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42E1-DC38-4DB7-B93C-8DF9A59491FB}"/>
              </a:ext>
            </a:extLst>
          </p:cNvPr>
          <p:cNvSpPr>
            <a:spLocks noGrp="1"/>
          </p:cNvSpPr>
          <p:nvPr>
            <p:ph type="ctrTitle"/>
          </p:nvPr>
        </p:nvSpPr>
        <p:spPr/>
        <p:txBody>
          <a:bodyPr/>
          <a:lstStyle/>
          <a:p>
            <a:r>
              <a:rPr lang="en-IN" dirty="0"/>
              <a:t>SQL</a:t>
            </a:r>
          </a:p>
        </p:txBody>
      </p:sp>
      <p:sp>
        <p:nvSpPr>
          <p:cNvPr id="3" name="Subtitle 2">
            <a:extLst>
              <a:ext uri="{FF2B5EF4-FFF2-40B4-BE49-F238E27FC236}">
                <a16:creationId xmlns:a16="http://schemas.microsoft.com/office/drawing/2014/main" id="{338CB370-7BF0-4811-B7B8-9B60F7404B58}"/>
              </a:ext>
            </a:extLst>
          </p:cNvPr>
          <p:cNvSpPr>
            <a:spLocks noGrp="1"/>
          </p:cNvSpPr>
          <p:nvPr>
            <p:ph type="subTitle" idx="1"/>
          </p:nvPr>
        </p:nvSpPr>
        <p:spPr>
          <a:xfrm>
            <a:off x="7305675" y="4391025"/>
            <a:ext cx="2202392" cy="587374"/>
          </a:xfrm>
        </p:spPr>
        <p:txBody>
          <a:bodyPr/>
          <a:lstStyle/>
          <a:p>
            <a:r>
              <a:rPr lang="en-IN" dirty="0"/>
              <a:t>Vikas Pancharia</a:t>
            </a:r>
          </a:p>
        </p:txBody>
      </p:sp>
    </p:spTree>
    <p:extLst>
      <p:ext uri="{BB962C8B-B14F-4D97-AF65-F5344CB8AC3E}">
        <p14:creationId xmlns:p14="http://schemas.microsoft.com/office/powerpoint/2010/main" val="3441444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8C0F-29B5-451F-96F4-4BC0B642D6F0}"/>
              </a:ext>
            </a:extLst>
          </p:cNvPr>
          <p:cNvSpPr>
            <a:spLocks noGrp="1"/>
          </p:cNvSpPr>
          <p:nvPr>
            <p:ph type="title"/>
          </p:nvPr>
        </p:nvSpPr>
        <p:spPr/>
        <p:txBody>
          <a:bodyPr/>
          <a:lstStyle/>
          <a:p>
            <a:r>
              <a:rPr lang="en-IN" dirty="0"/>
              <a:t>SELECT</a:t>
            </a:r>
          </a:p>
        </p:txBody>
      </p:sp>
      <p:sp>
        <p:nvSpPr>
          <p:cNvPr id="3" name="Content Placeholder 2">
            <a:extLst>
              <a:ext uri="{FF2B5EF4-FFF2-40B4-BE49-F238E27FC236}">
                <a16:creationId xmlns:a16="http://schemas.microsoft.com/office/drawing/2014/main" id="{70DB35ED-2FFA-4744-AD35-1CCC2C3B77E7}"/>
              </a:ext>
            </a:extLst>
          </p:cNvPr>
          <p:cNvSpPr>
            <a:spLocks noGrp="1"/>
          </p:cNvSpPr>
          <p:nvPr>
            <p:ph idx="1"/>
          </p:nvPr>
        </p:nvSpPr>
        <p:spPr/>
        <p:txBody>
          <a:bodyPr/>
          <a:lstStyle/>
          <a:p>
            <a:r>
              <a:rPr lang="en-IN" dirty="0"/>
              <a:t>The SELECT statement is used to select data from the database.</a:t>
            </a:r>
          </a:p>
          <a:p>
            <a:r>
              <a:rPr lang="en-IN" dirty="0"/>
              <a:t>Syntax:-</a:t>
            </a:r>
          </a:p>
          <a:p>
            <a:r>
              <a:rPr lang="en-IN" dirty="0"/>
              <a:t>SELECT * FROM TABLE_NAME;</a:t>
            </a:r>
          </a:p>
          <a:p>
            <a:pPr marL="0" indent="0">
              <a:buNone/>
            </a:pPr>
            <a:r>
              <a:rPr lang="en-IN" dirty="0"/>
              <a:t>To select all the data from the Table.</a:t>
            </a:r>
          </a:p>
          <a:p>
            <a:r>
              <a:rPr lang="en-IN" dirty="0"/>
              <a:t>SELECT Column1, Column2 FROM TABLE_NAME;</a:t>
            </a:r>
          </a:p>
          <a:p>
            <a:pPr marL="0" indent="0">
              <a:buNone/>
            </a:pPr>
            <a:r>
              <a:rPr lang="en-IN" dirty="0"/>
              <a:t>To select column1 and Column2 data from the Table.</a:t>
            </a:r>
          </a:p>
        </p:txBody>
      </p:sp>
    </p:spTree>
    <p:extLst>
      <p:ext uri="{BB962C8B-B14F-4D97-AF65-F5344CB8AC3E}">
        <p14:creationId xmlns:p14="http://schemas.microsoft.com/office/powerpoint/2010/main" val="24055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8E96-3C9C-4488-9ACE-51319EE6FAA6}"/>
              </a:ext>
            </a:extLst>
          </p:cNvPr>
          <p:cNvSpPr>
            <a:spLocks noGrp="1"/>
          </p:cNvSpPr>
          <p:nvPr>
            <p:ph type="title"/>
          </p:nvPr>
        </p:nvSpPr>
        <p:spPr/>
        <p:txBody>
          <a:bodyPr/>
          <a:lstStyle/>
          <a:p>
            <a:r>
              <a:rPr lang="en-IN" dirty="0"/>
              <a:t>SELECT DISTINCT</a:t>
            </a:r>
          </a:p>
        </p:txBody>
      </p:sp>
      <p:sp>
        <p:nvSpPr>
          <p:cNvPr id="3" name="Content Placeholder 2">
            <a:extLst>
              <a:ext uri="{FF2B5EF4-FFF2-40B4-BE49-F238E27FC236}">
                <a16:creationId xmlns:a16="http://schemas.microsoft.com/office/drawing/2014/main" id="{9FC4017B-9227-4252-8839-76540BB38403}"/>
              </a:ext>
            </a:extLst>
          </p:cNvPr>
          <p:cNvSpPr>
            <a:spLocks noGrp="1"/>
          </p:cNvSpPr>
          <p:nvPr>
            <p:ph idx="1"/>
          </p:nvPr>
        </p:nvSpPr>
        <p:spPr/>
        <p:txBody>
          <a:bodyPr>
            <a:normAutofit fontScale="92500" lnSpcReduction="20000"/>
          </a:bodyPr>
          <a:lstStyle/>
          <a:p>
            <a:r>
              <a:rPr lang="en-IN" dirty="0"/>
              <a:t>The SELECT DISTINCT statement is used to return only distinct (different) values.</a:t>
            </a:r>
          </a:p>
          <a:p>
            <a:r>
              <a:rPr lang="en-IN" dirty="0"/>
              <a:t>It will return the unique value from the table.</a:t>
            </a:r>
          </a:p>
          <a:p>
            <a:r>
              <a:rPr lang="en-IN" dirty="0"/>
              <a:t>Syntax:-</a:t>
            </a:r>
          </a:p>
          <a:p>
            <a:r>
              <a:rPr lang="en-IN" dirty="0"/>
              <a:t>SELECT DISTINCT Column1, Column2 from TABLE_NAME;</a:t>
            </a:r>
          </a:p>
          <a:p>
            <a:endParaRPr lang="en-IN" dirty="0"/>
          </a:p>
          <a:p>
            <a:endParaRPr lang="en-IN" dirty="0"/>
          </a:p>
          <a:p>
            <a:pPr marL="0" indent="0">
              <a:buNone/>
            </a:pPr>
            <a:r>
              <a:rPr lang="en-IN" dirty="0"/>
              <a:t> </a:t>
            </a:r>
          </a:p>
        </p:txBody>
      </p:sp>
    </p:spTree>
    <p:extLst>
      <p:ext uri="{BB962C8B-B14F-4D97-AF65-F5344CB8AC3E}">
        <p14:creationId xmlns:p14="http://schemas.microsoft.com/office/powerpoint/2010/main" val="154240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1DBF-BAAE-49EB-8F2D-FF2C07B7988C}"/>
              </a:ext>
            </a:extLst>
          </p:cNvPr>
          <p:cNvSpPr>
            <a:spLocks noGrp="1"/>
          </p:cNvSpPr>
          <p:nvPr>
            <p:ph type="title"/>
          </p:nvPr>
        </p:nvSpPr>
        <p:spPr/>
        <p:txBody>
          <a:bodyPr/>
          <a:lstStyle/>
          <a:p>
            <a:r>
              <a:rPr lang="en-IN" dirty="0"/>
              <a:t>WHERE CLAUSE</a:t>
            </a:r>
          </a:p>
        </p:txBody>
      </p:sp>
      <p:sp>
        <p:nvSpPr>
          <p:cNvPr id="3" name="Content Placeholder 2">
            <a:extLst>
              <a:ext uri="{FF2B5EF4-FFF2-40B4-BE49-F238E27FC236}">
                <a16:creationId xmlns:a16="http://schemas.microsoft.com/office/drawing/2014/main" id="{CC037697-58D0-4B19-9947-CC7891A21242}"/>
              </a:ext>
            </a:extLst>
          </p:cNvPr>
          <p:cNvSpPr>
            <a:spLocks noGrp="1"/>
          </p:cNvSpPr>
          <p:nvPr>
            <p:ph idx="1"/>
          </p:nvPr>
        </p:nvSpPr>
        <p:spPr/>
        <p:txBody>
          <a:bodyPr/>
          <a:lstStyle/>
          <a:p>
            <a:r>
              <a:rPr lang="en-IN" dirty="0"/>
              <a:t>The WHERE clause is used to filter records.</a:t>
            </a:r>
          </a:p>
          <a:p>
            <a:r>
              <a:rPr lang="en-US" dirty="0"/>
              <a:t>The WHERE clause is used to extract only those records that fulfill a specified condition.</a:t>
            </a:r>
          </a:p>
          <a:p>
            <a:r>
              <a:rPr lang="en-US" dirty="0"/>
              <a:t>Syntax:-</a:t>
            </a:r>
          </a:p>
          <a:p>
            <a:r>
              <a:rPr lang="en-US" dirty="0"/>
              <a:t>SELECT Column1, Column2 FROM TABLE_NAME WHERE Condition;</a:t>
            </a:r>
            <a:endParaRPr lang="en-IN" dirty="0"/>
          </a:p>
        </p:txBody>
      </p:sp>
    </p:spTree>
    <p:extLst>
      <p:ext uri="{BB962C8B-B14F-4D97-AF65-F5344CB8AC3E}">
        <p14:creationId xmlns:p14="http://schemas.microsoft.com/office/powerpoint/2010/main" val="391601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4C16-D8A2-41EF-ABBE-A34B1B224277}"/>
              </a:ext>
            </a:extLst>
          </p:cNvPr>
          <p:cNvSpPr>
            <a:spLocks noGrp="1"/>
          </p:cNvSpPr>
          <p:nvPr>
            <p:ph type="title"/>
          </p:nvPr>
        </p:nvSpPr>
        <p:spPr/>
        <p:txBody>
          <a:bodyPr/>
          <a:lstStyle/>
          <a:p>
            <a:r>
              <a:rPr lang="en-IN" dirty="0"/>
              <a:t>WHERE CLAUSE</a:t>
            </a:r>
          </a:p>
        </p:txBody>
      </p:sp>
      <p:graphicFrame>
        <p:nvGraphicFramePr>
          <p:cNvPr id="4" name="Content Placeholder 3">
            <a:extLst>
              <a:ext uri="{FF2B5EF4-FFF2-40B4-BE49-F238E27FC236}">
                <a16:creationId xmlns:a16="http://schemas.microsoft.com/office/drawing/2014/main" id="{7BB0FA74-768F-4ABC-A99D-CBEBD78159AE}"/>
              </a:ext>
            </a:extLst>
          </p:cNvPr>
          <p:cNvGraphicFramePr>
            <a:graphicFrameLocks noGrp="1"/>
          </p:cNvGraphicFramePr>
          <p:nvPr>
            <p:ph idx="1"/>
            <p:extLst>
              <p:ext uri="{D42A27DB-BD31-4B8C-83A1-F6EECF244321}">
                <p14:modId xmlns:p14="http://schemas.microsoft.com/office/powerpoint/2010/main" val="315101107"/>
              </p:ext>
            </p:extLst>
          </p:nvPr>
        </p:nvGraphicFramePr>
        <p:xfrm>
          <a:off x="1295400" y="2557463"/>
          <a:ext cx="9601200" cy="370840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565246070"/>
                    </a:ext>
                  </a:extLst>
                </a:gridCol>
                <a:gridCol w="4800600">
                  <a:extLst>
                    <a:ext uri="{9D8B030D-6E8A-4147-A177-3AD203B41FA5}">
                      <a16:colId xmlns:a16="http://schemas.microsoft.com/office/drawing/2014/main" val="2470750819"/>
                    </a:ext>
                  </a:extLst>
                </a:gridCol>
              </a:tblGrid>
              <a:tr h="370840">
                <a:tc>
                  <a:txBody>
                    <a:bodyPr/>
                    <a:lstStyle/>
                    <a:p>
                      <a:r>
                        <a:rPr lang="en-IN" dirty="0"/>
                        <a:t>Operator</a:t>
                      </a:r>
                    </a:p>
                  </a:txBody>
                  <a:tcPr/>
                </a:tc>
                <a:tc>
                  <a:txBody>
                    <a:bodyPr/>
                    <a:lstStyle/>
                    <a:p>
                      <a:r>
                        <a:rPr lang="en-IN" dirty="0"/>
                        <a:t>Description</a:t>
                      </a:r>
                    </a:p>
                  </a:txBody>
                  <a:tcPr/>
                </a:tc>
                <a:extLst>
                  <a:ext uri="{0D108BD9-81ED-4DB2-BD59-A6C34878D82A}">
                    <a16:rowId xmlns:a16="http://schemas.microsoft.com/office/drawing/2014/main" val="3975743247"/>
                  </a:ext>
                </a:extLst>
              </a:tr>
              <a:tr h="370840">
                <a:tc>
                  <a:txBody>
                    <a:bodyPr/>
                    <a:lstStyle/>
                    <a:p>
                      <a:r>
                        <a:rPr lang="en-IN" dirty="0"/>
                        <a:t>=</a:t>
                      </a:r>
                    </a:p>
                  </a:txBody>
                  <a:tcPr/>
                </a:tc>
                <a:tc>
                  <a:txBody>
                    <a:bodyPr/>
                    <a:lstStyle/>
                    <a:p>
                      <a:r>
                        <a:rPr lang="en-IN" dirty="0"/>
                        <a:t>Equal</a:t>
                      </a:r>
                    </a:p>
                  </a:txBody>
                  <a:tcPr/>
                </a:tc>
                <a:extLst>
                  <a:ext uri="{0D108BD9-81ED-4DB2-BD59-A6C34878D82A}">
                    <a16:rowId xmlns:a16="http://schemas.microsoft.com/office/drawing/2014/main" val="2362593862"/>
                  </a:ext>
                </a:extLst>
              </a:tr>
              <a:tr h="370840">
                <a:tc>
                  <a:txBody>
                    <a:bodyPr/>
                    <a:lstStyle/>
                    <a:p>
                      <a:r>
                        <a:rPr lang="en-IN" dirty="0"/>
                        <a:t>&gt;</a:t>
                      </a:r>
                    </a:p>
                  </a:txBody>
                  <a:tcPr/>
                </a:tc>
                <a:tc>
                  <a:txBody>
                    <a:bodyPr/>
                    <a:lstStyle/>
                    <a:p>
                      <a:r>
                        <a:rPr lang="en-IN" dirty="0"/>
                        <a:t>Greater than</a:t>
                      </a:r>
                    </a:p>
                  </a:txBody>
                  <a:tcPr/>
                </a:tc>
                <a:extLst>
                  <a:ext uri="{0D108BD9-81ED-4DB2-BD59-A6C34878D82A}">
                    <a16:rowId xmlns:a16="http://schemas.microsoft.com/office/drawing/2014/main" val="1256010309"/>
                  </a:ext>
                </a:extLst>
              </a:tr>
              <a:tr h="370840">
                <a:tc>
                  <a:txBody>
                    <a:bodyPr/>
                    <a:lstStyle/>
                    <a:p>
                      <a:r>
                        <a:rPr lang="en-IN" dirty="0"/>
                        <a:t>&lt;</a:t>
                      </a:r>
                    </a:p>
                  </a:txBody>
                  <a:tcPr/>
                </a:tc>
                <a:tc>
                  <a:txBody>
                    <a:bodyPr/>
                    <a:lstStyle/>
                    <a:p>
                      <a:r>
                        <a:rPr lang="en-IN" dirty="0"/>
                        <a:t>Less than</a:t>
                      </a:r>
                    </a:p>
                  </a:txBody>
                  <a:tcPr/>
                </a:tc>
                <a:extLst>
                  <a:ext uri="{0D108BD9-81ED-4DB2-BD59-A6C34878D82A}">
                    <a16:rowId xmlns:a16="http://schemas.microsoft.com/office/drawing/2014/main" val="3460891388"/>
                  </a:ext>
                </a:extLst>
              </a:tr>
              <a:tr h="370840">
                <a:tc>
                  <a:txBody>
                    <a:bodyPr/>
                    <a:lstStyle/>
                    <a:p>
                      <a:r>
                        <a:rPr lang="en-IN" dirty="0"/>
                        <a:t>&gt;=</a:t>
                      </a:r>
                    </a:p>
                  </a:txBody>
                  <a:tcPr/>
                </a:tc>
                <a:tc>
                  <a:txBody>
                    <a:bodyPr/>
                    <a:lstStyle/>
                    <a:p>
                      <a:r>
                        <a:rPr lang="en-IN" dirty="0"/>
                        <a:t>Grater than or equal to</a:t>
                      </a:r>
                    </a:p>
                  </a:txBody>
                  <a:tcPr/>
                </a:tc>
                <a:extLst>
                  <a:ext uri="{0D108BD9-81ED-4DB2-BD59-A6C34878D82A}">
                    <a16:rowId xmlns:a16="http://schemas.microsoft.com/office/drawing/2014/main" val="289632269"/>
                  </a:ext>
                </a:extLst>
              </a:tr>
              <a:tr h="370840">
                <a:tc>
                  <a:txBody>
                    <a:bodyPr/>
                    <a:lstStyle/>
                    <a:p>
                      <a:r>
                        <a:rPr lang="en-IN" dirty="0"/>
                        <a:t>&lt;=</a:t>
                      </a:r>
                    </a:p>
                  </a:txBody>
                  <a:tcPr/>
                </a:tc>
                <a:tc>
                  <a:txBody>
                    <a:bodyPr/>
                    <a:lstStyle/>
                    <a:p>
                      <a:r>
                        <a:rPr lang="en-IN" dirty="0"/>
                        <a:t>Less than or equal to</a:t>
                      </a:r>
                    </a:p>
                  </a:txBody>
                  <a:tcPr/>
                </a:tc>
                <a:extLst>
                  <a:ext uri="{0D108BD9-81ED-4DB2-BD59-A6C34878D82A}">
                    <a16:rowId xmlns:a16="http://schemas.microsoft.com/office/drawing/2014/main" val="2337280364"/>
                  </a:ext>
                </a:extLst>
              </a:tr>
              <a:tr h="370840">
                <a:tc>
                  <a:txBody>
                    <a:bodyPr/>
                    <a:lstStyle/>
                    <a:p>
                      <a:r>
                        <a:rPr lang="en-IN" dirty="0"/>
                        <a:t>&lt;&gt;(!=)</a:t>
                      </a:r>
                    </a:p>
                  </a:txBody>
                  <a:tcPr/>
                </a:tc>
                <a:tc>
                  <a:txBody>
                    <a:bodyPr/>
                    <a:lstStyle/>
                    <a:p>
                      <a:r>
                        <a:rPr lang="en-IN" dirty="0"/>
                        <a:t>Not equal</a:t>
                      </a:r>
                    </a:p>
                  </a:txBody>
                  <a:tcPr/>
                </a:tc>
                <a:extLst>
                  <a:ext uri="{0D108BD9-81ED-4DB2-BD59-A6C34878D82A}">
                    <a16:rowId xmlns:a16="http://schemas.microsoft.com/office/drawing/2014/main" val="738171471"/>
                  </a:ext>
                </a:extLst>
              </a:tr>
              <a:tr h="370840">
                <a:tc>
                  <a:txBody>
                    <a:bodyPr/>
                    <a:lstStyle/>
                    <a:p>
                      <a:r>
                        <a:rPr lang="en-IN" dirty="0"/>
                        <a:t>BETWEEN</a:t>
                      </a:r>
                    </a:p>
                  </a:txBody>
                  <a:tcPr/>
                </a:tc>
                <a:tc>
                  <a:txBody>
                    <a:bodyPr/>
                    <a:lstStyle/>
                    <a:p>
                      <a:r>
                        <a:rPr lang="en-IN" dirty="0"/>
                        <a:t>Between a certain range</a:t>
                      </a:r>
                    </a:p>
                  </a:txBody>
                  <a:tcPr/>
                </a:tc>
                <a:extLst>
                  <a:ext uri="{0D108BD9-81ED-4DB2-BD59-A6C34878D82A}">
                    <a16:rowId xmlns:a16="http://schemas.microsoft.com/office/drawing/2014/main" val="1280742707"/>
                  </a:ext>
                </a:extLst>
              </a:tr>
              <a:tr h="370840">
                <a:tc>
                  <a:txBody>
                    <a:bodyPr/>
                    <a:lstStyle/>
                    <a:p>
                      <a:r>
                        <a:rPr lang="en-IN" dirty="0"/>
                        <a:t>LIKE</a:t>
                      </a:r>
                    </a:p>
                  </a:txBody>
                  <a:tcPr/>
                </a:tc>
                <a:tc>
                  <a:txBody>
                    <a:bodyPr/>
                    <a:lstStyle/>
                    <a:p>
                      <a:r>
                        <a:rPr lang="en-IN" dirty="0"/>
                        <a:t>Search a pattern</a:t>
                      </a:r>
                    </a:p>
                  </a:txBody>
                  <a:tcPr/>
                </a:tc>
                <a:extLst>
                  <a:ext uri="{0D108BD9-81ED-4DB2-BD59-A6C34878D82A}">
                    <a16:rowId xmlns:a16="http://schemas.microsoft.com/office/drawing/2014/main" val="2714916124"/>
                  </a:ext>
                </a:extLst>
              </a:tr>
              <a:tr h="370840">
                <a:tc>
                  <a:txBody>
                    <a:bodyPr/>
                    <a:lstStyle/>
                    <a:p>
                      <a:r>
                        <a:rPr lang="en-IN" dirty="0"/>
                        <a:t>IN</a:t>
                      </a:r>
                    </a:p>
                  </a:txBody>
                  <a:tcPr/>
                </a:tc>
                <a:tc>
                  <a:txBody>
                    <a:bodyPr/>
                    <a:lstStyle/>
                    <a:p>
                      <a:r>
                        <a:rPr lang="en-IN" dirty="0"/>
                        <a:t>To specify multiple possible value for a column</a:t>
                      </a:r>
                    </a:p>
                  </a:txBody>
                  <a:tcPr/>
                </a:tc>
                <a:extLst>
                  <a:ext uri="{0D108BD9-81ED-4DB2-BD59-A6C34878D82A}">
                    <a16:rowId xmlns:a16="http://schemas.microsoft.com/office/drawing/2014/main" val="2127786579"/>
                  </a:ext>
                </a:extLst>
              </a:tr>
            </a:tbl>
          </a:graphicData>
        </a:graphic>
      </p:graphicFrame>
    </p:spTree>
    <p:extLst>
      <p:ext uri="{BB962C8B-B14F-4D97-AF65-F5344CB8AC3E}">
        <p14:creationId xmlns:p14="http://schemas.microsoft.com/office/powerpoint/2010/main" val="2263218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9E6D-70B6-4542-94CF-0D11021054DC}"/>
              </a:ext>
            </a:extLst>
          </p:cNvPr>
          <p:cNvSpPr>
            <a:spLocks noGrp="1"/>
          </p:cNvSpPr>
          <p:nvPr>
            <p:ph type="title"/>
          </p:nvPr>
        </p:nvSpPr>
        <p:spPr/>
        <p:txBody>
          <a:bodyPr/>
          <a:lstStyle/>
          <a:p>
            <a:r>
              <a:rPr lang="en-IN" dirty="0"/>
              <a:t>AND, OR, NOT</a:t>
            </a:r>
          </a:p>
        </p:txBody>
      </p:sp>
      <p:sp>
        <p:nvSpPr>
          <p:cNvPr id="3" name="Content Placeholder 2">
            <a:extLst>
              <a:ext uri="{FF2B5EF4-FFF2-40B4-BE49-F238E27FC236}">
                <a16:creationId xmlns:a16="http://schemas.microsoft.com/office/drawing/2014/main" id="{99BB7272-A634-4FF9-AE92-29FE51C6CB6A}"/>
              </a:ext>
            </a:extLst>
          </p:cNvPr>
          <p:cNvSpPr>
            <a:spLocks noGrp="1"/>
          </p:cNvSpPr>
          <p:nvPr>
            <p:ph idx="1"/>
          </p:nvPr>
        </p:nvSpPr>
        <p:spPr/>
        <p:txBody>
          <a:bodyPr>
            <a:normAutofit fontScale="92500" lnSpcReduction="10000"/>
          </a:bodyPr>
          <a:lstStyle/>
          <a:p>
            <a:r>
              <a:rPr lang="en-IN" dirty="0"/>
              <a:t>The WHERE clause combined with AND, OR and NOT operator.</a:t>
            </a:r>
          </a:p>
          <a:p>
            <a:r>
              <a:rPr lang="en-IN" dirty="0"/>
              <a:t>AND </a:t>
            </a:r>
            <a:r>
              <a:rPr lang="en-IN" dirty="0" err="1"/>
              <a:t>and</a:t>
            </a:r>
            <a:r>
              <a:rPr lang="en-IN" dirty="0"/>
              <a:t> OR operator are used to filter records based on the one or more conditions.</a:t>
            </a:r>
          </a:p>
          <a:p>
            <a:r>
              <a:rPr lang="en-US" dirty="0"/>
              <a:t>The AND operator displays a record if all the conditions separated by AND are TRUE.</a:t>
            </a:r>
          </a:p>
          <a:p>
            <a:r>
              <a:rPr lang="en-US" dirty="0"/>
              <a:t>The OR operator displays a record if any of the conditions separated by OR is TRUE.</a:t>
            </a:r>
          </a:p>
          <a:p>
            <a:r>
              <a:rPr lang="en-US" dirty="0"/>
              <a:t>The NOT operator displays a record if the condition(s) is NOT TRUE.</a:t>
            </a:r>
            <a:endParaRPr lang="en-IN" dirty="0"/>
          </a:p>
        </p:txBody>
      </p:sp>
    </p:spTree>
    <p:extLst>
      <p:ext uri="{BB962C8B-B14F-4D97-AF65-F5344CB8AC3E}">
        <p14:creationId xmlns:p14="http://schemas.microsoft.com/office/powerpoint/2010/main" val="147353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085D-26BE-4213-BDD2-253CA8301A08}"/>
              </a:ext>
            </a:extLst>
          </p:cNvPr>
          <p:cNvSpPr>
            <a:spLocks noGrp="1"/>
          </p:cNvSpPr>
          <p:nvPr>
            <p:ph type="title"/>
          </p:nvPr>
        </p:nvSpPr>
        <p:spPr/>
        <p:txBody>
          <a:bodyPr/>
          <a:lstStyle/>
          <a:p>
            <a:r>
              <a:rPr lang="en-IN" dirty="0"/>
              <a:t>AND, OR, NOT</a:t>
            </a:r>
          </a:p>
        </p:txBody>
      </p:sp>
      <p:sp>
        <p:nvSpPr>
          <p:cNvPr id="3" name="Content Placeholder 2">
            <a:extLst>
              <a:ext uri="{FF2B5EF4-FFF2-40B4-BE49-F238E27FC236}">
                <a16:creationId xmlns:a16="http://schemas.microsoft.com/office/drawing/2014/main" id="{F2804AE6-1367-4323-8D30-8AC1D0B1D712}"/>
              </a:ext>
            </a:extLst>
          </p:cNvPr>
          <p:cNvSpPr>
            <a:spLocks noGrp="1"/>
          </p:cNvSpPr>
          <p:nvPr>
            <p:ph idx="1"/>
          </p:nvPr>
        </p:nvSpPr>
        <p:spPr/>
        <p:txBody>
          <a:bodyPr>
            <a:normAutofit fontScale="92500" lnSpcReduction="10000"/>
          </a:bodyPr>
          <a:lstStyle/>
          <a:p>
            <a:r>
              <a:rPr lang="en-US" dirty="0"/>
              <a:t>AND Syntax:-</a:t>
            </a:r>
          </a:p>
          <a:p>
            <a:r>
              <a:rPr lang="en-US" dirty="0"/>
              <a:t>SELECT column1, column2 FROM TABLE_NAME WHERE condition1 AND condition2 AND condition3; </a:t>
            </a:r>
          </a:p>
          <a:p>
            <a:r>
              <a:rPr lang="en-US" dirty="0"/>
              <a:t>OR Syntax:-</a:t>
            </a:r>
          </a:p>
          <a:p>
            <a:r>
              <a:rPr lang="en-US" dirty="0"/>
              <a:t>SELECT column1, column2 FROM TABLE_NAME WHERE condition1 OR condition2 OR condition3; </a:t>
            </a:r>
          </a:p>
          <a:p>
            <a:r>
              <a:rPr lang="en-IN" dirty="0"/>
              <a:t>NOT Syntax:-</a:t>
            </a:r>
          </a:p>
          <a:p>
            <a:r>
              <a:rPr lang="en-US" dirty="0"/>
              <a:t>SELECT column1, column2 FROM TABLE_NAME WHERE NOT condition; </a:t>
            </a:r>
            <a:endParaRPr lang="en-IN" dirty="0"/>
          </a:p>
        </p:txBody>
      </p:sp>
    </p:spTree>
    <p:extLst>
      <p:ext uri="{BB962C8B-B14F-4D97-AF65-F5344CB8AC3E}">
        <p14:creationId xmlns:p14="http://schemas.microsoft.com/office/powerpoint/2010/main" val="393269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7264-D9EB-4EFC-AD21-C639601C7C0A}"/>
              </a:ext>
            </a:extLst>
          </p:cNvPr>
          <p:cNvSpPr>
            <a:spLocks noGrp="1"/>
          </p:cNvSpPr>
          <p:nvPr>
            <p:ph type="title"/>
          </p:nvPr>
        </p:nvSpPr>
        <p:spPr/>
        <p:txBody>
          <a:bodyPr/>
          <a:lstStyle/>
          <a:p>
            <a:r>
              <a:rPr lang="en-IN" dirty="0"/>
              <a:t>ORDER BY</a:t>
            </a:r>
          </a:p>
        </p:txBody>
      </p:sp>
      <p:sp>
        <p:nvSpPr>
          <p:cNvPr id="3" name="Content Placeholder 2">
            <a:extLst>
              <a:ext uri="{FF2B5EF4-FFF2-40B4-BE49-F238E27FC236}">
                <a16:creationId xmlns:a16="http://schemas.microsoft.com/office/drawing/2014/main" id="{1D0FE47D-433B-4BE0-9A9B-A942D523B078}"/>
              </a:ext>
            </a:extLst>
          </p:cNvPr>
          <p:cNvSpPr>
            <a:spLocks noGrp="1"/>
          </p:cNvSpPr>
          <p:nvPr>
            <p:ph idx="1"/>
          </p:nvPr>
        </p:nvSpPr>
        <p:spPr/>
        <p:txBody>
          <a:bodyPr/>
          <a:lstStyle/>
          <a:p>
            <a:r>
              <a:rPr lang="en-IN" dirty="0"/>
              <a:t>To sort the table in ascending or descending order.</a:t>
            </a:r>
          </a:p>
          <a:p>
            <a:r>
              <a:rPr lang="en-US" dirty="0"/>
              <a:t>ORDER BY keyword sorts the records in ascending order by default. To sort the records in descending order, use the DESC keyword.</a:t>
            </a:r>
          </a:p>
          <a:p>
            <a:r>
              <a:rPr lang="en-US" dirty="0"/>
              <a:t>Syntax:-</a:t>
            </a:r>
          </a:p>
          <a:p>
            <a:r>
              <a:rPr lang="en-US" dirty="0"/>
              <a:t>SELECT column1, column2 FROM TABLE_NAME ORDER BY column1, column2 ASC|DESC;</a:t>
            </a:r>
            <a:endParaRPr lang="en-IN" dirty="0"/>
          </a:p>
        </p:txBody>
      </p:sp>
    </p:spTree>
    <p:extLst>
      <p:ext uri="{BB962C8B-B14F-4D97-AF65-F5344CB8AC3E}">
        <p14:creationId xmlns:p14="http://schemas.microsoft.com/office/powerpoint/2010/main" val="332882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3502-D239-442F-BDD4-91BBDFD4439A}"/>
              </a:ext>
            </a:extLst>
          </p:cNvPr>
          <p:cNvSpPr>
            <a:spLocks noGrp="1"/>
          </p:cNvSpPr>
          <p:nvPr>
            <p:ph type="title"/>
          </p:nvPr>
        </p:nvSpPr>
        <p:spPr/>
        <p:txBody>
          <a:bodyPr/>
          <a:lstStyle/>
          <a:p>
            <a:r>
              <a:rPr lang="en-IN" dirty="0"/>
              <a:t>INSERT INTO</a:t>
            </a:r>
          </a:p>
        </p:txBody>
      </p:sp>
      <p:sp>
        <p:nvSpPr>
          <p:cNvPr id="3" name="Content Placeholder 2">
            <a:extLst>
              <a:ext uri="{FF2B5EF4-FFF2-40B4-BE49-F238E27FC236}">
                <a16:creationId xmlns:a16="http://schemas.microsoft.com/office/drawing/2014/main" id="{B58AF919-4396-4A7A-91E2-2D3EDC6C1D0E}"/>
              </a:ext>
            </a:extLst>
          </p:cNvPr>
          <p:cNvSpPr>
            <a:spLocks noGrp="1"/>
          </p:cNvSpPr>
          <p:nvPr>
            <p:ph idx="1"/>
          </p:nvPr>
        </p:nvSpPr>
        <p:spPr/>
        <p:txBody>
          <a:bodyPr/>
          <a:lstStyle/>
          <a:p>
            <a:r>
              <a:rPr lang="en-US" dirty="0"/>
              <a:t>The INSERT INTO statement is used to insert new records in a table.</a:t>
            </a:r>
          </a:p>
          <a:p>
            <a:r>
              <a:rPr lang="en-US" dirty="0"/>
              <a:t>Syntax:-</a:t>
            </a:r>
          </a:p>
          <a:p>
            <a:r>
              <a:rPr lang="en-US" dirty="0"/>
              <a:t>INSERT INTO TABLE_NAME (column1, column2, column3) VALUES (value1, value2, value3); </a:t>
            </a:r>
          </a:p>
          <a:p>
            <a:r>
              <a:rPr lang="en-US" dirty="0"/>
              <a:t>INSERT INTO TABLE_NAME VALUES (value1, value2, value3); </a:t>
            </a:r>
            <a:endParaRPr lang="en-IN" dirty="0"/>
          </a:p>
        </p:txBody>
      </p:sp>
    </p:spTree>
    <p:extLst>
      <p:ext uri="{BB962C8B-B14F-4D97-AF65-F5344CB8AC3E}">
        <p14:creationId xmlns:p14="http://schemas.microsoft.com/office/powerpoint/2010/main" val="22929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55CF-9B4F-4037-BDEA-AA4886D37A93}"/>
              </a:ext>
            </a:extLst>
          </p:cNvPr>
          <p:cNvSpPr>
            <a:spLocks noGrp="1"/>
          </p:cNvSpPr>
          <p:nvPr>
            <p:ph type="title"/>
          </p:nvPr>
        </p:nvSpPr>
        <p:spPr/>
        <p:txBody>
          <a:bodyPr/>
          <a:lstStyle/>
          <a:p>
            <a:r>
              <a:rPr lang="en-IN" dirty="0"/>
              <a:t>NULL</a:t>
            </a:r>
          </a:p>
        </p:txBody>
      </p:sp>
      <p:sp>
        <p:nvSpPr>
          <p:cNvPr id="3" name="Content Placeholder 2">
            <a:extLst>
              <a:ext uri="{FF2B5EF4-FFF2-40B4-BE49-F238E27FC236}">
                <a16:creationId xmlns:a16="http://schemas.microsoft.com/office/drawing/2014/main" id="{64FDFE66-DBB8-4BEC-A1A7-496DC1FC0D8D}"/>
              </a:ext>
            </a:extLst>
          </p:cNvPr>
          <p:cNvSpPr>
            <a:spLocks noGrp="1"/>
          </p:cNvSpPr>
          <p:nvPr>
            <p:ph idx="1"/>
          </p:nvPr>
        </p:nvSpPr>
        <p:spPr/>
        <p:txBody>
          <a:bodyPr>
            <a:normAutofit fontScale="92500" lnSpcReduction="10000"/>
          </a:bodyPr>
          <a:lstStyle/>
          <a:p>
            <a:r>
              <a:rPr lang="en-US" dirty="0"/>
              <a:t>A field with a NULL value is a field with no value.</a:t>
            </a:r>
          </a:p>
          <a:p>
            <a:r>
              <a:rPr lang="en-US" dirty="0"/>
              <a:t>We will have to use the IS NULL and IS NOT NULL operators instead.</a:t>
            </a:r>
            <a:endParaRPr lang="en-IN" dirty="0"/>
          </a:p>
          <a:p>
            <a:r>
              <a:rPr lang="en-IN" dirty="0"/>
              <a:t>IS NULL Syntax:-</a:t>
            </a:r>
          </a:p>
          <a:p>
            <a:r>
              <a:rPr lang="en-US" dirty="0"/>
              <a:t>SELECT </a:t>
            </a:r>
            <a:r>
              <a:rPr lang="en-US" dirty="0" err="1"/>
              <a:t>column_names</a:t>
            </a:r>
            <a:r>
              <a:rPr lang="en-US" dirty="0"/>
              <a:t> FROM TABLE_NAME WHERE </a:t>
            </a:r>
            <a:r>
              <a:rPr lang="en-US" dirty="0" err="1"/>
              <a:t>column_name</a:t>
            </a:r>
            <a:r>
              <a:rPr lang="en-US" dirty="0"/>
              <a:t> IS NULL; </a:t>
            </a:r>
          </a:p>
          <a:p>
            <a:r>
              <a:rPr lang="en-US" dirty="0"/>
              <a:t>IS NOT NULL Syntax:-</a:t>
            </a:r>
          </a:p>
          <a:p>
            <a:r>
              <a:rPr lang="en-US" dirty="0"/>
              <a:t>SELECT </a:t>
            </a:r>
            <a:r>
              <a:rPr lang="en-US" dirty="0" err="1"/>
              <a:t>column_names</a:t>
            </a:r>
            <a:r>
              <a:rPr lang="en-US" dirty="0"/>
              <a:t> FROM TABLE_NAME WHERE </a:t>
            </a:r>
            <a:r>
              <a:rPr lang="en-US" dirty="0" err="1"/>
              <a:t>column_name</a:t>
            </a:r>
            <a:r>
              <a:rPr lang="en-US" dirty="0"/>
              <a:t> IS NOT NULL; </a:t>
            </a:r>
          </a:p>
        </p:txBody>
      </p:sp>
    </p:spTree>
    <p:extLst>
      <p:ext uri="{BB962C8B-B14F-4D97-AF65-F5344CB8AC3E}">
        <p14:creationId xmlns:p14="http://schemas.microsoft.com/office/powerpoint/2010/main" val="25100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06FB-98A5-4370-BEEE-BBBE1BCAF5F4}"/>
              </a:ext>
            </a:extLst>
          </p:cNvPr>
          <p:cNvSpPr>
            <a:spLocks noGrp="1"/>
          </p:cNvSpPr>
          <p:nvPr>
            <p:ph type="title"/>
          </p:nvPr>
        </p:nvSpPr>
        <p:spPr/>
        <p:txBody>
          <a:bodyPr/>
          <a:lstStyle/>
          <a:p>
            <a:r>
              <a:rPr lang="en-IN" dirty="0"/>
              <a:t>UPDATE</a:t>
            </a:r>
          </a:p>
        </p:txBody>
      </p:sp>
      <p:sp>
        <p:nvSpPr>
          <p:cNvPr id="3" name="Content Placeholder 2">
            <a:extLst>
              <a:ext uri="{FF2B5EF4-FFF2-40B4-BE49-F238E27FC236}">
                <a16:creationId xmlns:a16="http://schemas.microsoft.com/office/drawing/2014/main" id="{16A24C95-3212-48CF-B895-C404D759C592}"/>
              </a:ext>
            </a:extLst>
          </p:cNvPr>
          <p:cNvSpPr>
            <a:spLocks noGrp="1"/>
          </p:cNvSpPr>
          <p:nvPr>
            <p:ph idx="1"/>
          </p:nvPr>
        </p:nvSpPr>
        <p:spPr/>
        <p:txBody>
          <a:bodyPr/>
          <a:lstStyle/>
          <a:p>
            <a:r>
              <a:rPr lang="en-US" dirty="0"/>
              <a:t>The UPDATE statement is used to modify the existing records in a table.</a:t>
            </a:r>
          </a:p>
          <a:p>
            <a:r>
              <a:rPr lang="en-US" dirty="0"/>
              <a:t>Syntax:-</a:t>
            </a:r>
          </a:p>
          <a:p>
            <a:r>
              <a:rPr lang="en-US" dirty="0"/>
              <a:t>UPDATE TABLE_NAME SET column1 = value1, column2 = value2 WHERE condition; </a:t>
            </a:r>
            <a:endParaRPr lang="en-IN" dirty="0"/>
          </a:p>
        </p:txBody>
      </p:sp>
    </p:spTree>
    <p:extLst>
      <p:ext uri="{BB962C8B-B14F-4D97-AF65-F5344CB8AC3E}">
        <p14:creationId xmlns:p14="http://schemas.microsoft.com/office/powerpoint/2010/main" val="299821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DAA6-0A0B-4733-A8A4-3B4953908EED}"/>
              </a:ext>
            </a:extLst>
          </p:cNvPr>
          <p:cNvSpPr>
            <a:spLocks noGrp="1"/>
          </p:cNvSpPr>
          <p:nvPr>
            <p:ph type="title"/>
          </p:nvPr>
        </p:nvSpPr>
        <p:spPr/>
        <p:txBody>
          <a:bodyPr/>
          <a:lstStyle/>
          <a:p>
            <a:r>
              <a:rPr lang="en-IN" dirty="0"/>
              <a:t>SQL</a:t>
            </a:r>
          </a:p>
        </p:txBody>
      </p:sp>
      <p:sp>
        <p:nvSpPr>
          <p:cNvPr id="3" name="Content Placeholder 2">
            <a:extLst>
              <a:ext uri="{FF2B5EF4-FFF2-40B4-BE49-F238E27FC236}">
                <a16:creationId xmlns:a16="http://schemas.microsoft.com/office/drawing/2014/main" id="{CBBCA670-0DB4-4DFC-8518-C67E6719CCAC}"/>
              </a:ext>
            </a:extLst>
          </p:cNvPr>
          <p:cNvSpPr>
            <a:spLocks noGrp="1"/>
          </p:cNvSpPr>
          <p:nvPr>
            <p:ph idx="1"/>
          </p:nvPr>
        </p:nvSpPr>
        <p:spPr/>
        <p:txBody>
          <a:bodyPr/>
          <a:lstStyle/>
          <a:p>
            <a:r>
              <a:rPr lang="en-IN" dirty="0"/>
              <a:t>SQL is a standard language for sorting, manipulating(insert, delete, update) and retrieving the data from the database.</a:t>
            </a:r>
          </a:p>
          <a:p>
            <a:r>
              <a:rPr lang="en-IN" dirty="0"/>
              <a:t>SQL statement are not case sensitive: select is a same as SELECT.</a:t>
            </a:r>
          </a:p>
          <a:p>
            <a:endParaRPr lang="en-IN" dirty="0"/>
          </a:p>
        </p:txBody>
      </p:sp>
    </p:spTree>
    <p:extLst>
      <p:ext uri="{BB962C8B-B14F-4D97-AF65-F5344CB8AC3E}">
        <p14:creationId xmlns:p14="http://schemas.microsoft.com/office/powerpoint/2010/main" val="3279956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0D24E-A0B8-4D6E-8602-DC7332BD4162}"/>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F032E9BC-423A-4FF6-9884-5B8F73B93720}"/>
              </a:ext>
            </a:extLst>
          </p:cNvPr>
          <p:cNvSpPr>
            <a:spLocks noGrp="1"/>
          </p:cNvSpPr>
          <p:nvPr>
            <p:ph idx="1"/>
          </p:nvPr>
        </p:nvSpPr>
        <p:spPr/>
        <p:txBody>
          <a:bodyPr/>
          <a:lstStyle/>
          <a:p>
            <a:r>
              <a:rPr lang="en-US" dirty="0"/>
              <a:t>The DELETE statement is used to delete existing records in a table.</a:t>
            </a:r>
          </a:p>
          <a:p>
            <a:r>
              <a:rPr lang="en-US" dirty="0"/>
              <a:t>Syntax:-</a:t>
            </a:r>
          </a:p>
          <a:p>
            <a:r>
              <a:rPr lang="en-US" dirty="0"/>
              <a:t>DELETE FROM </a:t>
            </a:r>
            <a:r>
              <a:rPr lang="en-US" dirty="0" err="1"/>
              <a:t>Table_Name</a:t>
            </a:r>
            <a:r>
              <a:rPr lang="en-US" dirty="0"/>
              <a:t> WHERE condition;</a:t>
            </a:r>
          </a:p>
          <a:p>
            <a:r>
              <a:rPr lang="en-IN" dirty="0"/>
              <a:t>DELETE FROM TABLE_NAME;</a:t>
            </a:r>
          </a:p>
        </p:txBody>
      </p:sp>
    </p:spTree>
    <p:extLst>
      <p:ext uri="{BB962C8B-B14F-4D97-AF65-F5344CB8AC3E}">
        <p14:creationId xmlns:p14="http://schemas.microsoft.com/office/powerpoint/2010/main" val="3412001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3E86-F97F-4507-A565-E6037CAE32D8}"/>
              </a:ext>
            </a:extLst>
          </p:cNvPr>
          <p:cNvSpPr>
            <a:spLocks noGrp="1"/>
          </p:cNvSpPr>
          <p:nvPr>
            <p:ph type="title"/>
          </p:nvPr>
        </p:nvSpPr>
        <p:spPr/>
        <p:txBody>
          <a:bodyPr/>
          <a:lstStyle/>
          <a:p>
            <a:r>
              <a:rPr lang="en-IN" dirty="0"/>
              <a:t>ROWNUM</a:t>
            </a:r>
          </a:p>
        </p:txBody>
      </p:sp>
      <p:sp>
        <p:nvSpPr>
          <p:cNvPr id="3" name="Content Placeholder 2">
            <a:extLst>
              <a:ext uri="{FF2B5EF4-FFF2-40B4-BE49-F238E27FC236}">
                <a16:creationId xmlns:a16="http://schemas.microsoft.com/office/drawing/2014/main" id="{CF578B52-DACA-4DA8-8D17-80BBC7E1CAFD}"/>
              </a:ext>
            </a:extLst>
          </p:cNvPr>
          <p:cNvSpPr>
            <a:spLocks noGrp="1"/>
          </p:cNvSpPr>
          <p:nvPr>
            <p:ph idx="1"/>
          </p:nvPr>
        </p:nvSpPr>
        <p:spPr/>
        <p:txBody>
          <a:bodyPr/>
          <a:lstStyle/>
          <a:p>
            <a:r>
              <a:rPr lang="en-US" dirty="0"/>
              <a:t>The SELECT ROWNUM clause is used to specify the number of records to return.</a:t>
            </a:r>
          </a:p>
          <a:p>
            <a:r>
              <a:rPr lang="en-US" dirty="0"/>
              <a:t>Syntax:-</a:t>
            </a:r>
          </a:p>
          <a:p>
            <a:r>
              <a:rPr lang="en-US" dirty="0"/>
              <a:t>SELECT </a:t>
            </a:r>
            <a:r>
              <a:rPr lang="en-US" dirty="0" err="1"/>
              <a:t>column_name</a:t>
            </a:r>
            <a:r>
              <a:rPr lang="en-US" dirty="0"/>
              <a:t>(s) FROM TABLE_NAME WHERE ROWNUM &lt;= number;</a:t>
            </a:r>
          </a:p>
          <a:p>
            <a:r>
              <a:rPr lang="en-US" dirty="0"/>
              <a:t>SELECT * FROM TABLE_NAME WHERE </a:t>
            </a:r>
            <a:r>
              <a:rPr lang="en-US" dirty="0" err="1"/>
              <a:t>Column_name</a:t>
            </a:r>
            <a:r>
              <a:rPr lang="en-US" dirty="0"/>
              <a:t>='value' AND ROWNUM &lt;= number;</a:t>
            </a:r>
            <a:endParaRPr lang="en-IN" dirty="0"/>
          </a:p>
        </p:txBody>
      </p:sp>
    </p:spTree>
    <p:extLst>
      <p:ext uri="{BB962C8B-B14F-4D97-AF65-F5344CB8AC3E}">
        <p14:creationId xmlns:p14="http://schemas.microsoft.com/office/powerpoint/2010/main" val="707639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E7D2-E49E-45FC-A881-9EA68F6FDB51}"/>
              </a:ext>
            </a:extLst>
          </p:cNvPr>
          <p:cNvSpPr>
            <a:spLocks noGrp="1"/>
          </p:cNvSpPr>
          <p:nvPr>
            <p:ph type="title"/>
          </p:nvPr>
        </p:nvSpPr>
        <p:spPr/>
        <p:txBody>
          <a:bodyPr/>
          <a:lstStyle/>
          <a:p>
            <a:r>
              <a:rPr lang="en-IN" dirty="0"/>
              <a:t>MIN() &amp; MAX()</a:t>
            </a:r>
          </a:p>
        </p:txBody>
      </p:sp>
      <p:sp>
        <p:nvSpPr>
          <p:cNvPr id="3" name="Content Placeholder 2">
            <a:extLst>
              <a:ext uri="{FF2B5EF4-FFF2-40B4-BE49-F238E27FC236}">
                <a16:creationId xmlns:a16="http://schemas.microsoft.com/office/drawing/2014/main" id="{4A779D87-4A91-4770-AC96-F7ED6D85F5CE}"/>
              </a:ext>
            </a:extLst>
          </p:cNvPr>
          <p:cNvSpPr>
            <a:spLocks noGrp="1"/>
          </p:cNvSpPr>
          <p:nvPr>
            <p:ph idx="1"/>
          </p:nvPr>
        </p:nvSpPr>
        <p:spPr/>
        <p:txBody>
          <a:bodyPr/>
          <a:lstStyle/>
          <a:p>
            <a:r>
              <a:rPr lang="en-US" dirty="0"/>
              <a:t>The MIN() function returns the smallest value of the selected column.</a:t>
            </a:r>
          </a:p>
          <a:p>
            <a:r>
              <a:rPr lang="en-US" dirty="0"/>
              <a:t>The MAX() function returns the largest value of the selected column.</a:t>
            </a:r>
          </a:p>
          <a:p>
            <a:r>
              <a:rPr lang="en-US" dirty="0"/>
              <a:t>Syntax:-</a:t>
            </a:r>
          </a:p>
          <a:p>
            <a:r>
              <a:rPr lang="en-US" dirty="0"/>
              <a:t>SELECT MIN(</a:t>
            </a:r>
            <a:r>
              <a:rPr lang="en-US" dirty="0" err="1"/>
              <a:t>column_name</a:t>
            </a:r>
            <a:r>
              <a:rPr lang="en-US" dirty="0"/>
              <a:t>) FROM TABLE_NAME WHERE condition;</a:t>
            </a:r>
          </a:p>
          <a:p>
            <a:r>
              <a:rPr lang="en-US" dirty="0"/>
              <a:t>SELECT MAX(</a:t>
            </a:r>
            <a:r>
              <a:rPr lang="en-US" dirty="0" err="1"/>
              <a:t>column_name</a:t>
            </a:r>
            <a:r>
              <a:rPr lang="en-US" dirty="0"/>
              <a:t>) FROM TABLE_NAME WHERE condition;</a:t>
            </a:r>
            <a:endParaRPr lang="en-IN" dirty="0"/>
          </a:p>
        </p:txBody>
      </p:sp>
    </p:spTree>
    <p:extLst>
      <p:ext uri="{BB962C8B-B14F-4D97-AF65-F5344CB8AC3E}">
        <p14:creationId xmlns:p14="http://schemas.microsoft.com/office/powerpoint/2010/main" val="4187512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4535-D68D-406D-9D46-DEA83C78778C}"/>
              </a:ext>
            </a:extLst>
          </p:cNvPr>
          <p:cNvSpPr>
            <a:spLocks noGrp="1"/>
          </p:cNvSpPr>
          <p:nvPr>
            <p:ph type="title"/>
          </p:nvPr>
        </p:nvSpPr>
        <p:spPr/>
        <p:txBody>
          <a:bodyPr/>
          <a:lstStyle/>
          <a:p>
            <a:r>
              <a:rPr lang="en-IN" dirty="0"/>
              <a:t>COUNT(), AVG() and SUM()</a:t>
            </a:r>
          </a:p>
        </p:txBody>
      </p:sp>
      <p:sp>
        <p:nvSpPr>
          <p:cNvPr id="3" name="Content Placeholder 2">
            <a:extLst>
              <a:ext uri="{FF2B5EF4-FFF2-40B4-BE49-F238E27FC236}">
                <a16:creationId xmlns:a16="http://schemas.microsoft.com/office/drawing/2014/main" id="{C3A56254-9DA1-4D38-9F9A-1E1DEBB993AA}"/>
              </a:ext>
            </a:extLst>
          </p:cNvPr>
          <p:cNvSpPr>
            <a:spLocks noGrp="1"/>
          </p:cNvSpPr>
          <p:nvPr>
            <p:ph idx="1"/>
          </p:nvPr>
        </p:nvSpPr>
        <p:spPr/>
        <p:txBody>
          <a:bodyPr>
            <a:normAutofit fontScale="92500" lnSpcReduction="20000"/>
          </a:bodyPr>
          <a:lstStyle/>
          <a:p>
            <a:r>
              <a:rPr lang="en-US" dirty="0"/>
              <a:t>The COUNT() function returns the number of rows that matches a specified criteria.</a:t>
            </a:r>
          </a:p>
          <a:p>
            <a:r>
              <a:rPr lang="en-US" dirty="0"/>
              <a:t>The AVG() function returns the average value of a numeric column.</a:t>
            </a:r>
          </a:p>
          <a:p>
            <a:r>
              <a:rPr lang="en-US" dirty="0"/>
              <a:t>The SUM() function returns the total sum of a numeric column.</a:t>
            </a:r>
          </a:p>
          <a:p>
            <a:r>
              <a:rPr lang="en-US" dirty="0"/>
              <a:t>Syntax:-</a:t>
            </a:r>
          </a:p>
          <a:p>
            <a:r>
              <a:rPr lang="en-US" dirty="0"/>
              <a:t>SELECT COUNT(</a:t>
            </a:r>
            <a:r>
              <a:rPr lang="en-US" dirty="0" err="1"/>
              <a:t>column_name</a:t>
            </a:r>
            <a:r>
              <a:rPr lang="en-US" dirty="0"/>
              <a:t>) FROM TABLE_NAME WHERE condition; </a:t>
            </a:r>
          </a:p>
          <a:p>
            <a:r>
              <a:rPr lang="en-US" dirty="0"/>
              <a:t>SELECT AVG(</a:t>
            </a:r>
            <a:r>
              <a:rPr lang="en-US" dirty="0" err="1"/>
              <a:t>column_name</a:t>
            </a:r>
            <a:r>
              <a:rPr lang="en-US" dirty="0"/>
              <a:t>) FROM TABLE_NAME WHERE condition;</a:t>
            </a:r>
          </a:p>
          <a:p>
            <a:r>
              <a:rPr lang="en-US" dirty="0"/>
              <a:t>SELECT SUM(</a:t>
            </a:r>
            <a:r>
              <a:rPr lang="en-US" dirty="0" err="1"/>
              <a:t>column_name</a:t>
            </a:r>
            <a:r>
              <a:rPr lang="en-US" dirty="0"/>
              <a:t>) FROM TABLE_NAME WHERE condition; </a:t>
            </a:r>
            <a:endParaRPr lang="en-IN" dirty="0"/>
          </a:p>
        </p:txBody>
      </p:sp>
    </p:spTree>
    <p:extLst>
      <p:ext uri="{BB962C8B-B14F-4D97-AF65-F5344CB8AC3E}">
        <p14:creationId xmlns:p14="http://schemas.microsoft.com/office/powerpoint/2010/main" val="1037816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8610-A5D1-4D0B-B708-055C96EFCAE2}"/>
              </a:ext>
            </a:extLst>
          </p:cNvPr>
          <p:cNvSpPr>
            <a:spLocks noGrp="1"/>
          </p:cNvSpPr>
          <p:nvPr>
            <p:ph type="title"/>
          </p:nvPr>
        </p:nvSpPr>
        <p:spPr/>
        <p:txBody>
          <a:bodyPr/>
          <a:lstStyle/>
          <a:p>
            <a:r>
              <a:rPr lang="en-IN" dirty="0"/>
              <a:t>LIKE</a:t>
            </a:r>
          </a:p>
        </p:txBody>
      </p:sp>
      <p:sp>
        <p:nvSpPr>
          <p:cNvPr id="3" name="Content Placeholder 2">
            <a:extLst>
              <a:ext uri="{FF2B5EF4-FFF2-40B4-BE49-F238E27FC236}">
                <a16:creationId xmlns:a16="http://schemas.microsoft.com/office/drawing/2014/main" id="{ADE83F90-6355-4384-A7F3-506B515428B2}"/>
              </a:ext>
            </a:extLst>
          </p:cNvPr>
          <p:cNvSpPr>
            <a:spLocks noGrp="1"/>
          </p:cNvSpPr>
          <p:nvPr>
            <p:ph idx="1"/>
          </p:nvPr>
        </p:nvSpPr>
        <p:spPr/>
        <p:txBody>
          <a:bodyPr>
            <a:normAutofit fontScale="92500" lnSpcReduction="10000"/>
          </a:bodyPr>
          <a:lstStyle/>
          <a:p>
            <a:r>
              <a:rPr lang="en-US" dirty="0"/>
              <a:t>The LIKE operator is used in a WHERE clause to search for a specified pattern in a column.</a:t>
            </a:r>
          </a:p>
          <a:p>
            <a:r>
              <a:rPr lang="en-US" dirty="0"/>
              <a:t>There are two wildcards often used in conjunction with the LIKE operator:</a:t>
            </a:r>
          </a:p>
          <a:p>
            <a:pPr lvl="1"/>
            <a:r>
              <a:rPr lang="en-US" dirty="0"/>
              <a:t>% - The percent sign represents zero, one, or multiple characters.</a:t>
            </a:r>
          </a:p>
          <a:p>
            <a:pPr lvl="1"/>
            <a:r>
              <a:rPr lang="en-US" dirty="0"/>
              <a:t>_ - The underscore represents a single character.</a:t>
            </a:r>
          </a:p>
          <a:p>
            <a:pPr marL="285750" lvl="1"/>
            <a:r>
              <a:rPr lang="en-US" sz="2400" dirty="0"/>
              <a:t>Syntax:-</a:t>
            </a:r>
          </a:p>
          <a:p>
            <a:pPr marL="285750" lvl="1"/>
            <a:r>
              <a:rPr lang="en-US" sz="2400" dirty="0"/>
              <a:t>SELECT column1, column2 FROM TABLE_NAME WHERE </a:t>
            </a:r>
            <a:r>
              <a:rPr lang="en-US" sz="2400" dirty="0" err="1"/>
              <a:t>columnN</a:t>
            </a:r>
            <a:r>
              <a:rPr lang="en-US" sz="2400" dirty="0"/>
              <a:t> LIKE pattern; </a:t>
            </a:r>
            <a:endParaRPr lang="en-IN" sz="2400" dirty="0"/>
          </a:p>
        </p:txBody>
      </p:sp>
    </p:spTree>
    <p:extLst>
      <p:ext uri="{BB962C8B-B14F-4D97-AF65-F5344CB8AC3E}">
        <p14:creationId xmlns:p14="http://schemas.microsoft.com/office/powerpoint/2010/main" val="3387856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9E75-04B1-4756-BD9F-FE77979D625A}"/>
              </a:ext>
            </a:extLst>
          </p:cNvPr>
          <p:cNvSpPr>
            <a:spLocks noGrp="1"/>
          </p:cNvSpPr>
          <p:nvPr>
            <p:ph type="title"/>
          </p:nvPr>
        </p:nvSpPr>
        <p:spPr/>
        <p:txBody>
          <a:bodyPr/>
          <a:lstStyle/>
          <a:p>
            <a:r>
              <a:rPr lang="en-IN" dirty="0"/>
              <a:t>LIKE</a:t>
            </a:r>
          </a:p>
        </p:txBody>
      </p:sp>
      <p:graphicFrame>
        <p:nvGraphicFramePr>
          <p:cNvPr id="4" name="Content Placeholder 3">
            <a:extLst>
              <a:ext uri="{FF2B5EF4-FFF2-40B4-BE49-F238E27FC236}">
                <a16:creationId xmlns:a16="http://schemas.microsoft.com/office/drawing/2014/main" id="{BE1A0A61-43A8-40DF-A198-58DE4DC97D9A}"/>
              </a:ext>
            </a:extLst>
          </p:cNvPr>
          <p:cNvGraphicFramePr>
            <a:graphicFrameLocks noGrp="1"/>
          </p:cNvGraphicFramePr>
          <p:nvPr>
            <p:ph idx="1"/>
            <p:extLst>
              <p:ext uri="{D42A27DB-BD31-4B8C-83A1-F6EECF244321}">
                <p14:modId xmlns:p14="http://schemas.microsoft.com/office/powerpoint/2010/main" val="88392168"/>
              </p:ext>
            </p:extLst>
          </p:nvPr>
        </p:nvGraphicFramePr>
        <p:xfrm>
          <a:off x="1295400" y="2557463"/>
          <a:ext cx="9601200" cy="355092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3558269870"/>
                    </a:ext>
                  </a:extLst>
                </a:gridCol>
                <a:gridCol w="4800600">
                  <a:extLst>
                    <a:ext uri="{9D8B030D-6E8A-4147-A177-3AD203B41FA5}">
                      <a16:colId xmlns:a16="http://schemas.microsoft.com/office/drawing/2014/main" val="4226550067"/>
                    </a:ext>
                  </a:extLst>
                </a:gridCol>
              </a:tblGrid>
              <a:tr h="370840">
                <a:tc>
                  <a:txBody>
                    <a:bodyPr/>
                    <a:lstStyle/>
                    <a:p>
                      <a:pPr algn="l" fontAlgn="t"/>
                      <a:r>
                        <a:rPr lang="en-IN" dirty="0">
                          <a:effectLst/>
                        </a:rPr>
                        <a:t>LIKE Operator</a:t>
                      </a:r>
                    </a:p>
                  </a:txBody>
                  <a:tcPr marL="101600" marR="50800" marT="50800" marB="50800"/>
                </a:tc>
                <a:tc>
                  <a:txBody>
                    <a:bodyPr/>
                    <a:lstStyle/>
                    <a:p>
                      <a:pPr algn="l" fontAlgn="t"/>
                      <a:r>
                        <a:rPr lang="en-IN">
                          <a:effectLst/>
                        </a:rPr>
                        <a:t>Description</a:t>
                      </a:r>
                    </a:p>
                  </a:txBody>
                  <a:tcPr marL="50800" marR="50800" marT="50800" marB="50800"/>
                </a:tc>
                <a:extLst>
                  <a:ext uri="{0D108BD9-81ED-4DB2-BD59-A6C34878D82A}">
                    <a16:rowId xmlns:a16="http://schemas.microsoft.com/office/drawing/2014/main" val="3031677577"/>
                  </a:ext>
                </a:extLst>
              </a:tr>
              <a:tr h="370840">
                <a:tc>
                  <a:txBody>
                    <a:bodyPr/>
                    <a:lstStyle/>
                    <a:p>
                      <a:pPr algn="l" fontAlgn="t"/>
                      <a:r>
                        <a:rPr lang="en-IN">
                          <a:effectLst/>
                        </a:rPr>
                        <a:t>WHERE CustomerName LIKE 'a%'</a:t>
                      </a:r>
                    </a:p>
                  </a:txBody>
                  <a:tcPr marL="101600" marR="50800" marT="50800" marB="50800"/>
                </a:tc>
                <a:tc>
                  <a:txBody>
                    <a:bodyPr/>
                    <a:lstStyle/>
                    <a:p>
                      <a:pPr algn="l" fontAlgn="t"/>
                      <a:r>
                        <a:rPr lang="en-US">
                          <a:effectLst/>
                        </a:rPr>
                        <a:t>Finds any values that start with "a"</a:t>
                      </a:r>
                    </a:p>
                  </a:txBody>
                  <a:tcPr marL="50800" marR="50800" marT="50800" marB="50800"/>
                </a:tc>
                <a:extLst>
                  <a:ext uri="{0D108BD9-81ED-4DB2-BD59-A6C34878D82A}">
                    <a16:rowId xmlns:a16="http://schemas.microsoft.com/office/drawing/2014/main" val="1584941171"/>
                  </a:ext>
                </a:extLst>
              </a:tr>
              <a:tr h="370840">
                <a:tc>
                  <a:txBody>
                    <a:bodyPr/>
                    <a:lstStyle/>
                    <a:p>
                      <a:pPr algn="l" fontAlgn="t"/>
                      <a:r>
                        <a:rPr lang="en-IN">
                          <a:effectLst/>
                        </a:rPr>
                        <a:t>WHERE CustomerName LIKE '%a'</a:t>
                      </a:r>
                    </a:p>
                  </a:txBody>
                  <a:tcPr marL="101600" marR="50800" marT="50800" marB="50800"/>
                </a:tc>
                <a:tc>
                  <a:txBody>
                    <a:bodyPr/>
                    <a:lstStyle/>
                    <a:p>
                      <a:pPr algn="l" fontAlgn="t"/>
                      <a:r>
                        <a:rPr lang="en-US">
                          <a:effectLst/>
                        </a:rPr>
                        <a:t>Finds any values that end with "a"</a:t>
                      </a:r>
                    </a:p>
                  </a:txBody>
                  <a:tcPr marL="50800" marR="50800" marT="50800" marB="50800"/>
                </a:tc>
                <a:extLst>
                  <a:ext uri="{0D108BD9-81ED-4DB2-BD59-A6C34878D82A}">
                    <a16:rowId xmlns:a16="http://schemas.microsoft.com/office/drawing/2014/main" val="2800400327"/>
                  </a:ext>
                </a:extLst>
              </a:tr>
              <a:tr h="370840">
                <a:tc>
                  <a:txBody>
                    <a:bodyPr/>
                    <a:lstStyle/>
                    <a:p>
                      <a:pPr algn="l" fontAlgn="t"/>
                      <a:r>
                        <a:rPr lang="en-IN">
                          <a:effectLst/>
                        </a:rPr>
                        <a:t>WHERE CustomerName LIKE '%or%'</a:t>
                      </a:r>
                    </a:p>
                  </a:txBody>
                  <a:tcPr marL="101600" marR="50800" marT="50800" marB="50800"/>
                </a:tc>
                <a:tc>
                  <a:txBody>
                    <a:bodyPr/>
                    <a:lstStyle/>
                    <a:p>
                      <a:pPr algn="l" fontAlgn="t"/>
                      <a:r>
                        <a:rPr lang="en-US">
                          <a:effectLst/>
                        </a:rPr>
                        <a:t>Finds any values that have "or" in any position</a:t>
                      </a:r>
                    </a:p>
                  </a:txBody>
                  <a:tcPr marL="50800" marR="50800" marT="50800" marB="50800"/>
                </a:tc>
                <a:extLst>
                  <a:ext uri="{0D108BD9-81ED-4DB2-BD59-A6C34878D82A}">
                    <a16:rowId xmlns:a16="http://schemas.microsoft.com/office/drawing/2014/main" val="2569461379"/>
                  </a:ext>
                </a:extLst>
              </a:tr>
              <a:tr h="370840">
                <a:tc>
                  <a:txBody>
                    <a:bodyPr/>
                    <a:lstStyle/>
                    <a:p>
                      <a:pPr algn="l" fontAlgn="t"/>
                      <a:r>
                        <a:rPr lang="en-IN">
                          <a:effectLst/>
                        </a:rPr>
                        <a:t>WHERE CustomerName LIKE '_r%'</a:t>
                      </a:r>
                    </a:p>
                  </a:txBody>
                  <a:tcPr marL="101600" marR="50800" marT="50800" marB="50800"/>
                </a:tc>
                <a:tc>
                  <a:txBody>
                    <a:bodyPr/>
                    <a:lstStyle/>
                    <a:p>
                      <a:pPr algn="l" fontAlgn="t"/>
                      <a:r>
                        <a:rPr lang="en-US">
                          <a:effectLst/>
                        </a:rPr>
                        <a:t>Finds any values that have "r" in the second position</a:t>
                      </a:r>
                    </a:p>
                  </a:txBody>
                  <a:tcPr marL="50800" marR="50800" marT="50800" marB="50800"/>
                </a:tc>
                <a:extLst>
                  <a:ext uri="{0D108BD9-81ED-4DB2-BD59-A6C34878D82A}">
                    <a16:rowId xmlns:a16="http://schemas.microsoft.com/office/drawing/2014/main" val="1767311558"/>
                  </a:ext>
                </a:extLst>
              </a:tr>
              <a:tr h="370840">
                <a:tc>
                  <a:txBody>
                    <a:bodyPr/>
                    <a:lstStyle/>
                    <a:p>
                      <a:pPr algn="l" fontAlgn="t"/>
                      <a:r>
                        <a:rPr lang="en-IN">
                          <a:effectLst/>
                        </a:rPr>
                        <a:t>WHERE CustomerName LIKE 'a_%_%'</a:t>
                      </a:r>
                    </a:p>
                  </a:txBody>
                  <a:tcPr marL="101600" marR="50800" marT="50800" marB="50800"/>
                </a:tc>
                <a:tc>
                  <a:txBody>
                    <a:bodyPr/>
                    <a:lstStyle/>
                    <a:p>
                      <a:pPr algn="l" fontAlgn="t"/>
                      <a:r>
                        <a:rPr lang="en-US">
                          <a:effectLst/>
                        </a:rPr>
                        <a:t>Finds any values that start with "a" and are at least 3 characters in length</a:t>
                      </a:r>
                    </a:p>
                  </a:txBody>
                  <a:tcPr marL="50800" marR="50800" marT="50800" marB="50800"/>
                </a:tc>
                <a:extLst>
                  <a:ext uri="{0D108BD9-81ED-4DB2-BD59-A6C34878D82A}">
                    <a16:rowId xmlns:a16="http://schemas.microsoft.com/office/drawing/2014/main" val="2659503187"/>
                  </a:ext>
                </a:extLst>
              </a:tr>
              <a:tr h="370840">
                <a:tc>
                  <a:txBody>
                    <a:bodyPr/>
                    <a:lstStyle/>
                    <a:p>
                      <a:pPr algn="l" fontAlgn="t"/>
                      <a:r>
                        <a:rPr lang="en-US">
                          <a:effectLst/>
                        </a:rPr>
                        <a:t>WHERE ContactName LIKE 'a%o'</a:t>
                      </a:r>
                    </a:p>
                  </a:txBody>
                  <a:tcPr marL="101600" marR="50800" marT="50800" marB="50800"/>
                </a:tc>
                <a:tc>
                  <a:txBody>
                    <a:bodyPr/>
                    <a:lstStyle/>
                    <a:p>
                      <a:pPr algn="l" fontAlgn="t"/>
                      <a:r>
                        <a:rPr lang="en-US" dirty="0">
                          <a:effectLst/>
                        </a:rPr>
                        <a:t>Finds any values that start with "a" and ends with "o"</a:t>
                      </a:r>
                    </a:p>
                  </a:txBody>
                  <a:tcPr marL="50800" marR="50800" marT="50800" marB="50800"/>
                </a:tc>
                <a:extLst>
                  <a:ext uri="{0D108BD9-81ED-4DB2-BD59-A6C34878D82A}">
                    <a16:rowId xmlns:a16="http://schemas.microsoft.com/office/drawing/2014/main" val="2878932218"/>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752126784"/>
                  </a:ext>
                </a:extLst>
              </a:tr>
            </a:tbl>
          </a:graphicData>
        </a:graphic>
      </p:graphicFrame>
    </p:spTree>
    <p:extLst>
      <p:ext uri="{BB962C8B-B14F-4D97-AF65-F5344CB8AC3E}">
        <p14:creationId xmlns:p14="http://schemas.microsoft.com/office/powerpoint/2010/main" val="4239192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347B-B9EB-4E46-A2BA-3637FF016DF5}"/>
              </a:ext>
            </a:extLst>
          </p:cNvPr>
          <p:cNvSpPr>
            <a:spLocks noGrp="1"/>
          </p:cNvSpPr>
          <p:nvPr>
            <p:ph type="title"/>
          </p:nvPr>
        </p:nvSpPr>
        <p:spPr/>
        <p:txBody>
          <a:bodyPr/>
          <a:lstStyle/>
          <a:p>
            <a:r>
              <a:rPr lang="en-IN" dirty="0"/>
              <a:t>Wild Card</a:t>
            </a:r>
          </a:p>
        </p:txBody>
      </p:sp>
      <p:sp>
        <p:nvSpPr>
          <p:cNvPr id="3" name="Content Placeholder 2">
            <a:extLst>
              <a:ext uri="{FF2B5EF4-FFF2-40B4-BE49-F238E27FC236}">
                <a16:creationId xmlns:a16="http://schemas.microsoft.com/office/drawing/2014/main" id="{B1DF243F-9342-4AB6-B69A-4D6D1AE64F27}"/>
              </a:ext>
            </a:extLst>
          </p:cNvPr>
          <p:cNvSpPr>
            <a:spLocks noGrp="1"/>
          </p:cNvSpPr>
          <p:nvPr>
            <p:ph idx="1"/>
          </p:nvPr>
        </p:nvSpPr>
        <p:spPr/>
        <p:txBody>
          <a:bodyPr>
            <a:normAutofit fontScale="77500" lnSpcReduction="20000"/>
          </a:bodyPr>
          <a:lstStyle/>
          <a:p>
            <a:r>
              <a:rPr lang="en-US" dirty="0"/>
              <a:t>A wildcard character is used to substitute one or more characters in a string.</a:t>
            </a:r>
          </a:p>
          <a:p>
            <a:r>
              <a:rPr lang="en-US" dirty="0"/>
              <a:t>SELECT * FROM Customers WHERE City LIKE 'Ber%'; </a:t>
            </a:r>
          </a:p>
          <a:p>
            <a:r>
              <a:rPr lang="en-US" dirty="0"/>
              <a:t>SELECT * FROM Customers WHERE City LIKE '%co%'; </a:t>
            </a:r>
          </a:p>
          <a:p>
            <a:r>
              <a:rPr lang="en-US" dirty="0"/>
              <a:t>SELECT * FROM Customers WHERE City LIKE '_</a:t>
            </a:r>
            <a:r>
              <a:rPr lang="en-US" dirty="0" err="1"/>
              <a:t>ondon</a:t>
            </a:r>
            <a:r>
              <a:rPr lang="en-US" dirty="0"/>
              <a:t>';</a:t>
            </a:r>
          </a:p>
          <a:p>
            <a:r>
              <a:rPr lang="en-US" dirty="0"/>
              <a:t>SELECT * FROM Customers WHERE City LIKE '</a:t>
            </a:r>
            <a:r>
              <a:rPr lang="en-US" dirty="0" err="1"/>
              <a:t>L_n_on</a:t>
            </a:r>
            <a:r>
              <a:rPr lang="en-US" dirty="0"/>
              <a:t>'; </a:t>
            </a:r>
          </a:p>
          <a:p>
            <a:r>
              <a:rPr lang="en-US" dirty="0"/>
              <a:t>SELECT * FROM Customers WHERE City LIKE '[BSC]%'; </a:t>
            </a:r>
          </a:p>
          <a:p>
            <a:r>
              <a:rPr lang="en-US" dirty="0"/>
              <a:t>SELECT * FROM Customers WHERE City LIKE '[A-C]%'; </a:t>
            </a:r>
          </a:p>
          <a:p>
            <a:r>
              <a:rPr lang="en-US" dirty="0"/>
              <a:t>SELECT * FROM Customers WHERE City LIKE '[!BSP]%';</a:t>
            </a:r>
          </a:p>
          <a:p>
            <a:r>
              <a:rPr lang="en-US" dirty="0"/>
              <a:t>SELECT * FROM Customers WHERE City NOT LIKE '[BSP]%'; </a:t>
            </a:r>
            <a:endParaRPr lang="en-IN" dirty="0"/>
          </a:p>
        </p:txBody>
      </p:sp>
    </p:spTree>
    <p:extLst>
      <p:ext uri="{BB962C8B-B14F-4D97-AF65-F5344CB8AC3E}">
        <p14:creationId xmlns:p14="http://schemas.microsoft.com/office/powerpoint/2010/main" val="4010779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C1EC-56CB-4C83-BB02-6646E62076B8}"/>
              </a:ext>
            </a:extLst>
          </p:cNvPr>
          <p:cNvSpPr>
            <a:spLocks noGrp="1"/>
          </p:cNvSpPr>
          <p:nvPr>
            <p:ph type="title"/>
          </p:nvPr>
        </p:nvSpPr>
        <p:spPr/>
        <p:txBody>
          <a:bodyPr/>
          <a:lstStyle/>
          <a:p>
            <a:r>
              <a:rPr lang="en-IN" dirty="0"/>
              <a:t>IN Operator</a:t>
            </a:r>
          </a:p>
        </p:txBody>
      </p:sp>
      <p:sp>
        <p:nvSpPr>
          <p:cNvPr id="3" name="Content Placeholder 2">
            <a:extLst>
              <a:ext uri="{FF2B5EF4-FFF2-40B4-BE49-F238E27FC236}">
                <a16:creationId xmlns:a16="http://schemas.microsoft.com/office/drawing/2014/main" id="{8518F4D1-1C42-4E44-9A9F-ACFC8CD3E63F}"/>
              </a:ext>
            </a:extLst>
          </p:cNvPr>
          <p:cNvSpPr>
            <a:spLocks noGrp="1"/>
          </p:cNvSpPr>
          <p:nvPr>
            <p:ph idx="1"/>
          </p:nvPr>
        </p:nvSpPr>
        <p:spPr/>
        <p:txBody>
          <a:bodyPr>
            <a:normAutofit fontScale="92500" lnSpcReduction="20000"/>
          </a:bodyPr>
          <a:lstStyle/>
          <a:p>
            <a:r>
              <a:rPr lang="en-US" dirty="0"/>
              <a:t>The IN operator allows you to specify multiple values in a WHERE clause.</a:t>
            </a:r>
          </a:p>
          <a:p>
            <a:r>
              <a:rPr lang="en-US" dirty="0"/>
              <a:t>The IN operator is a shorthand for multiple OR conditions.</a:t>
            </a:r>
          </a:p>
          <a:p>
            <a:r>
              <a:rPr lang="en-US" dirty="0"/>
              <a:t>Syntax:-</a:t>
            </a:r>
          </a:p>
          <a:p>
            <a:r>
              <a:rPr lang="en-US" dirty="0"/>
              <a:t>SELECT </a:t>
            </a:r>
            <a:r>
              <a:rPr lang="en-US" dirty="0" err="1"/>
              <a:t>column_name</a:t>
            </a:r>
            <a:r>
              <a:rPr lang="en-US" dirty="0"/>
              <a:t>(s) FROM TABLE_NAME WHERE </a:t>
            </a:r>
            <a:r>
              <a:rPr lang="en-US" dirty="0" err="1"/>
              <a:t>column_name</a:t>
            </a:r>
            <a:r>
              <a:rPr lang="en-US" dirty="0"/>
              <a:t> IN (value1, value2); </a:t>
            </a:r>
          </a:p>
          <a:p>
            <a:r>
              <a:rPr lang="en-US" dirty="0"/>
              <a:t>SELECT </a:t>
            </a:r>
            <a:r>
              <a:rPr lang="en-US" dirty="0" err="1"/>
              <a:t>column_name</a:t>
            </a:r>
            <a:r>
              <a:rPr lang="en-US" dirty="0"/>
              <a:t>(s) FROM TABLE_NAME WHERE </a:t>
            </a:r>
            <a:r>
              <a:rPr lang="en-US" dirty="0" err="1"/>
              <a:t>column_name</a:t>
            </a:r>
            <a:r>
              <a:rPr lang="en-US" dirty="0"/>
              <a:t> NOT IN (value1, value2); </a:t>
            </a:r>
          </a:p>
          <a:p>
            <a:r>
              <a:rPr lang="en-US" dirty="0"/>
              <a:t>SELECT </a:t>
            </a:r>
            <a:r>
              <a:rPr lang="en-US" dirty="0" err="1"/>
              <a:t>column_name</a:t>
            </a:r>
            <a:r>
              <a:rPr lang="en-US" dirty="0"/>
              <a:t>(s) FROM TABLE_NAME WHERE </a:t>
            </a:r>
            <a:r>
              <a:rPr lang="en-US" dirty="0" err="1"/>
              <a:t>column_name</a:t>
            </a:r>
            <a:r>
              <a:rPr lang="en-US" dirty="0"/>
              <a:t> IN (SELECT STATEMENT); </a:t>
            </a:r>
            <a:endParaRPr lang="en-IN" dirty="0"/>
          </a:p>
        </p:txBody>
      </p:sp>
    </p:spTree>
    <p:extLst>
      <p:ext uri="{BB962C8B-B14F-4D97-AF65-F5344CB8AC3E}">
        <p14:creationId xmlns:p14="http://schemas.microsoft.com/office/powerpoint/2010/main" val="1601174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D8BB-3576-4723-9CCB-00AFAD8FD501}"/>
              </a:ext>
            </a:extLst>
          </p:cNvPr>
          <p:cNvSpPr>
            <a:spLocks noGrp="1"/>
          </p:cNvSpPr>
          <p:nvPr>
            <p:ph type="title"/>
          </p:nvPr>
        </p:nvSpPr>
        <p:spPr/>
        <p:txBody>
          <a:bodyPr/>
          <a:lstStyle/>
          <a:p>
            <a:r>
              <a:rPr lang="en-IN" dirty="0"/>
              <a:t>BETWEEN Operator</a:t>
            </a:r>
          </a:p>
        </p:txBody>
      </p:sp>
      <p:sp>
        <p:nvSpPr>
          <p:cNvPr id="3" name="Content Placeholder 2">
            <a:extLst>
              <a:ext uri="{FF2B5EF4-FFF2-40B4-BE49-F238E27FC236}">
                <a16:creationId xmlns:a16="http://schemas.microsoft.com/office/drawing/2014/main" id="{5E9AA081-EC04-4866-AC95-31F1F46CFD7F}"/>
              </a:ext>
            </a:extLst>
          </p:cNvPr>
          <p:cNvSpPr>
            <a:spLocks noGrp="1"/>
          </p:cNvSpPr>
          <p:nvPr>
            <p:ph idx="1"/>
          </p:nvPr>
        </p:nvSpPr>
        <p:spPr/>
        <p:txBody>
          <a:bodyPr>
            <a:normAutofit lnSpcReduction="10000"/>
          </a:bodyPr>
          <a:lstStyle/>
          <a:p>
            <a:r>
              <a:rPr lang="en-US" dirty="0"/>
              <a:t>The BETWEEN operator selects values within a given range.</a:t>
            </a:r>
          </a:p>
          <a:p>
            <a:r>
              <a:rPr lang="en-US" dirty="0"/>
              <a:t>The BETWEEN operator is inclusive: begin and end values are included.</a:t>
            </a:r>
          </a:p>
          <a:p>
            <a:r>
              <a:rPr lang="en-US" dirty="0"/>
              <a:t>Syntax:-</a:t>
            </a:r>
          </a:p>
          <a:p>
            <a:r>
              <a:rPr lang="en-US" dirty="0"/>
              <a:t>SELECT </a:t>
            </a:r>
            <a:r>
              <a:rPr lang="en-US" dirty="0" err="1"/>
              <a:t>column_name</a:t>
            </a:r>
            <a:r>
              <a:rPr lang="en-US" dirty="0"/>
              <a:t>(s) FROM TABLE-NAME WHERE </a:t>
            </a:r>
            <a:r>
              <a:rPr lang="en-US" dirty="0" err="1"/>
              <a:t>column_name</a:t>
            </a:r>
            <a:r>
              <a:rPr lang="en-US" dirty="0"/>
              <a:t> BETWEEN value1 AND value2; </a:t>
            </a:r>
          </a:p>
          <a:p>
            <a:r>
              <a:rPr lang="en-US" dirty="0"/>
              <a:t>SELECT </a:t>
            </a:r>
            <a:r>
              <a:rPr lang="en-US" dirty="0" err="1"/>
              <a:t>column_name</a:t>
            </a:r>
            <a:r>
              <a:rPr lang="en-US" dirty="0"/>
              <a:t>(s) FROM TABLE-NAME WHERE </a:t>
            </a:r>
            <a:r>
              <a:rPr lang="en-US" dirty="0" err="1"/>
              <a:t>column_name</a:t>
            </a:r>
            <a:r>
              <a:rPr lang="en-US" dirty="0"/>
              <a:t>  NOT BETWEEN value1 AND value2; </a:t>
            </a:r>
            <a:endParaRPr lang="en-IN" dirty="0"/>
          </a:p>
          <a:p>
            <a:endParaRPr lang="en-IN" dirty="0"/>
          </a:p>
        </p:txBody>
      </p:sp>
    </p:spTree>
    <p:extLst>
      <p:ext uri="{BB962C8B-B14F-4D97-AF65-F5344CB8AC3E}">
        <p14:creationId xmlns:p14="http://schemas.microsoft.com/office/powerpoint/2010/main" val="103042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3229-C048-4656-B4F5-75D8CFB0B925}"/>
              </a:ext>
            </a:extLst>
          </p:cNvPr>
          <p:cNvSpPr>
            <a:spLocks noGrp="1"/>
          </p:cNvSpPr>
          <p:nvPr>
            <p:ph type="title"/>
          </p:nvPr>
        </p:nvSpPr>
        <p:spPr/>
        <p:txBody>
          <a:bodyPr/>
          <a:lstStyle/>
          <a:p>
            <a:r>
              <a:rPr lang="en-US" dirty="0"/>
              <a:t>Aliases</a:t>
            </a:r>
            <a:endParaRPr lang="en-IN" dirty="0"/>
          </a:p>
        </p:txBody>
      </p:sp>
      <p:sp>
        <p:nvSpPr>
          <p:cNvPr id="3" name="Content Placeholder 2">
            <a:extLst>
              <a:ext uri="{FF2B5EF4-FFF2-40B4-BE49-F238E27FC236}">
                <a16:creationId xmlns:a16="http://schemas.microsoft.com/office/drawing/2014/main" id="{832A9C94-74F4-4BEA-BE8D-A0BE69C2927F}"/>
              </a:ext>
            </a:extLst>
          </p:cNvPr>
          <p:cNvSpPr>
            <a:spLocks noGrp="1"/>
          </p:cNvSpPr>
          <p:nvPr>
            <p:ph idx="1"/>
          </p:nvPr>
        </p:nvSpPr>
        <p:spPr/>
        <p:txBody>
          <a:bodyPr>
            <a:normAutofit lnSpcReduction="10000"/>
          </a:bodyPr>
          <a:lstStyle/>
          <a:p>
            <a:r>
              <a:rPr lang="en-US" dirty="0"/>
              <a:t>SQL aliases are used to give a table, or a column in a table, a temporary name.</a:t>
            </a:r>
          </a:p>
          <a:p>
            <a:r>
              <a:rPr lang="en-US" dirty="0"/>
              <a:t>Aliases are often used to make column names more readable.</a:t>
            </a:r>
          </a:p>
          <a:p>
            <a:r>
              <a:rPr lang="en-US" dirty="0"/>
              <a:t>Alias Column Syntax:-</a:t>
            </a:r>
          </a:p>
          <a:p>
            <a:r>
              <a:rPr lang="en-US" dirty="0"/>
              <a:t>SELECT </a:t>
            </a:r>
            <a:r>
              <a:rPr lang="en-US" dirty="0" err="1"/>
              <a:t>column_name</a:t>
            </a:r>
            <a:r>
              <a:rPr lang="en-US" dirty="0"/>
              <a:t> AS </a:t>
            </a:r>
            <a:r>
              <a:rPr lang="en-US" dirty="0" err="1"/>
              <a:t>alias_name</a:t>
            </a:r>
            <a:r>
              <a:rPr lang="en-US" dirty="0"/>
              <a:t> FROM TABLE_NAME;</a:t>
            </a:r>
          </a:p>
          <a:p>
            <a:r>
              <a:rPr lang="en-US" dirty="0"/>
              <a:t>Alias Table Syntax:-</a:t>
            </a:r>
          </a:p>
          <a:p>
            <a:r>
              <a:rPr lang="en-US" dirty="0"/>
              <a:t>SELECT </a:t>
            </a:r>
            <a:r>
              <a:rPr lang="en-US" dirty="0" err="1"/>
              <a:t>column_name</a:t>
            </a:r>
            <a:r>
              <a:rPr lang="en-US" dirty="0"/>
              <a:t>(s) FROM TABLE_NAME AS </a:t>
            </a:r>
            <a:r>
              <a:rPr lang="en-US" dirty="0" err="1"/>
              <a:t>alias_name</a:t>
            </a:r>
            <a:r>
              <a:rPr lang="en-US" dirty="0"/>
              <a:t>; </a:t>
            </a:r>
            <a:endParaRPr lang="en-IN" dirty="0"/>
          </a:p>
        </p:txBody>
      </p:sp>
    </p:spTree>
    <p:extLst>
      <p:ext uri="{BB962C8B-B14F-4D97-AF65-F5344CB8AC3E}">
        <p14:creationId xmlns:p14="http://schemas.microsoft.com/office/powerpoint/2010/main" val="368276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F39D-40A2-4D02-BADB-69D0FBDE8086}"/>
              </a:ext>
            </a:extLst>
          </p:cNvPr>
          <p:cNvSpPr>
            <a:spLocks noGrp="1"/>
          </p:cNvSpPr>
          <p:nvPr>
            <p:ph type="title"/>
          </p:nvPr>
        </p:nvSpPr>
        <p:spPr/>
        <p:txBody>
          <a:bodyPr/>
          <a:lstStyle/>
          <a:p>
            <a:r>
              <a:rPr lang="en-IN" dirty="0"/>
              <a:t>RDBMS</a:t>
            </a:r>
          </a:p>
        </p:txBody>
      </p:sp>
      <p:sp>
        <p:nvSpPr>
          <p:cNvPr id="3" name="Content Placeholder 2">
            <a:extLst>
              <a:ext uri="{FF2B5EF4-FFF2-40B4-BE49-F238E27FC236}">
                <a16:creationId xmlns:a16="http://schemas.microsoft.com/office/drawing/2014/main" id="{89ABC6FD-76AC-4644-9B4B-F03EA19149AF}"/>
              </a:ext>
            </a:extLst>
          </p:cNvPr>
          <p:cNvSpPr>
            <a:spLocks noGrp="1"/>
          </p:cNvSpPr>
          <p:nvPr>
            <p:ph idx="1"/>
          </p:nvPr>
        </p:nvSpPr>
        <p:spPr/>
        <p:txBody>
          <a:bodyPr/>
          <a:lstStyle/>
          <a:p>
            <a:r>
              <a:rPr lang="en-IN" dirty="0"/>
              <a:t>RDBMS stands for Relational Database Management System.</a:t>
            </a:r>
          </a:p>
          <a:p>
            <a:r>
              <a:rPr lang="en-IN" dirty="0"/>
              <a:t>The Data store in RBDMS database as form of tables.</a:t>
            </a:r>
          </a:p>
          <a:p>
            <a:r>
              <a:rPr lang="en-IN" dirty="0"/>
              <a:t>A table is a collection of related data entries and it consist of rows and columns.</a:t>
            </a:r>
          </a:p>
          <a:p>
            <a:r>
              <a:rPr lang="en-IN" dirty="0"/>
              <a:t>A table is combination of fields, rows and columns.</a:t>
            </a:r>
          </a:p>
        </p:txBody>
      </p:sp>
    </p:spTree>
    <p:extLst>
      <p:ext uri="{BB962C8B-B14F-4D97-AF65-F5344CB8AC3E}">
        <p14:creationId xmlns:p14="http://schemas.microsoft.com/office/powerpoint/2010/main" val="2093348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0035-65A7-44B5-AA17-FD0094FC14FF}"/>
              </a:ext>
            </a:extLst>
          </p:cNvPr>
          <p:cNvSpPr>
            <a:spLocks noGrp="1"/>
          </p:cNvSpPr>
          <p:nvPr>
            <p:ph type="title"/>
          </p:nvPr>
        </p:nvSpPr>
        <p:spPr/>
        <p:txBody>
          <a:bodyPr/>
          <a:lstStyle/>
          <a:p>
            <a:r>
              <a:rPr lang="en-IN" dirty="0"/>
              <a:t>JOINS</a:t>
            </a:r>
          </a:p>
        </p:txBody>
      </p:sp>
      <p:sp>
        <p:nvSpPr>
          <p:cNvPr id="3" name="Content Placeholder 2">
            <a:extLst>
              <a:ext uri="{FF2B5EF4-FFF2-40B4-BE49-F238E27FC236}">
                <a16:creationId xmlns:a16="http://schemas.microsoft.com/office/drawing/2014/main" id="{4192927F-9632-410B-BFA6-3603B526F108}"/>
              </a:ext>
            </a:extLst>
          </p:cNvPr>
          <p:cNvSpPr>
            <a:spLocks noGrp="1"/>
          </p:cNvSpPr>
          <p:nvPr>
            <p:ph idx="1"/>
          </p:nvPr>
        </p:nvSpPr>
        <p:spPr/>
        <p:txBody>
          <a:bodyPr>
            <a:normAutofit fontScale="92500" lnSpcReduction="10000"/>
          </a:bodyPr>
          <a:lstStyle/>
          <a:p>
            <a:r>
              <a:rPr lang="en-US" dirty="0"/>
              <a:t>A JOIN clause is used to combine rows from two or more tables, based on a related column between them.</a:t>
            </a:r>
          </a:p>
          <a:p>
            <a:r>
              <a:rPr lang="en-US" dirty="0"/>
              <a:t>Types of JOINS:-</a:t>
            </a:r>
          </a:p>
          <a:p>
            <a:pPr lvl="1"/>
            <a:r>
              <a:rPr lang="en-US" dirty="0"/>
              <a:t>Inner Joins:- Returns records that have matching values in both tables.</a:t>
            </a:r>
          </a:p>
          <a:p>
            <a:pPr lvl="1"/>
            <a:r>
              <a:rPr lang="en-IN" dirty="0"/>
              <a:t>Left (Outer) Join:- </a:t>
            </a:r>
            <a:r>
              <a:rPr lang="en-US" dirty="0"/>
              <a:t>Return all records from the left table, and the matched records from the right table.</a:t>
            </a:r>
          </a:p>
          <a:p>
            <a:pPr lvl="1"/>
            <a:r>
              <a:rPr lang="en-US" dirty="0"/>
              <a:t>Right (Outer) Join:- Return all records from the right table, and the matched records from the left table</a:t>
            </a:r>
          </a:p>
          <a:p>
            <a:pPr lvl="1"/>
            <a:r>
              <a:rPr lang="en-IN" dirty="0"/>
              <a:t>Full (Outer) Join:- </a:t>
            </a:r>
            <a:r>
              <a:rPr lang="en-US" dirty="0"/>
              <a:t>Return all records when there is a match in either left or right table.</a:t>
            </a:r>
            <a:endParaRPr lang="en-IN" dirty="0"/>
          </a:p>
        </p:txBody>
      </p:sp>
    </p:spTree>
    <p:extLst>
      <p:ext uri="{BB962C8B-B14F-4D97-AF65-F5344CB8AC3E}">
        <p14:creationId xmlns:p14="http://schemas.microsoft.com/office/powerpoint/2010/main" val="1002272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93BB-457A-4B7B-B2EA-CD3C030C3360}"/>
              </a:ext>
            </a:extLst>
          </p:cNvPr>
          <p:cNvSpPr>
            <a:spLocks noGrp="1"/>
          </p:cNvSpPr>
          <p:nvPr>
            <p:ph type="title"/>
          </p:nvPr>
        </p:nvSpPr>
        <p:spPr/>
        <p:txBody>
          <a:bodyPr/>
          <a:lstStyle/>
          <a:p>
            <a:r>
              <a:rPr lang="en-IN" dirty="0"/>
              <a:t>INNER JOIN</a:t>
            </a:r>
          </a:p>
        </p:txBody>
      </p:sp>
      <p:sp>
        <p:nvSpPr>
          <p:cNvPr id="3" name="Content Placeholder 2">
            <a:extLst>
              <a:ext uri="{FF2B5EF4-FFF2-40B4-BE49-F238E27FC236}">
                <a16:creationId xmlns:a16="http://schemas.microsoft.com/office/drawing/2014/main" id="{FA3D3212-74B1-4751-88D5-E3338D3F1753}"/>
              </a:ext>
            </a:extLst>
          </p:cNvPr>
          <p:cNvSpPr>
            <a:spLocks noGrp="1"/>
          </p:cNvSpPr>
          <p:nvPr>
            <p:ph idx="1"/>
          </p:nvPr>
        </p:nvSpPr>
        <p:spPr/>
        <p:txBody>
          <a:bodyPr/>
          <a:lstStyle/>
          <a:p>
            <a:r>
              <a:rPr lang="en-US" dirty="0"/>
              <a:t>The INNER JOIN keyword selects records that have matching values in both tables.</a:t>
            </a:r>
            <a:endParaRPr lang="en-IN" dirty="0"/>
          </a:p>
          <a:p>
            <a:r>
              <a:rPr lang="en-IN" dirty="0"/>
              <a:t>Syntax:-</a:t>
            </a:r>
          </a:p>
          <a:p>
            <a:r>
              <a:rPr lang="en-US" dirty="0"/>
              <a:t>SELECT </a:t>
            </a:r>
            <a:r>
              <a:rPr lang="en-US" dirty="0" err="1"/>
              <a:t>column_name</a:t>
            </a:r>
            <a:r>
              <a:rPr lang="en-US" dirty="0"/>
              <a:t>(s) FROM TABLE_1 INNER JOIN TABLE_2 ON TABLE_1.column_name = TABLE_2.column_name;</a:t>
            </a:r>
          </a:p>
        </p:txBody>
      </p:sp>
    </p:spTree>
    <p:extLst>
      <p:ext uri="{BB962C8B-B14F-4D97-AF65-F5344CB8AC3E}">
        <p14:creationId xmlns:p14="http://schemas.microsoft.com/office/powerpoint/2010/main" val="623401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00A6-EE66-4963-BF3D-CF3749DF9EBD}"/>
              </a:ext>
            </a:extLst>
          </p:cNvPr>
          <p:cNvSpPr>
            <a:spLocks noGrp="1"/>
          </p:cNvSpPr>
          <p:nvPr>
            <p:ph type="title"/>
          </p:nvPr>
        </p:nvSpPr>
        <p:spPr/>
        <p:txBody>
          <a:bodyPr/>
          <a:lstStyle/>
          <a:p>
            <a:r>
              <a:rPr lang="en-IN" dirty="0"/>
              <a:t>LEFT JOIN</a:t>
            </a:r>
          </a:p>
        </p:txBody>
      </p:sp>
      <p:sp>
        <p:nvSpPr>
          <p:cNvPr id="3" name="Content Placeholder 2">
            <a:extLst>
              <a:ext uri="{FF2B5EF4-FFF2-40B4-BE49-F238E27FC236}">
                <a16:creationId xmlns:a16="http://schemas.microsoft.com/office/drawing/2014/main" id="{CC0B0D11-9091-4439-A677-AF236C555ED8}"/>
              </a:ext>
            </a:extLst>
          </p:cNvPr>
          <p:cNvSpPr>
            <a:spLocks noGrp="1"/>
          </p:cNvSpPr>
          <p:nvPr>
            <p:ph idx="1"/>
          </p:nvPr>
        </p:nvSpPr>
        <p:spPr/>
        <p:txBody>
          <a:bodyPr/>
          <a:lstStyle/>
          <a:p>
            <a:r>
              <a:rPr lang="en-US" dirty="0"/>
              <a:t>The LEFT JOIN keyword returns all records from the left table (table1), and the matched records from the right table (table2). The result is NULL from the right side, if there is no match.</a:t>
            </a:r>
          </a:p>
          <a:p>
            <a:r>
              <a:rPr lang="en-US" dirty="0"/>
              <a:t>Syntax:-</a:t>
            </a:r>
          </a:p>
          <a:p>
            <a:r>
              <a:rPr lang="en-US" dirty="0"/>
              <a:t>SELECT </a:t>
            </a:r>
            <a:r>
              <a:rPr lang="en-US" dirty="0" err="1"/>
              <a:t>column_name</a:t>
            </a:r>
            <a:r>
              <a:rPr lang="en-US" dirty="0"/>
              <a:t>(s) FROM TABLE_1 LEFT JOIN TABLE_2 ON TABLE_1.column_name = TABLE_2.column_name; </a:t>
            </a:r>
            <a:endParaRPr lang="en-IN" dirty="0"/>
          </a:p>
        </p:txBody>
      </p:sp>
    </p:spTree>
    <p:extLst>
      <p:ext uri="{BB962C8B-B14F-4D97-AF65-F5344CB8AC3E}">
        <p14:creationId xmlns:p14="http://schemas.microsoft.com/office/powerpoint/2010/main" val="73877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5612-FA67-4B4C-BEC2-C7E76B5E6528}"/>
              </a:ext>
            </a:extLst>
          </p:cNvPr>
          <p:cNvSpPr>
            <a:spLocks noGrp="1"/>
          </p:cNvSpPr>
          <p:nvPr>
            <p:ph type="title"/>
          </p:nvPr>
        </p:nvSpPr>
        <p:spPr/>
        <p:txBody>
          <a:bodyPr/>
          <a:lstStyle/>
          <a:p>
            <a:r>
              <a:rPr lang="en-IN" dirty="0"/>
              <a:t>RBBMS-Fields</a:t>
            </a:r>
          </a:p>
        </p:txBody>
      </p:sp>
      <p:sp>
        <p:nvSpPr>
          <p:cNvPr id="3" name="Content Placeholder 2">
            <a:extLst>
              <a:ext uri="{FF2B5EF4-FFF2-40B4-BE49-F238E27FC236}">
                <a16:creationId xmlns:a16="http://schemas.microsoft.com/office/drawing/2014/main" id="{4CC1AA7A-170F-487A-B34B-240A5FA8C882}"/>
              </a:ext>
            </a:extLst>
          </p:cNvPr>
          <p:cNvSpPr>
            <a:spLocks noGrp="1"/>
          </p:cNvSpPr>
          <p:nvPr>
            <p:ph idx="1"/>
          </p:nvPr>
        </p:nvSpPr>
        <p:spPr/>
        <p:txBody>
          <a:bodyPr/>
          <a:lstStyle/>
          <a:p>
            <a:r>
              <a:rPr lang="en-IN" dirty="0"/>
              <a:t>Every table is broken-up into smaller entries called fields.</a:t>
            </a:r>
          </a:p>
          <a:p>
            <a:r>
              <a:rPr lang="en-IN" dirty="0"/>
              <a:t>Example:-</a:t>
            </a:r>
          </a:p>
          <a:p>
            <a:r>
              <a:rPr lang="en-IN" dirty="0"/>
              <a:t>CustomerId</a:t>
            </a:r>
          </a:p>
          <a:p>
            <a:r>
              <a:rPr lang="en-IN" dirty="0"/>
              <a:t>CustomerName</a:t>
            </a:r>
          </a:p>
          <a:p>
            <a:r>
              <a:rPr lang="en-IN" dirty="0"/>
              <a:t>Address</a:t>
            </a:r>
          </a:p>
          <a:p>
            <a:r>
              <a:rPr lang="en-IN" dirty="0"/>
              <a:t>City</a:t>
            </a:r>
          </a:p>
        </p:txBody>
      </p:sp>
    </p:spTree>
    <p:extLst>
      <p:ext uri="{BB962C8B-B14F-4D97-AF65-F5344CB8AC3E}">
        <p14:creationId xmlns:p14="http://schemas.microsoft.com/office/powerpoint/2010/main" val="186907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C64-C050-4BCD-88B8-D9E70709EA52}"/>
              </a:ext>
            </a:extLst>
          </p:cNvPr>
          <p:cNvSpPr>
            <a:spLocks noGrp="1"/>
          </p:cNvSpPr>
          <p:nvPr>
            <p:ph type="title"/>
          </p:nvPr>
        </p:nvSpPr>
        <p:spPr/>
        <p:txBody>
          <a:bodyPr/>
          <a:lstStyle/>
          <a:p>
            <a:r>
              <a:rPr lang="en-IN" dirty="0"/>
              <a:t>RDBMS-Row</a:t>
            </a:r>
          </a:p>
        </p:txBody>
      </p:sp>
      <p:sp>
        <p:nvSpPr>
          <p:cNvPr id="3" name="Content Placeholder 2">
            <a:extLst>
              <a:ext uri="{FF2B5EF4-FFF2-40B4-BE49-F238E27FC236}">
                <a16:creationId xmlns:a16="http://schemas.microsoft.com/office/drawing/2014/main" id="{432E68D9-B74B-4D3B-BEB0-2EA9219C2809}"/>
              </a:ext>
            </a:extLst>
          </p:cNvPr>
          <p:cNvSpPr>
            <a:spLocks noGrp="1"/>
          </p:cNvSpPr>
          <p:nvPr>
            <p:ph idx="1"/>
          </p:nvPr>
        </p:nvSpPr>
        <p:spPr/>
        <p:txBody>
          <a:bodyPr/>
          <a:lstStyle/>
          <a:p>
            <a:r>
              <a:rPr lang="en-IN" dirty="0"/>
              <a:t>A particular record is called as a Row.</a:t>
            </a:r>
          </a:p>
          <a:p>
            <a:r>
              <a:rPr lang="en-IN" dirty="0"/>
              <a:t>Each individual entry exist in a table is called as Row.</a:t>
            </a:r>
          </a:p>
        </p:txBody>
      </p:sp>
    </p:spTree>
    <p:extLst>
      <p:ext uri="{BB962C8B-B14F-4D97-AF65-F5344CB8AC3E}">
        <p14:creationId xmlns:p14="http://schemas.microsoft.com/office/powerpoint/2010/main" val="115950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2B10-4F81-4E0D-BACF-AEAE8EDBC3D2}"/>
              </a:ext>
            </a:extLst>
          </p:cNvPr>
          <p:cNvSpPr>
            <a:spLocks noGrp="1"/>
          </p:cNvSpPr>
          <p:nvPr>
            <p:ph type="title"/>
          </p:nvPr>
        </p:nvSpPr>
        <p:spPr/>
        <p:txBody>
          <a:bodyPr/>
          <a:lstStyle/>
          <a:p>
            <a:r>
              <a:rPr lang="en-IN" dirty="0"/>
              <a:t>RBBMS-Column</a:t>
            </a:r>
          </a:p>
        </p:txBody>
      </p:sp>
      <p:sp>
        <p:nvSpPr>
          <p:cNvPr id="3" name="Content Placeholder 2">
            <a:extLst>
              <a:ext uri="{FF2B5EF4-FFF2-40B4-BE49-F238E27FC236}">
                <a16:creationId xmlns:a16="http://schemas.microsoft.com/office/drawing/2014/main" id="{74AD5BA0-4432-43FE-99AE-1C1F92736AD3}"/>
              </a:ext>
            </a:extLst>
          </p:cNvPr>
          <p:cNvSpPr>
            <a:spLocks noGrp="1"/>
          </p:cNvSpPr>
          <p:nvPr>
            <p:ph idx="1"/>
          </p:nvPr>
        </p:nvSpPr>
        <p:spPr/>
        <p:txBody>
          <a:bodyPr/>
          <a:lstStyle/>
          <a:p>
            <a:r>
              <a:rPr lang="en-IN" dirty="0"/>
              <a:t>A Column is a vertical entry in a table is called as Column.</a:t>
            </a:r>
          </a:p>
          <a:p>
            <a:r>
              <a:rPr lang="en-IN" dirty="0"/>
              <a:t>Which contain all information associated with a specific field in a table.</a:t>
            </a:r>
          </a:p>
        </p:txBody>
      </p:sp>
    </p:spTree>
    <p:extLst>
      <p:ext uri="{BB962C8B-B14F-4D97-AF65-F5344CB8AC3E}">
        <p14:creationId xmlns:p14="http://schemas.microsoft.com/office/powerpoint/2010/main" val="389694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BB77-D3CD-4FE9-91CC-98305FC19EC2}"/>
              </a:ext>
            </a:extLst>
          </p:cNvPr>
          <p:cNvSpPr>
            <a:spLocks noGrp="1"/>
          </p:cNvSpPr>
          <p:nvPr>
            <p:ph type="title"/>
          </p:nvPr>
        </p:nvSpPr>
        <p:spPr/>
        <p:txBody>
          <a:bodyPr/>
          <a:lstStyle/>
          <a:p>
            <a:r>
              <a:rPr lang="en-IN" dirty="0"/>
              <a:t>Database Table</a:t>
            </a:r>
          </a:p>
        </p:txBody>
      </p:sp>
      <p:sp>
        <p:nvSpPr>
          <p:cNvPr id="3" name="Content Placeholder 2">
            <a:extLst>
              <a:ext uri="{FF2B5EF4-FFF2-40B4-BE49-F238E27FC236}">
                <a16:creationId xmlns:a16="http://schemas.microsoft.com/office/drawing/2014/main" id="{0524CDDB-3FF9-4338-A223-715223292515}"/>
              </a:ext>
            </a:extLst>
          </p:cNvPr>
          <p:cNvSpPr>
            <a:spLocks noGrp="1"/>
          </p:cNvSpPr>
          <p:nvPr>
            <p:ph idx="1"/>
          </p:nvPr>
        </p:nvSpPr>
        <p:spPr/>
        <p:txBody>
          <a:bodyPr/>
          <a:lstStyle/>
          <a:p>
            <a:r>
              <a:rPr lang="en-IN" dirty="0"/>
              <a:t>A database contain one or more tables.</a:t>
            </a:r>
          </a:p>
          <a:p>
            <a:r>
              <a:rPr lang="en-IN" dirty="0"/>
              <a:t>Each table identified by a specific name (e.g. “Customer”, “Order”).</a:t>
            </a:r>
          </a:p>
        </p:txBody>
      </p:sp>
    </p:spTree>
    <p:extLst>
      <p:ext uri="{BB962C8B-B14F-4D97-AF65-F5344CB8AC3E}">
        <p14:creationId xmlns:p14="http://schemas.microsoft.com/office/powerpoint/2010/main" val="145346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395D-80FB-495D-93BD-990EBBDBCAE9}"/>
              </a:ext>
            </a:extLst>
          </p:cNvPr>
          <p:cNvSpPr>
            <a:spLocks noGrp="1"/>
          </p:cNvSpPr>
          <p:nvPr>
            <p:ph type="title"/>
          </p:nvPr>
        </p:nvSpPr>
        <p:spPr/>
        <p:txBody>
          <a:bodyPr/>
          <a:lstStyle/>
          <a:p>
            <a:r>
              <a:rPr lang="en-IN" dirty="0"/>
              <a:t>Important SQL Commands</a:t>
            </a:r>
          </a:p>
        </p:txBody>
      </p:sp>
      <p:sp>
        <p:nvSpPr>
          <p:cNvPr id="3" name="Content Placeholder 2">
            <a:extLst>
              <a:ext uri="{FF2B5EF4-FFF2-40B4-BE49-F238E27FC236}">
                <a16:creationId xmlns:a16="http://schemas.microsoft.com/office/drawing/2014/main" id="{7BE96C62-1C09-45FA-89AD-0481DC22412B}"/>
              </a:ext>
            </a:extLst>
          </p:cNvPr>
          <p:cNvSpPr>
            <a:spLocks noGrp="1"/>
          </p:cNvSpPr>
          <p:nvPr>
            <p:ph idx="1"/>
          </p:nvPr>
        </p:nvSpPr>
        <p:spPr/>
        <p:txBody>
          <a:bodyPr/>
          <a:lstStyle/>
          <a:p>
            <a:r>
              <a:rPr lang="en-IN" dirty="0"/>
              <a:t>SELECT – retrieve data from the database</a:t>
            </a:r>
          </a:p>
          <a:p>
            <a:r>
              <a:rPr lang="en-IN" dirty="0"/>
              <a:t>UPDATE – updates data in a database</a:t>
            </a:r>
          </a:p>
          <a:p>
            <a:r>
              <a:rPr lang="en-IN" dirty="0"/>
              <a:t>DELETE – deletes data from a database</a:t>
            </a:r>
          </a:p>
          <a:p>
            <a:r>
              <a:rPr lang="en-IN" dirty="0"/>
              <a:t>INSERT INTO – insert new data into a database</a:t>
            </a:r>
          </a:p>
          <a:p>
            <a:r>
              <a:rPr lang="en-IN" dirty="0"/>
              <a:t>CREATE DATABASE – creates a new database</a:t>
            </a:r>
          </a:p>
          <a:p>
            <a:r>
              <a:rPr lang="en-IN" dirty="0"/>
              <a:t>ALTER DATABASE – modifies a database</a:t>
            </a:r>
          </a:p>
        </p:txBody>
      </p:sp>
    </p:spTree>
    <p:extLst>
      <p:ext uri="{BB962C8B-B14F-4D97-AF65-F5344CB8AC3E}">
        <p14:creationId xmlns:p14="http://schemas.microsoft.com/office/powerpoint/2010/main" val="309145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E1EE-46AF-474C-9FF4-CCB5EC63CD5D}"/>
              </a:ext>
            </a:extLst>
          </p:cNvPr>
          <p:cNvSpPr>
            <a:spLocks noGrp="1"/>
          </p:cNvSpPr>
          <p:nvPr>
            <p:ph type="title"/>
          </p:nvPr>
        </p:nvSpPr>
        <p:spPr/>
        <p:txBody>
          <a:bodyPr/>
          <a:lstStyle/>
          <a:p>
            <a:r>
              <a:rPr lang="en-IN" dirty="0"/>
              <a:t>Important SQL Commands</a:t>
            </a:r>
          </a:p>
        </p:txBody>
      </p:sp>
      <p:sp>
        <p:nvSpPr>
          <p:cNvPr id="3" name="Content Placeholder 2">
            <a:extLst>
              <a:ext uri="{FF2B5EF4-FFF2-40B4-BE49-F238E27FC236}">
                <a16:creationId xmlns:a16="http://schemas.microsoft.com/office/drawing/2014/main" id="{114B19E3-C2C8-4E8C-8655-A454AF5DD523}"/>
              </a:ext>
            </a:extLst>
          </p:cNvPr>
          <p:cNvSpPr>
            <a:spLocks noGrp="1"/>
          </p:cNvSpPr>
          <p:nvPr>
            <p:ph idx="1"/>
          </p:nvPr>
        </p:nvSpPr>
        <p:spPr/>
        <p:txBody>
          <a:bodyPr/>
          <a:lstStyle/>
          <a:p>
            <a:r>
              <a:rPr lang="en-IN" dirty="0"/>
              <a:t>CREATE TABLE – creates a new table</a:t>
            </a:r>
          </a:p>
          <a:p>
            <a:r>
              <a:rPr lang="en-IN" dirty="0"/>
              <a:t>ALTER TABLE – modifies a table</a:t>
            </a:r>
          </a:p>
          <a:p>
            <a:r>
              <a:rPr lang="en-IN" dirty="0"/>
              <a:t>DROP TABLE – deletes a table</a:t>
            </a:r>
          </a:p>
          <a:p>
            <a:r>
              <a:rPr lang="en-IN" dirty="0"/>
              <a:t>CREATE INDEX – creates an index</a:t>
            </a:r>
          </a:p>
          <a:p>
            <a:r>
              <a:rPr lang="en-IN" dirty="0"/>
              <a:t>DROP INDEX – deletes an index</a:t>
            </a:r>
          </a:p>
        </p:txBody>
      </p:sp>
    </p:spTree>
    <p:extLst>
      <p:ext uri="{BB962C8B-B14F-4D97-AF65-F5344CB8AC3E}">
        <p14:creationId xmlns:p14="http://schemas.microsoft.com/office/powerpoint/2010/main" val="3262750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1764</Words>
  <Application>Microsoft Office PowerPoint</Application>
  <PresentationFormat>Widescreen</PresentationFormat>
  <Paragraphs>205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Garamond</vt:lpstr>
      <vt:lpstr>Organic</vt:lpstr>
      <vt:lpstr>SQL</vt:lpstr>
      <vt:lpstr>SQL</vt:lpstr>
      <vt:lpstr>RDBMS</vt:lpstr>
      <vt:lpstr>RBBMS-Fields</vt:lpstr>
      <vt:lpstr>RDBMS-Row</vt:lpstr>
      <vt:lpstr>RBBMS-Column</vt:lpstr>
      <vt:lpstr>Database Table</vt:lpstr>
      <vt:lpstr>Important SQL Commands</vt:lpstr>
      <vt:lpstr>Important SQL Commands</vt:lpstr>
      <vt:lpstr>SELECT</vt:lpstr>
      <vt:lpstr>SELECT DISTINCT</vt:lpstr>
      <vt:lpstr>WHERE CLAUSE</vt:lpstr>
      <vt:lpstr>WHERE CLAUSE</vt:lpstr>
      <vt:lpstr>AND, OR, NOT</vt:lpstr>
      <vt:lpstr>AND, OR, NOT</vt:lpstr>
      <vt:lpstr>ORDER BY</vt:lpstr>
      <vt:lpstr>INSERT INTO</vt:lpstr>
      <vt:lpstr>NULL</vt:lpstr>
      <vt:lpstr>UPDATE</vt:lpstr>
      <vt:lpstr>DELETE</vt:lpstr>
      <vt:lpstr>ROWNUM</vt:lpstr>
      <vt:lpstr>MIN() &amp; MAX()</vt:lpstr>
      <vt:lpstr>COUNT(), AVG() and SUM()</vt:lpstr>
      <vt:lpstr>LIKE</vt:lpstr>
      <vt:lpstr>LIKE</vt:lpstr>
      <vt:lpstr>Wild Card</vt:lpstr>
      <vt:lpstr>IN Operator</vt:lpstr>
      <vt:lpstr>BETWEEN Operator</vt:lpstr>
      <vt:lpstr>Aliases</vt:lpstr>
      <vt:lpstr>JOINS</vt:lpstr>
      <vt:lpstr>INNER JOIN</vt:lpstr>
      <vt:lpstr>LEFT JOIN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Vikas Pancharia</dc:creator>
  <cp:lastModifiedBy>Vikas Pancharia</cp:lastModifiedBy>
  <cp:revision>58</cp:revision>
  <dcterms:created xsi:type="dcterms:W3CDTF">2019-05-10T16:07:27Z</dcterms:created>
  <dcterms:modified xsi:type="dcterms:W3CDTF">2019-05-13T02:36:50Z</dcterms:modified>
</cp:coreProperties>
</file>