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5" r:id="rId4"/>
    <p:sldId id="257" r:id="rId5"/>
    <p:sldId id="258" r:id="rId6"/>
    <p:sldId id="259" r:id="rId7"/>
    <p:sldId id="260" r:id="rId8"/>
    <p:sldId id="262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4CD5-BC60-44EB-817C-BBD94B792D04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9AD3-25EE-4FED-A917-6B23D27DE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63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4CD5-BC60-44EB-817C-BBD94B792D04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9AD3-25EE-4FED-A917-6B23D27DE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19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4CD5-BC60-44EB-817C-BBD94B792D04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9AD3-25EE-4FED-A917-6B23D27DE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69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4CD5-BC60-44EB-817C-BBD94B792D04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9AD3-25EE-4FED-A917-6B23D27DE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38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4CD5-BC60-44EB-817C-BBD94B792D04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9AD3-25EE-4FED-A917-6B23D27DE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78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4CD5-BC60-44EB-817C-BBD94B792D04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9AD3-25EE-4FED-A917-6B23D27DE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71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4CD5-BC60-44EB-817C-BBD94B792D04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9AD3-25EE-4FED-A917-6B23D27DE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54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4CD5-BC60-44EB-817C-BBD94B792D04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9AD3-25EE-4FED-A917-6B23D27DE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74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4CD5-BC60-44EB-817C-BBD94B792D04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9AD3-25EE-4FED-A917-6B23D27DE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70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4CD5-BC60-44EB-817C-BBD94B792D04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9AD3-25EE-4FED-A917-6B23D27DE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57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4CD5-BC60-44EB-817C-BBD94B792D04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9AD3-25EE-4FED-A917-6B23D27DE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98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C4CD5-BC60-44EB-817C-BBD94B792D04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89AD3-25EE-4FED-A917-6B23D27DE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34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6188" y="2271712"/>
            <a:ext cx="468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 smtClean="0">
                <a:latin typeface="Comic Sans MS" panose="030F0702030302020204" pitchFamily="66" charset="0"/>
              </a:rPr>
              <a:t>Pandas</a:t>
            </a:r>
            <a:endParaRPr lang="en-IN" sz="7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0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613" y="771524"/>
            <a:ext cx="4686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smtClean="0">
                <a:latin typeface="Comic Sans MS" panose="030F0702030302020204" pitchFamily="66" charset="0"/>
              </a:rPr>
              <a:t>Dictionary</a:t>
            </a:r>
          </a:p>
          <a:p>
            <a:pPr algn="ctr"/>
            <a:r>
              <a:rPr lang="en-IN" sz="5400" b="1" dirty="0" smtClean="0">
                <a:latin typeface="Comic Sans MS" panose="030F0702030302020204" pitchFamily="66" charset="0"/>
              </a:rPr>
              <a:t>+</a:t>
            </a:r>
          </a:p>
          <a:p>
            <a:pPr algn="ctr"/>
            <a:r>
              <a:rPr lang="en-IN" sz="5400" b="1" dirty="0" smtClean="0">
                <a:latin typeface="Comic Sans MS" panose="030F0702030302020204" pitchFamily="66" charset="0"/>
              </a:rPr>
              <a:t>Numpy array</a:t>
            </a:r>
            <a:endParaRPr lang="en-IN" sz="5400" b="1" dirty="0">
              <a:latin typeface="Comic Sans MS" panose="030F0702030302020204" pitchFamily="66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798763" y="3971924"/>
            <a:ext cx="8604000" cy="360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57613" y="4452937"/>
            <a:ext cx="468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smtClean="0">
                <a:latin typeface="Comic Sans MS" panose="030F0702030302020204" pitchFamily="66" charset="0"/>
              </a:rPr>
              <a:t>Pandas</a:t>
            </a:r>
            <a:endParaRPr lang="en-IN" sz="5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08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668451"/>
            <a:ext cx="9844088" cy="527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4724" y="457199"/>
            <a:ext cx="4229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smtClean="0">
                <a:latin typeface="Comic Sans MS" panose="030F0702030302020204" pitchFamily="66" charset="0"/>
              </a:rPr>
              <a:t>Numpy</a:t>
            </a:r>
            <a:endParaRPr lang="en-IN" sz="5400" b="1" dirty="0"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28749" y="1606540"/>
            <a:ext cx="928687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Comic Sans MS" panose="030F0702030302020204" pitchFamily="66" charset="0"/>
              </a:rPr>
              <a:t>NumPy</a:t>
            </a:r>
            <a:r>
              <a:rPr lang="en-US" sz="2400" b="1" dirty="0" smtClean="0">
                <a:latin typeface="Comic Sans MS" panose="030F0702030302020204" pitchFamily="66" charset="0"/>
              </a:rPr>
              <a:t> is the fundamental package for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scientific computing </a:t>
            </a:r>
            <a:r>
              <a:rPr lang="en-US" sz="2400" b="1" dirty="0" smtClean="0">
                <a:latin typeface="Comic Sans MS" panose="030F0702030302020204" pitchFamily="66" charset="0"/>
              </a:rPr>
              <a:t>with Python. It contains among other things:</a:t>
            </a:r>
          </a:p>
          <a:p>
            <a:endParaRPr lang="en-US" sz="2400" b="1" dirty="0" smtClean="0">
              <a:latin typeface="Comic Sans MS" panose="030F0702030302020204" pitchFamily="66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omic Sans MS" panose="030F0702030302020204" pitchFamily="66" charset="0"/>
              </a:rPr>
              <a:t>a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powerful N-dimensional array object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omic Sans MS" panose="030F0702030302020204" pitchFamily="66" charset="0"/>
              </a:rPr>
              <a:t>sophisticated (broadcasting) functions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omic Sans MS" panose="030F0702030302020204" pitchFamily="66" charset="0"/>
              </a:rPr>
              <a:t>useful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linear algebra</a:t>
            </a:r>
            <a:r>
              <a:rPr lang="en-US" sz="2400" b="1" dirty="0" smtClean="0">
                <a:latin typeface="Comic Sans MS" panose="030F0702030302020204" pitchFamily="66" charset="0"/>
              </a:rPr>
              <a:t>,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Fourier transform</a:t>
            </a:r>
            <a:r>
              <a:rPr lang="en-US" sz="2400" b="1" dirty="0" smtClean="0">
                <a:latin typeface="Comic Sans MS" panose="030F0702030302020204" pitchFamily="66" charset="0"/>
              </a:rPr>
              <a:t>, and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random number capabilities</a:t>
            </a:r>
          </a:p>
          <a:p>
            <a:endParaRPr lang="en-US" sz="2400" b="1" dirty="0" smtClean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Besides its obvious scientific uses,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NumPy</a:t>
            </a:r>
            <a:r>
              <a:rPr lang="en-US" sz="2400" b="1" dirty="0" smtClean="0">
                <a:latin typeface="Comic Sans MS" panose="030F0702030302020204" pitchFamily="66" charset="0"/>
              </a:rPr>
              <a:t> can also be used as an efficient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multi-dimensional container </a:t>
            </a:r>
            <a:r>
              <a:rPr lang="en-US" sz="2400" b="1" dirty="0" smtClean="0">
                <a:latin typeface="Comic Sans MS" panose="030F0702030302020204" pitchFamily="66" charset="0"/>
              </a:rPr>
              <a:t>of generic data. Arbitrary data-types can be defined. This allows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NumPy</a:t>
            </a:r>
            <a:r>
              <a:rPr lang="en-US" sz="2400" b="1" dirty="0" smtClean="0">
                <a:latin typeface="Comic Sans MS" panose="030F0702030302020204" pitchFamily="66" charset="0"/>
              </a:rPr>
              <a:t> to seamlessly and speedily integrate with a wide variety of databases.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22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29038" y="871537"/>
            <a:ext cx="468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smtClean="0">
                <a:latin typeface="Comic Sans MS" panose="030F0702030302020204" pitchFamily="66" charset="0"/>
              </a:rPr>
              <a:t>Numpy array</a:t>
            </a:r>
            <a:endParaRPr lang="en-IN" sz="5400" b="1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9038" y="2509837"/>
            <a:ext cx="468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Comic Sans MS" panose="030F0702030302020204" pitchFamily="66" charset="0"/>
              </a:rPr>
              <a:t>1-D array</a:t>
            </a:r>
            <a:endParaRPr lang="en-IN" sz="40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482260"/>
              </p:ext>
            </p:extLst>
          </p:nvPr>
        </p:nvGraphicFramePr>
        <p:xfrm>
          <a:off x="2008188" y="3932693"/>
          <a:ext cx="8128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9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14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3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2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5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10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4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3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1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0</a:t>
                      </a:r>
                      <a:endParaRPr lang="en-IN" sz="2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9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3325" y="895350"/>
            <a:ext cx="468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Comic Sans MS" panose="030F0702030302020204" pitchFamily="66" charset="0"/>
              </a:rPr>
              <a:t>2</a:t>
            </a:r>
            <a:r>
              <a:rPr lang="en-IN" sz="4000" b="1" dirty="0" smtClean="0">
                <a:latin typeface="Comic Sans MS" panose="030F0702030302020204" pitchFamily="66" charset="0"/>
              </a:rPr>
              <a:t>-D array</a:t>
            </a:r>
            <a:endParaRPr lang="en-IN" sz="40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38446"/>
              </p:ext>
            </p:extLst>
          </p:nvPr>
        </p:nvGraphicFramePr>
        <p:xfrm>
          <a:off x="2289175" y="2877078"/>
          <a:ext cx="812800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7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9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7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6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8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73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7407" y="842963"/>
            <a:ext cx="7929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smtClean="0">
                <a:latin typeface="Comic Sans MS" panose="030F0702030302020204" pitchFamily="66" charset="0"/>
              </a:rPr>
              <a:t>Indexed Numpy array</a:t>
            </a:r>
            <a:endParaRPr lang="en-IN" sz="54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08188" y="3932693"/>
          <a:ext cx="8128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9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14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3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2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5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10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4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3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1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0</a:t>
                      </a:r>
                      <a:endParaRPr lang="en-IN" sz="2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67026"/>
              </p:ext>
            </p:extLst>
          </p:nvPr>
        </p:nvGraphicFramePr>
        <p:xfrm>
          <a:off x="2008188" y="2827793"/>
          <a:ext cx="8128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A</a:t>
                      </a:r>
                      <a:endParaRPr lang="en-IN" sz="2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B</a:t>
                      </a:r>
                      <a:endParaRPr lang="en-IN" sz="2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C</a:t>
                      </a:r>
                      <a:endParaRPr lang="en-IN" sz="2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D</a:t>
                      </a:r>
                      <a:endParaRPr lang="en-IN" sz="2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E</a:t>
                      </a:r>
                      <a:endParaRPr lang="en-IN" sz="2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F</a:t>
                      </a:r>
                      <a:endParaRPr lang="en-IN" sz="2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G</a:t>
                      </a:r>
                      <a:endParaRPr lang="en-IN" sz="2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H</a:t>
                      </a:r>
                      <a:endParaRPr lang="en-IN" sz="2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I</a:t>
                      </a:r>
                      <a:endParaRPr lang="en-IN" sz="2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J</a:t>
                      </a:r>
                      <a:endParaRPr lang="en-IN" sz="2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26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3325" y="895350"/>
            <a:ext cx="468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Comic Sans MS" panose="030F0702030302020204" pitchFamily="66" charset="0"/>
              </a:rPr>
              <a:t>2</a:t>
            </a:r>
            <a:r>
              <a:rPr lang="en-IN" sz="4000" b="1" dirty="0" smtClean="0">
                <a:latin typeface="Comic Sans MS" panose="030F0702030302020204" pitchFamily="66" charset="0"/>
              </a:rPr>
              <a:t>-D array</a:t>
            </a:r>
            <a:endParaRPr lang="en-IN" sz="40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9175" y="2877078"/>
          <a:ext cx="812800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7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9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7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6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8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353425"/>
              </p:ext>
            </p:extLst>
          </p:nvPr>
        </p:nvGraphicFramePr>
        <p:xfrm>
          <a:off x="2281238" y="2011362"/>
          <a:ext cx="8128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732229"/>
              </p:ext>
            </p:extLst>
          </p:nvPr>
        </p:nvGraphicFramePr>
        <p:xfrm>
          <a:off x="495300" y="2854326"/>
          <a:ext cx="133350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35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7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1" y="866775"/>
            <a:ext cx="5357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err="1" smtClean="0">
                <a:latin typeface="Comic Sans MS" panose="030F0702030302020204" pitchFamily="66" charset="0"/>
              </a:rPr>
              <a:t>Labeled</a:t>
            </a:r>
            <a:r>
              <a:rPr lang="en-IN" sz="4000" b="1" dirty="0" smtClean="0">
                <a:latin typeface="Comic Sans MS" panose="030F0702030302020204" pitchFamily="66" charset="0"/>
              </a:rPr>
              <a:t> 2-D array</a:t>
            </a:r>
            <a:endParaRPr lang="en-IN" sz="40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38875"/>
              </p:ext>
            </p:extLst>
          </p:nvPr>
        </p:nvGraphicFramePr>
        <p:xfrm>
          <a:off x="2043907" y="2862790"/>
          <a:ext cx="81280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A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B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C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D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One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7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9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7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Two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Three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Four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6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8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3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263655"/>
              </p:ext>
            </p:extLst>
          </p:nvPr>
        </p:nvGraphicFramePr>
        <p:xfrm>
          <a:off x="1951038" y="1118056"/>
          <a:ext cx="81280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A</a:t>
                      </a:r>
                      <a:endParaRPr lang="en-IN" sz="2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B</a:t>
                      </a:r>
                      <a:endParaRPr lang="en-IN" sz="2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C</a:t>
                      </a:r>
                      <a:endParaRPr lang="en-IN" sz="2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D</a:t>
                      </a:r>
                      <a:endParaRPr lang="en-IN" sz="2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E</a:t>
                      </a:r>
                      <a:endParaRPr lang="en-IN" sz="2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F</a:t>
                      </a:r>
                      <a:endParaRPr lang="en-IN" sz="2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G</a:t>
                      </a:r>
                      <a:endParaRPr lang="en-IN" sz="2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H</a:t>
                      </a:r>
                      <a:endParaRPr lang="en-IN" sz="2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I</a:t>
                      </a:r>
                      <a:endParaRPr lang="en-IN" sz="2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J</a:t>
                      </a:r>
                      <a:endParaRPr lang="en-IN" sz="2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9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14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3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2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5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10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4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3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1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0</a:t>
                      </a:r>
                      <a:endParaRPr lang="en-IN" sz="2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039420"/>
              </p:ext>
            </p:extLst>
          </p:nvPr>
        </p:nvGraphicFramePr>
        <p:xfrm>
          <a:off x="2001045" y="3448578"/>
          <a:ext cx="81280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A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B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C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D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One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7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9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7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Two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Three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Four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6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8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IN" sz="2800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14725" y="2595562"/>
            <a:ext cx="468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err="1" smtClean="0">
                <a:latin typeface="Comic Sans MS" panose="030F0702030302020204" pitchFamily="66" charset="0"/>
              </a:rPr>
              <a:t>DataFrame</a:t>
            </a:r>
            <a:endParaRPr lang="en-IN" sz="4000" b="1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14725" y="290512"/>
            <a:ext cx="468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Comic Sans MS" panose="030F0702030302020204" pitchFamily="66" charset="0"/>
              </a:rPr>
              <a:t>Series</a:t>
            </a:r>
            <a:endParaRPr lang="en-IN" sz="40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41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232</Words>
  <Application>Microsoft Office PowerPoint</Application>
  <PresentationFormat>Widescreen</PresentationFormat>
  <Paragraphs>151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ankur singh</dc:creator>
  <cp:lastModifiedBy>ankur singh</cp:lastModifiedBy>
  <cp:revision>6</cp:revision>
  <dcterms:created xsi:type="dcterms:W3CDTF">2018-09-01T05:15:13Z</dcterms:created>
  <dcterms:modified xsi:type="dcterms:W3CDTF">2018-09-01T06:13:21Z</dcterms:modified>
</cp:coreProperties>
</file>