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754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98F429-AD7C-4B66-813E-ABE72A1648C9}" type="datetimeFigureOut">
              <a:rPr lang="en-IN" smtClean="0"/>
              <a:t>16-03-2025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B25B74-1CCC-4594-9829-8419951E7C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2290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F8B24-D509-410B-8503-2AF2C2715B4C}" type="datetime1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A070E-35E7-462C-BEE5-5FE61BE009D8}" type="datetime1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BAD8F-D1DC-4181-81FD-17592A3ABC87}" type="datetime1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8A1E6-0FF9-459C-9C19-68D7F5C9CB35}" type="datetime1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D08C5-FBF8-4C27-B10F-C3D314723E7E}" type="datetime1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1143A-BFCB-4B6E-88F6-92476BDB0570}" type="datetime1">
              <a:rPr lang="en-US" smtClean="0"/>
              <a:t>3/16/2025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1FFAF-EFC8-4ECC-9785-6AB68FA7C1CE}" type="datetime1">
              <a:rPr lang="en-US" smtClean="0"/>
              <a:t>3/16/2025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F7E69-CE0D-4F07-976F-557F7DF552D2}" type="datetime1">
              <a:rPr lang="en-US" smtClean="0"/>
              <a:t>3/16/2025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8BB1-D288-49E1-A6C7-1E1C95DE19EB}" type="datetime1">
              <a:rPr lang="en-US" smtClean="0"/>
              <a:t>3/16/2025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24966-B1A2-4B67-AE18-4524E91097FE}" type="datetime1">
              <a:rPr lang="en-US" smtClean="0"/>
              <a:t>3/16/2025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87EB1-DCF5-433D-AB46-62EAD5495DEE}" type="datetime1">
              <a:rPr lang="en-US" smtClean="0"/>
              <a:t>3/16/2025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CE3FCC-8949-49AF-BDDF-7F59957F5732}" type="datetime1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allpaperflare.com/untitled-hacking-cybercrime-security-technology-protection-wallpaper-ahyfb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eb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3" Type="http://schemas.openxmlformats.org/officeDocument/2006/relationships/slide" Target="slide5.xml"/><Relationship Id="rId7" Type="http://schemas.openxmlformats.org/officeDocument/2006/relationships/slide" Target="slide9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5" Type="http://schemas.openxmlformats.org/officeDocument/2006/relationships/slide" Target="slide7.xml"/><Relationship Id="rId4" Type="http://schemas.openxmlformats.org/officeDocument/2006/relationships/slide" Target="slide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6FB30BE-7854-1BF0-0A20-302C82F985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3000"/>
                    </a14:imgEffect>
                    <a14:imgEffect>
                      <a14:brightnessContrast bright="12000" contrast="-90000"/>
                    </a14:imgEffect>
                  </a14:imgLayer>
                </a14:imgProps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5526" y="0"/>
            <a:ext cx="9128474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845" y="2215406"/>
            <a:ext cx="8229600" cy="1143000"/>
          </a:xfrm>
        </p:spPr>
        <p:txBody>
          <a:bodyPr>
            <a:normAutofit fontScale="90000"/>
          </a:bodyPr>
          <a:lstStyle/>
          <a:p>
            <a:r>
              <a:rPr b="1" dirty="0"/>
              <a:t>Cyber Kill Chain: A Stage-by-Stage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845" y="3540968"/>
            <a:ext cx="8229600" cy="4525963"/>
          </a:xfrm>
        </p:spPr>
        <p:txBody>
          <a:bodyPr/>
          <a:lstStyle/>
          <a:p>
            <a:pPr marL="0" indent="0" algn="ctr">
              <a:buNone/>
            </a:pPr>
            <a:r>
              <a:rPr dirty="0"/>
              <a:t>Methods, Tools &amp; Strategies in Kali Linux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E7F570-C4B8-B557-614E-A3BCBAF29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Stage 7: Actions on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b="1" u="sng" dirty="0"/>
              <a:t>Definition:</a:t>
            </a:r>
            <a:r>
              <a:rPr dirty="0"/>
              <a:t> Attackers achieve their final goal (data exfiltration, system disruption, etc.).</a:t>
            </a:r>
          </a:p>
          <a:p>
            <a:endParaRPr dirty="0"/>
          </a:p>
          <a:p>
            <a:r>
              <a:rPr b="1" u="sng" dirty="0"/>
              <a:t>Methods: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dirty="0"/>
              <a:t>- Data theft, ransomware deployment, sabotage.</a:t>
            </a:r>
          </a:p>
          <a:p>
            <a:endParaRPr dirty="0"/>
          </a:p>
          <a:p>
            <a:r>
              <a:rPr b="1" u="sng" dirty="0"/>
              <a:t>Tools in Kali Linux:</a:t>
            </a:r>
          </a:p>
          <a:p>
            <a:pPr marL="400050" lvl="1" indent="0">
              <a:buNone/>
            </a:pPr>
            <a:r>
              <a:rPr dirty="0"/>
              <a:t>- </a:t>
            </a:r>
            <a:r>
              <a:rPr dirty="0" err="1"/>
              <a:t>Mimikatz</a:t>
            </a:r>
            <a:r>
              <a:rPr dirty="0"/>
              <a:t> (Credential dumping)</a:t>
            </a:r>
          </a:p>
          <a:p>
            <a:pPr marL="400050" lvl="1" indent="0">
              <a:buNone/>
            </a:pPr>
            <a:r>
              <a:rPr dirty="0"/>
              <a:t>- </a:t>
            </a:r>
            <a:r>
              <a:rPr dirty="0" err="1"/>
              <a:t>Rclone</a:t>
            </a:r>
            <a:r>
              <a:rPr dirty="0"/>
              <a:t> (Cloud data exfiltration)</a:t>
            </a:r>
          </a:p>
          <a:p>
            <a:pPr marL="400050" lvl="1" indent="0">
              <a:buNone/>
            </a:pPr>
            <a:r>
              <a:rPr dirty="0"/>
              <a:t>- Hydra (Brute-force attacks)</a:t>
            </a:r>
          </a:p>
          <a:p>
            <a:endParaRPr dirty="0"/>
          </a:p>
          <a:p>
            <a:r>
              <a:rPr b="1" u="sng" dirty="0"/>
              <a:t>Strategies: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dirty="0"/>
              <a:t>- Data encryption, least privilege access, incident response planning.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A32C00-D700-EE4B-7D54-48E922AFB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10</a:t>
            </a:fld>
            <a:endParaRPr lang="en-US"/>
          </a:p>
        </p:txBody>
      </p:sp>
      <p:sp>
        <p:nvSpPr>
          <p:cNvPr id="5" name="Arrow: Right 4">
            <a:hlinkClick r:id="rId2" action="ppaction://hlinksldjump"/>
            <a:extLst>
              <a:ext uri="{FF2B5EF4-FFF2-40B4-BE49-F238E27FC236}">
                <a16:creationId xmlns:a16="http://schemas.microsoft.com/office/drawing/2014/main" id="{D3DA4648-2042-FAFD-A328-767EC647D817}"/>
              </a:ext>
            </a:extLst>
          </p:cNvPr>
          <p:cNvSpPr/>
          <p:nvPr/>
        </p:nvSpPr>
        <p:spPr>
          <a:xfrm>
            <a:off x="7856376" y="5886693"/>
            <a:ext cx="559836" cy="354563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Defense Strategies &amp;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b="1" u="sng" dirty="0"/>
              <a:t>Overall Security Strategies:</a:t>
            </a:r>
          </a:p>
          <a:p>
            <a:pPr marL="400050" lvl="1" indent="0">
              <a:buNone/>
            </a:pPr>
            <a:r>
              <a:rPr dirty="0"/>
              <a:t>- Threat intelligence</a:t>
            </a:r>
          </a:p>
          <a:p>
            <a:pPr marL="400050" lvl="1" indent="0">
              <a:buNone/>
            </a:pPr>
            <a:r>
              <a:rPr dirty="0"/>
              <a:t>- Zero-trust model</a:t>
            </a:r>
          </a:p>
          <a:p>
            <a:pPr marL="400050" lvl="1" indent="0">
              <a:buNone/>
            </a:pPr>
            <a:r>
              <a:rPr dirty="0"/>
              <a:t>- Continuous monitoring</a:t>
            </a:r>
          </a:p>
          <a:p>
            <a:endParaRPr dirty="0"/>
          </a:p>
          <a:p>
            <a:r>
              <a:rPr b="1" u="sng" dirty="0"/>
              <a:t>Kali Linux &amp; Ethical Hacking:</a:t>
            </a:r>
          </a:p>
          <a:p>
            <a:pPr marL="400050" lvl="1" indent="0">
              <a:buNone/>
            </a:pPr>
            <a:r>
              <a:rPr dirty="0"/>
              <a:t>- Used for red teaming &amp; </a:t>
            </a:r>
            <a:r>
              <a:rPr dirty="0" err="1"/>
              <a:t>pentesting</a:t>
            </a:r>
            <a:endParaRPr dirty="0"/>
          </a:p>
          <a:p>
            <a:pPr marL="400050" lvl="1" indent="0">
              <a:buNone/>
            </a:pPr>
            <a:r>
              <a:rPr dirty="0"/>
              <a:t>- Helps organizations strengthen defenses</a:t>
            </a:r>
          </a:p>
          <a:p>
            <a:endParaRPr dirty="0"/>
          </a:p>
          <a:p>
            <a:r>
              <a:rPr b="1" u="sng" dirty="0"/>
              <a:t>Final Thoughts:</a:t>
            </a:r>
          </a:p>
          <a:p>
            <a:pPr marL="400050" lvl="1" indent="0">
              <a:buNone/>
            </a:pPr>
            <a:r>
              <a:rPr dirty="0"/>
              <a:t>- Cyber Kill Chain is key to understanding and stopping attacks.</a:t>
            </a:r>
          </a:p>
          <a:p>
            <a:pPr marL="400050" lvl="1" indent="0">
              <a:buNone/>
            </a:pPr>
            <a:r>
              <a:rPr dirty="0"/>
              <a:t>- Continuous monitoring and proactive defense are crucial.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7FB3A9-A8D3-C11A-3348-65061DBDB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219724-9D1B-C99F-D5B8-ECE7004CF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107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Introduction to Cyber Kill Chain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b="1" u="sng" dirty="0"/>
              <a:t>Definition:</a:t>
            </a:r>
            <a:r>
              <a:rPr lang="en-US" b="1" dirty="0"/>
              <a:t> </a:t>
            </a:r>
            <a:r>
              <a:rPr dirty="0"/>
              <a:t>The Cyber Kill Chain is a framework developed by Lockheed Martin to describe the stages of a cyber attack.</a:t>
            </a:r>
          </a:p>
          <a:p>
            <a:endParaRPr dirty="0"/>
          </a:p>
          <a:p>
            <a:r>
              <a:rPr b="1" u="sng" dirty="0"/>
              <a:t>Purpose:</a:t>
            </a:r>
            <a:r>
              <a:rPr lang="en-US" b="1" dirty="0"/>
              <a:t> </a:t>
            </a:r>
            <a:r>
              <a:rPr dirty="0"/>
              <a:t>Helps in understanding and preventing attacks by breaking them into steps.</a:t>
            </a:r>
          </a:p>
          <a:p>
            <a:endParaRPr dirty="0"/>
          </a:p>
          <a:p>
            <a:r>
              <a:rPr b="1" u="sng" dirty="0"/>
              <a:t>Importance:</a:t>
            </a:r>
            <a:r>
              <a:rPr lang="en-US" b="1" dirty="0"/>
              <a:t> </a:t>
            </a:r>
            <a:r>
              <a:rPr dirty="0"/>
              <a:t>Enhances cybersecurity defense by identifying attack patterns.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A2D591-F76A-C26E-049D-B42F2B7D4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Stages of the Cyber Kill Chain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dirty="0"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Reconnaissance</a:t>
            </a:r>
            <a:endParaRPr dirty="0"/>
          </a:p>
          <a:p>
            <a:pPr marL="514350" indent="-514350">
              <a:buFont typeface="+mj-lt"/>
              <a:buAutoNum type="arabicPeriod"/>
            </a:pPr>
            <a:r>
              <a:rPr dirty="0"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Weaponization</a:t>
            </a:r>
            <a:endParaRPr dirty="0"/>
          </a:p>
          <a:p>
            <a:pPr marL="514350" indent="-514350">
              <a:buFont typeface="+mj-lt"/>
              <a:buAutoNum type="arabicPeriod"/>
            </a:pPr>
            <a:r>
              <a:rPr dirty="0"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Delivery</a:t>
            </a:r>
            <a:endParaRPr dirty="0"/>
          </a:p>
          <a:p>
            <a:pPr marL="514350" indent="-514350">
              <a:buFont typeface="+mj-lt"/>
              <a:buAutoNum type="arabicPeriod"/>
            </a:pPr>
            <a:r>
              <a:rPr dirty="0"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Exploitation</a:t>
            </a:r>
            <a:endParaRPr dirty="0"/>
          </a:p>
          <a:p>
            <a:pPr marL="514350" indent="-514350">
              <a:buFont typeface="+mj-lt"/>
              <a:buAutoNum type="arabicPeriod"/>
            </a:pPr>
            <a:r>
              <a:rPr dirty="0"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Installation</a:t>
            </a:r>
            <a:endParaRPr dirty="0"/>
          </a:p>
          <a:p>
            <a:pPr marL="514350" indent="-514350">
              <a:buFont typeface="+mj-lt"/>
              <a:buAutoNum type="arabicPeriod"/>
            </a:pPr>
            <a:r>
              <a:rPr dirty="0"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Command and Control (C2)</a:t>
            </a:r>
            <a:endParaRPr dirty="0"/>
          </a:p>
          <a:p>
            <a:pPr marL="514350" indent="-514350">
              <a:buFont typeface="+mj-lt"/>
              <a:buAutoNum type="arabicPeriod"/>
            </a:pPr>
            <a:r>
              <a:rPr dirty="0"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Actions</a:t>
            </a:r>
            <a:r>
              <a:rPr dirty="0">
                <a:solidFill>
                  <a:srgbClr val="0000FF"/>
                </a:solidFill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 Objectives</a:t>
            </a:r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2B47E1-4DB1-6C45-26F4-3B2BD5A68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Stage 1: Reconnaissance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b="1" u="sng" dirty="0"/>
              <a:t>Definition:</a:t>
            </a:r>
            <a:r>
              <a:rPr dirty="0"/>
              <a:t> The attacker gathers information about the target.</a:t>
            </a:r>
          </a:p>
          <a:p>
            <a:endParaRPr dirty="0"/>
          </a:p>
          <a:p>
            <a:r>
              <a:rPr b="1" u="sng" dirty="0"/>
              <a:t>Methods:</a:t>
            </a:r>
          </a:p>
          <a:p>
            <a:pPr marL="400050" lvl="1" indent="0">
              <a:buNone/>
            </a:pPr>
            <a:r>
              <a:rPr dirty="0"/>
              <a:t>- OSINT, social engineering, </a:t>
            </a:r>
            <a:r>
              <a:rPr dirty="0" err="1"/>
              <a:t>footprinting</a:t>
            </a:r>
            <a:r>
              <a:rPr dirty="0"/>
              <a:t>.</a:t>
            </a:r>
          </a:p>
          <a:p>
            <a:endParaRPr dirty="0"/>
          </a:p>
          <a:p>
            <a:r>
              <a:rPr b="1" u="sng" dirty="0"/>
              <a:t>Tools in Kali Linux:</a:t>
            </a:r>
          </a:p>
          <a:p>
            <a:pPr marL="400050" lvl="1" indent="0">
              <a:buNone/>
            </a:pPr>
            <a:r>
              <a:rPr dirty="0"/>
              <a:t>- Nmap (Network Scanning)</a:t>
            </a:r>
          </a:p>
          <a:p>
            <a:pPr marL="400050" lvl="1" indent="0">
              <a:buNone/>
            </a:pPr>
            <a:r>
              <a:rPr dirty="0"/>
              <a:t>- </a:t>
            </a:r>
            <a:r>
              <a:rPr dirty="0" err="1"/>
              <a:t>theHarvester</a:t>
            </a:r>
            <a:r>
              <a:rPr dirty="0"/>
              <a:t> (Email &amp; domain reconnaissance)</a:t>
            </a:r>
          </a:p>
          <a:p>
            <a:pPr marL="400050" lvl="1" indent="0">
              <a:buNone/>
            </a:pPr>
            <a:r>
              <a:rPr dirty="0"/>
              <a:t>- Recon-ng (Automated recon)</a:t>
            </a:r>
          </a:p>
          <a:p>
            <a:endParaRPr dirty="0"/>
          </a:p>
          <a:p>
            <a:r>
              <a:rPr b="1" u="sng" dirty="0"/>
              <a:t>Strategies:</a:t>
            </a:r>
            <a:r>
              <a:rPr lang="en-US" dirty="0"/>
              <a:t> </a:t>
            </a:r>
            <a:r>
              <a:rPr dirty="0"/>
              <a:t>Monitor network logs, implement honeypots, train employees.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DE6216-9A85-772F-3883-6C6CBD0F1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Arrow: Right 4">
            <a:hlinkClick r:id="rId2" action="ppaction://hlinksldjump"/>
            <a:extLst>
              <a:ext uri="{FF2B5EF4-FFF2-40B4-BE49-F238E27FC236}">
                <a16:creationId xmlns:a16="http://schemas.microsoft.com/office/drawing/2014/main" id="{9A442706-3C90-F70E-560F-83173652945C}"/>
              </a:ext>
            </a:extLst>
          </p:cNvPr>
          <p:cNvSpPr/>
          <p:nvPr/>
        </p:nvSpPr>
        <p:spPr>
          <a:xfrm>
            <a:off x="7856376" y="5617029"/>
            <a:ext cx="559836" cy="354563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Stage 2: Weaponization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b="1" u="sng" dirty="0"/>
              <a:t>Definition:</a:t>
            </a:r>
            <a:r>
              <a:rPr dirty="0"/>
              <a:t> Attackers create malicious payloads to exploit vulnerabilities.</a:t>
            </a:r>
          </a:p>
          <a:p>
            <a:endParaRPr dirty="0"/>
          </a:p>
          <a:p>
            <a:r>
              <a:rPr b="1" u="sng" dirty="0"/>
              <a:t>Methods: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dirty="0"/>
              <a:t>- Exploit creation, malware generation.</a:t>
            </a:r>
          </a:p>
          <a:p>
            <a:endParaRPr dirty="0"/>
          </a:p>
          <a:p>
            <a:r>
              <a:rPr b="1" u="sng" dirty="0"/>
              <a:t>Tools in Kali Linux:</a:t>
            </a:r>
          </a:p>
          <a:p>
            <a:pPr marL="400050" lvl="1" indent="0">
              <a:buNone/>
            </a:pPr>
            <a:r>
              <a:rPr dirty="0"/>
              <a:t>- </a:t>
            </a:r>
            <a:r>
              <a:rPr dirty="0" err="1"/>
              <a:t>msfvenom</a:t>
            </a:r>
            <a:r>
              <a:rPr dirty="0"/>
              <a:t> (Payload creation)</a:t>
            </a:r>
          </a:p>
          <a:p>
            <a:pPr marL="400050" lvl="1" indent="0">
              <a:buNone/>
            </a:pPr>
            <a:r>
              <a:rPr dirty="0"/>
              <a:t>- Veil-Evasion (Bypassing antivirus)</a:t>
            </a:r>
          </a:p>
          <a:p>
            <a:pPr marL="400050" lvl="1" indent="0">
              <a:buNone/>
            </a:pPr>
            <a:r>
              <a:rPr lang="en-IN" dirty="0"/>
              <a:t>-</a:t>
            </a:r>
            <a:r>
              <a:rPr dirty="0"/>
              <a:t> SET (Social Engineering Toolkit)</a:t>
            </a:r>
          </a:p>
          <a:p>
            <a:endParaRPr dirty="0"/>
          </a:p>
          <a:p>
            <a:r>
              <a:rPr b="1" u="sng" dirty="0"/>
              <a:t>Strategies: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dirty="0"/>
              <a:t>- Use endpoint security, sandbox analysis.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E2AD90-C616-ADEC-6D3B-69A3A04FE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5</a:t>
            </a:fld>
            <a:endParaRPr lang="en-US"/>
          </a:p>
        </p:txBody>
      </p:sp>
      <p:sp>
        <p:nvSpPr>
          <p:cNvPr id="5" name="Arrow: Right 4">
            <a:hlinkClick r:id="rId2" action="ppaction://hlinksldjump"/>
            <a:extLst>
              <a:ext uri="{FF2B5EF4-FFF2-40B4-BE49-F238E27FC236}">
                <a16:creationId xmlns:a16="http://schemas.microsoft.com/office/drawing/2014/main" id="{2BB98F69-FB89-681A-99E3-4624F2DA3323}"/>
              </a:ext>
            </a:extLst>
          </p:cNvPr>
          <p:cNvSpPr/>
          <p:nvPr/>
        </p:nvSpPr>
        <p:spPr>
          <a:xfrm>
            <a:off x="7865707" y="5771600"/>
            <a:ext cx="559836" cy="354563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Stage 3: Delivery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b="1" u="sng" dirty="0"/>
              <a:t>Definition:</a:t>
            </a:r>
            <a:r>
              <a:rPr b="1" dirty="0"/>
              <a:t> </a:t>
            </a:r>
            <a:r>
              <a:rPr dirty="0"/>
              <a:t>The attacker delivers the malicious payload to the target.</a:t>
            </a:r>
          </a:p>
          <a:p>
            <a:endParaRPr dirty="0"/>
          </a:p>
          <a:p>
            <a:r>
              <a:rPr b="1" u="sng" dirty="0"/>
              <a:t>Methods: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dirty="0"/>
              <a:t>- Phishing emails, infected USBs, malicious links.</a:t>
            </a:r>
          </a:p>
          <a:p>
            <a:endParaRPr dirty="0"/>
          </a:p>
          <a:p>
            <a:r>
              <a:rPr b="1" u="sng" dirty="0"/>
              <a:t>Tools in Kali Linux:</a:t>
            </a:r>
          </a:p>
          <a:p>
            <a:pPr marL="400050" lvl="1" indent="0">
              <a:buNone/>
            </a:pPr>
            <a:r>
              <a:rPr dirty="0"/>
              <a:t>- </a:t>
            </a:r>
            <a:r>
              <a:rPr dirty="0" err="1"/>
              <a:t>BeEF</a:t>
            </a:r>
            <a:r>
              <a:rPr dirty="0"/>
              <a:t> (Web-based attacks)</a:t>
            </a:r>
          </a:p>
          <a:p>
            <a:pPr marL="400050" lvl="1" indent="0">
              <a:buNone/>
            </a:pPr>
            <a:r>
              <a:rPr dirty="0"/>
              <a:t>- SET (Phishing attack vectors)</a:t>
            </a:r>
          </a:p>
          <a:p>
            <a:pPr marL="400050" lvl="1" indent="0">
              <a:buNone/>
            </a:pPr>
            <a:r>
              <a:rPr dirty="0"/>
              <a:t>- </a:t>
            </a:r>
            <a:r>
              <a:rPr dirty="0" err="1"/>
              <a:t>Maltego</a:t>
            </a:r>
            <a:r>
              <a:rPr dirty="0"/>
              <a:t> (Target analysis &amp; social engineering)</a:t>
            </a:r>
          </a:p>
          <a:p>
            <a:endParaRPr dirty="0"/>
          </a:p>
          <a:p>
            <a:r>
              <a:rPr b="1" u="sng" dirty="0"/>
              <a:t>Strategies: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dirty="0"/>
              <a:t>- Email filtering, web proxy security, user awareness training.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6FF982-36FB-3E6D-D80E-A6F46BC2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6</a:t>
            </a:fld>
            <a:endParaRPr lang="en-US"/>
          </a:p>
        </p:txBody>
      </p:sp>
      <p:sp>
        <p:nvSpPr>
          <p:cNvPr id="5" name="Arrow: Right 4">
            <a:hlinkClick r:id="rId2" action="ppaction://hlinksldjump"/>
            <a:extLst>
              <a:ext uri="{FF2B5EF4-FFF2-40B4-BE49-F238E27FC236}">
                <a16:creationId xmlns:a16="http://schemas.microsoft.com/office/drawing/2014/main" id="{3CB46846-E094-C26E-056C-7AA6D469BADA}"/>
              </a:ext>
            </a:extLst>
          </p:cNvPr>
          <p:cNvSpPr/>
          <p:nvPr/>
        </p:nvSpPr>
        <p:spPr>
          <a:xfrm>
            <a:off x="7921690" y="5886693"/>
            <a:ext cx="559836" cy="354563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Stage 4: Exploitation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b="1" u="sng" dirty="0"/>
              <a:t>Definition:</a:t>
            </a:r>
            <a:r>
              <a:rPr dirty="0"/>
              <a:t> The payload executes, exploiting vulnerabilities.</a:t>
            </a:r>
          </a:p>
          <a:p>
            <a:endParaRPr dirty="0"/>
          </a:p>
          <a:p>
            <a:r>
              <a:rPr b="1" u="sng" dirty="0"/>
              <a:t>Methods: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dirty="0"/>
              <a:t>- Buffer overflows, privilege escalation, code execution.</a:t>
            </a:r>
          </a:p>
          <a:p>
            <a:endParaRPr dirty="0"/>
          </a:p>
          <a:p>
            <a:r>
              <a:rPr b="1" u="sng" dirty="0"/>
              <a:t>Tools in Kali Linux:</a:t>
            </a:r>
          </a:p>
          <a:p>
            <a:pPr marL="400050" lvl="1" indent="0">
              <a:buNone/>
            </a:pPr>
            <a:r>
              <a:rPr dirty="0"/>
              <a:t>- Metasploit Framework (Automated exploits)</a:t>
            </a:r>
          </a:p>
          <a:p>
            <a:pPr marL="400050" lvl="1" indent="0">
              <a:buNone/>
            </a:pPr>
            <a:r>
              <a:rPr dirty="0"/>
              <a:t>- </a:t>
            </a:r>
            <a:r>
              <a:rPr dirty="0" err="1"/>
              <a:t>SQLmap</a:t>
            </a:r>
            <a:r>
              <a:rPr dirty="0"/>
              <a:t> (SQL injection)</a:t>
            </a:r>
          </a:p>
          <a:p>
            <a:pPr marL="400050" lvl="1" indent="0">
              <a:buNone/>
            </a:pPr>
            <a:r>
              <a:rPr dirty="0"/>
              <a:t>- </a:t>
            </a:r>
            <a:r>
              <a:rPr dirty="0" err="1"/>
              <a:t>ExploitDB</a:t>
            </a:r>
            <a:r>
              <a:rPr dirty="0"/>
              <a:t> (Database of public exploits)</a:t>
            </a:r>
          </a:p>
          <a:p>
            <a:endParaRPr dirty="0"/>
          </a:p>
          <a:p>
            <a:r>
              <a:rPr b="1" u="sng" dirty="0"/>
              <a:t>Strategies: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dirty="0"/>
              <a:t>- Patch management, vulnerability scanning, intrusion detection.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EAE393-2182-32FB-4AD7-ADFF6EB31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7</a:t>
            </a:fld>
            <a:endParaRPr lang="en-US"/>
          </a:p>
        </p:txBody>
      </p:sp>
      <p:sp>
        <p:nvSpPr>
          <p:cNvPr id="5" name="Arrow: Right 4">
            <a:hlinkClick r:id="rId2" action="ppaction://hlinksldjump"/>
            <a:extLst>
              <a:ext uri="{FF2B5EF4-FFF2-40B4-BE49-F238E27FC236}">
                <a16:creationId xmlns:a16="http://schemas.microsoft.com/office/drawing/2014/main" id="{BAF7D73B-A26D-E1BF-0555-19A6E0340056}"/>
              </a:ext>
            </a:extLst>
          </p:cNvPr>
          <p:cNvSpPr/>
          <p:nvPr/>
        </p:nvSpPr>
        <p:spPr>
          <a:xfrm>
            <a:off x="7856376" y="5771600"/>
            <a:ext cx="559836" cy="354563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Stage 5: Installation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b="1" u="sng" dirty="0"/>
              <a:t>Definition:</a:t>
            </a:r>
            <a:r>
              <a:rPr dirty="0"/>
              <a:t> The attacker establishes persistence on the system.</a:t>
            </a:r>
          </a:p>
          <a:p>
            <a:endParaRPr dirty="0"/>
          </a:p>
          <a:p>
            <a:r>
              <a:rPr b="1" u="sng" dirty="0"/>
              <a:t>Methods: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dirty="0"/>
              <a:t>- Backdoors, rootkits, Trojans.</a:t>
            </a:r>
          </a:p>
          <a:p>
            <a:endParaRPr dirty="0"/>
          </a:p>
          <a:p>
            <a:r>
              <a:rPr b="1" u="sng" dirty="0"/>
              <a:t>Tools in Kali Linux:</a:t>
            </a:r>
          </a:p>
          <a:p>
            <a:pPr marL="400050" lvl="1" indent="0">
              <a:buNone/>
            </a:pPr>
            <a:r>
              <a:rPr dirty="0"/>
              <a:t>- Empire (Post-exploitation, PowerShell attacks)</a:t>
            </a:r>
          </a:p>
          <a:p>
            <a:pPr marL="400050" lvl="1" indent="0">
              <a:buNone/>
            </a:pPr>
            <a:r>
              <a:rPr dirty="0"/>
              <a:t>- </a:t>
            </a:r>
            <a:r>
              <a:rPr dirty="0" err="1"/>
              <a:t>Weevely</a:t>
            </a:r>
            <a:r>
              <a:rPr dirty="0"/>
              <a:t> (</a:t>
            </a:r>
            <a:r>
              <a:rPr dirty="0" err="1"/>
              <a:t>Webshells</a:t>
            </a:r>
            <a:r>
              <a:rPr dirty="0"/>
              <a:t> for backdoor access)</a:t>
            </a:r>
          </a:p>
          <a:p>
            <a:pPr marL="400050" lvl="1" indent="0">
              <a:buNone/>
            </a:pPr>
            <a:r>
              <a:rPr dirty="0"/>
              <a:t>- </a:t>
            </a:r>
            <a:r>
              <a:rPr dirty="0" err="1"/>
              <a:t>Netcat</a:t>
            </a:r>
            <a:r>
              <a:rPr dirty="0"/>
              <a:t> (Reverse shell access)</a:t>
            </a:r>
          </a:p>
          <a:p>
            <a:endParaRPr dirty="0"/>
          </a:p>
          <a:p>
            <a:r>
              <a:rPr b="1" u="sng" dirty="0"/>
              <a:t>Strategies: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dirty="0"/>
              <a:t>- Endpoint detection, behavioral analysis, integrity monitoring.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0F4A62-63B5-4AA3-D994-DA04327E0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8</a:t>
            </a:fld>
            <a:endParaRPr lang="en-US"/>
          </a:p>
        </p:txBody>
      </p:sp>
      <p:sp>
        <p:nvSpPr>
          <p:cNvPr id="5" name="Arrow: Right 4">
            <a:hlinkClick r:id="rId2" action="ppaction://hlinksldjump"/>
            <a:extLst>
              <a:ext uri="{FF2B5EF4-FFF2-40B4-BE49-F238E27FC236}">
                <a16:creationId xmlns:a16="http://schemas.microsoft.com/office/drawing/2014/main" id="{3A5C4A99-E359-A8E1-4D71-3D381791F72C}"/>
              </a:ext>
            </a:extLst>
          </p:cNvPr>
          <p:cNvSpPr/>
          <p:nvPr/>
        </p:nvSpPr>
        <p:spPr>
          <a:xfrm>
            <a:off x="7856376" y="5794310"/>
            <a:ext cx="559836" cy="354563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b="1" dirty="0"/>
              <a:t>Stage 6: Command and Control (C2)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b="1" u="sng" dirty="0"/>
              <a:t>Definition:</a:t>
            </a:r>
            <a:r>
              <a:rPr dirty="0"/>
              <a:t> Attackers gain full remote control of the compromised system.</a:t>
            </a:r>
          </a:p>
          <a:p>
            <a:endParaRPr dirty="0"/>
          </a:p>
          <a:p>
            <a:r>
              <a:rPr b="1" u="sng" dirty="0"/>
              <a:t>Methods: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dirty="0"/>
              <a:t>- RATs, DNS tunneling, encrypted C2 channels.</a:t>
            </a:r>
          </a:p>
          <a:p>
            <a:endParaRPr dirty="0"/>
          </a:p>
          <a:p>
            <a:r>
              <a:rPr b="1" u="sng" dirty="0"/>
              <a:t>Tools in Kali Linux:</a:t>
            </a:r>
          </a:p>
          <a:p>
            <a:pPr marL="400050" lvl="1" indent="0">
              <a:buNone/>
            </a:pPr>
            <a:r>
              <a:rPr dirty="0"/>
              <a:t>- Cobalt Strike (Advanced C2 framework)</a:t>
            </a:r>
          </a:p>
          <a:p>
            <a:pPr marL="400050" lvl="1" indent="0">
              <a:buNone/>
            </a:pPr>
            <a:r>
              <a:rPr dirty="0"/>
              <a:t>- Merlin (Evasion-focused C2 framework)</a:t>
            </a:r>
          </a:p>
          <a:p>
            <a:pPr marL="400050" lvl="1" indent="0">
              <a:buNone/>
            </a:pPr>
            <a:r>
              <a:rPr dirty="0"/>
              <a:t>- Metasploit (Meterpreter sessions)</a:t>
            </a:r>
          </a:p>
          <a:p>
            <a:endParaRPr dirty="0"/>
          </a:p>
          <a:p>
            <a:r>
              <a:rPr b="1" u="sng" dirty="0"/>
              <a:t>Strategies: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dirty="0"/>
              <a:t>- Network segmentation, anomaly detection, SIEM monitoring.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A49DE6-C7DB-2235-64EE-85571DA1D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9</a:t>
            </a:fld>
            <a:endParaRPr lang="en-US"/>
          </a:p>
        </p:txBody>
      </p:sp>
      <p:sp>
        <p:nvSpPr>
          <p:cNvPr id="5" name="Arrow: Right 4">
            <a:hlinkClick r:id="rId2" action="ppaction://hlinksldjump"/>
            <a:extLst>
              <a:ext uri="{FF2B5EF4-FFF2-40B4-BE49-F238E27FC236}">
                <a16:creationId xmlns:a16="http://schemas.microsoft.com/office/drawing/2014/main" id="{63013AC1-1E16-28A4-D12D-D6158CD9BD8C}"/>
              </a:ext>
            </a:extLst>
          </p:cNvPr>
          <p:cNvSpPr/>
          <p:nvPr/>
        </p:nvSpPr>
        <p:spPr>
          <a:xfrm>
            <a:off x="7856376" y="5886693"/>
            <a:ext cx="559836" cy="354563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624</Words>
  <Application>Microsoft Office PowerPoint</Application>
  <PresentationFormat>On-screen Show (4:3)</PresentationFormat>
  <Paragraphs>131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Cyber Kill Chain: A Stage-by-Stage Analysis</vt:lpstr>
      <vt:lpstr>Introduction to Cyber Kill Chain</vt:lpstr>
      <vt:lpstr>Stages of the Cyber Kill Chain</vt:lpstr>
      <vt:lpstr>Stage 1: Reconnaissance</vt:lpstr>
      <vt:lpstr>Stage 2: Weaponization</vt:lpstr>
      <vt:lpstr>Stage 3: Delivery</vt:lpstr>
      <vt:lpstr>Stage 4: Exploitation</vt:lpstr>
      <vt:lpstr>Stage 5: Installation</vt:lpstr>
      <vt:lpstr>Stage 6: Command and Control (C2)</vt:lpstr>
      <vt:lpstr>Stage 7: Actions on Objectives</vt:lpstr>
      <vt:lpstr>Defense Strategies &amp; Conclusion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NITHYA MENON</cp:lastModifiedBy>
  <cp:revision>5</cp:revision>
  <dcterms:created xsi:type="dcterms:W3CDTF">2013-01-27T09:14:16Z</dcterms:created>
  <dcterms:modified xsi:type="dcterms:W3CDTF">2025-03-16T06:32:28Z</dcterms:modified>
  <cp:category/>
</cp:coreProperties>
</file>