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40"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42"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44"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5"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18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49"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0"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1"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5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5"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5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9"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61"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2"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64"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5"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6"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7"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69"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70"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1" name="" descr=""/>
          <p:cNvPicPr/>
          <p:nvPr/>
        </p:nvPicPr>
        <p:blipFill>
          <a:blip r:embed="rId2"/>
          <a:stretch/>
        </p:blipFill>
        <p:spPr>
          <a:xfrm>
            <a:off x="2292120" y="1769040"/>
            <a:ext cx="5494680" cy="4384080"/>
          </a:xfrm>
          <a:prstGeom prst="rect">
            <a:avLst/>
          </a:prstGeom>
          <a:ln>
            <a:noFill/>
          </a:ln>
        </p:spPr>
      </p:pic>
      <p:pic>
        <p:nvPicPr>
          <p:cNvPr id="72"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1"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ffffff"/>
              </a:buClr>
              <a:buSzPct val="45000"/>
              <a:buFont typeface="StarSymbol"/>
              <a:buChar char=""/>
            </a:pPr>
            <a:r>
              <a:rPr lang="en-US" sz="1800" spc="-1">
                <a:latin typeface="Arial"/>
              </a:rPr>
              <a:t>Click to edit the outline text format</a:t>
            </a:r>
            <a:endParaRPr/>
          </a:p>
          <a:p>
            <a:pPr lvl="1" marL="864000" indent="-324000">
              <a:buClr>
                <a:srgbClr val="ffffff"/>
              </a:buClr>
              <a:buSzPct val="75000"/>
              <a:buFont typeface="StarSymbol"/>
              <a:buChar char=""/>
            </a:pPr>
            <a:r>
              <a:rPr lang="en-US" sz="1800" spc="-1">
                <a:latin typeface="Arial"/>
              </a:rPr>
              <a:t>Second Outline Level</a:t>
            </a:r>
            <a:endParaRPr/>
          </a:p>
          <a:p>
            <a:pPr lvl="2" marL="1296000" indent="-288000">
              <a:buClr>
                <a:srgbClr val="ffffff"/>
              </a:buClr>
              <a:buSzPct val="45000"/>
              <a:buFont typeface="StarSymbol"/>
              <a:buChar char=""/>
            </a:pPr>
            <a:r>
              <a:rPr lang="en-US" sz="1800" spc="-1">
                <a:latin typeface="Arial"/>
              </a:rPr>
              <a:t>Third Outline Level</a:t>
            </a:r>
            <a:endParaRPr/>
          </a:p>
          <a:p>
            <a:pPr lvl="3" marL="1728000" indent="-216000">
              <a:buClr>
                <a:srgbClr val="ffffff"/>
              </a:buClr>
              <a:buSzPct val="75000"/>
              <a:buFont typeface="StarSymbol"/>
              <a:buChar char=""/>
            </a:pPr>
            <a:r>
              <a:rPr lang="en-US" sz="1800" spc="-1">
                <a:latin typeface="Arial"/>
              </a:rPr>
              <a:t>Fourth Outline Level</a:t>
            </a:r>
            <a:endParaRPr/>
          </a:p>
          <a:p>
            <a:pPr lvl="4" marL="2160000" indent="-216000">
              <a:buClr>
                <a:srgbClr val="ffffff"/>
              </a:buClr>
              <a:buSzPct val="45000"/>
              <a:buFont typeface="StarSymbol"/>
              <a:buChar char=""/>
            </a:pPr>
            <a:r>
              <a:rPr lang="en-US" sz="1800" spc="-1">
                <a:latin typeface="Arial"/>
              </a:rPr>
              <a:t>Fifth Outline Level</a:t>
            </a:r>
            <a:endParaRPr/>
          </a:p>
          <a:p>
            <a:pPr lvl="5" marL="2592000" indent="-216000">
              <a:buClr>
                <a:srgbClr val="ffffff"/>
              </a:buClr>
              <a:buSzPct val="45000"/>
              <a:buFont typeface="StarSymbol"/>
              <a:buChar char=""/>
            </a:pPr>
            <a:r>
              <a:rPr lang="en-US" sz="1800" spc="-1">
                <a:latin typeface="Arial"/>
              </a:rPr>
              <a:t>Sixth Outline Level</a:t>
            </a:r>
            <a:endParaRPr/>
          </a:p>
          <a:p>
            <a:pPr lvl="6" marL="3024000" indent="-216000">
              <a:buClr>
                <a:srgbClr val="ffffff"/>
              </a:buClr>
              <a:buSzPct val="45000"/>
              <a:buFont typeface="StarSymbol"/>
              <a:buChar char=""/>
            </a:pPr>
            <a:r>
              <a:rPr lang="en-US" sz="18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endParaRPr/>
          </a:p>
        </p:txBody>
      </p:sp>
      <p:sp>
        <p:nvSpPr>
          <p:cNvPr id="37" name="PlaceHolder 2"/>
          <p:cNvSpPr>
            <a:spLocks noGrp="1"/>
          </p:cNvSpPr>
          <p:nvPr>
            <p:ph type="subTitle"/>
          </p:nvPr>
        </p:nvSpPr>
        <p:spPr>
          <a:xfrm>
            <a:off x="504000" y="1769040"/>
            <a:ext cx="9071280" cy="4384080"/>
          </a:xfrm>
          <a:prstGeom prst="rect">
            <a:avLst/>
          </a:prstGeom>
        </p:spPr>
        <p:txBody>
          <a:bodyPr lIns="0" rIns="0" tIns="0" bIns="0" anchor="ctr"/>
          <a:p>
            <a:pPr algn="ctr"/>
            <a:endParaRPr/>
          </a:p>
        </p:txBody>
      </p:sp>
      <p:sp>
        <p:nvSpPr>
          <p:cNvPr id="38" name="PlaceHolder 3"/>
          <p:cNvSpPr>
            <a:spLocks noGrp="1"/>
          </p:cNvSpPr>
          <p:nvPr>
            <p:ph type="body"/>
          </p:nvPr>
        </p:nvSpPr>
        <p:spPr>
          <a:xfrm>
            <a:off x="504000" y="1768680"/>
            <a:ext cx="9072000" cy="4384080"/>
          </a:xfrm>
          <a:prstGeom prst="rect">
            <a:avLst/>
          </a:prstGeom>
        </p:spPr>
        <p:txBody>
          <a:bodyPr lIns="0" rIns="0" tIns="0" bIns="0"/>
          <a:p>
            <a:pPr marL="432000" indent="-324000">
              <a:buClr>
                <a:srgbClr val="ffffff"/>
              </a:buClr>
              <a:buSzPct val="45000"/>
              <a:buFont typeface="StarSymbol"/>
              <a:buChar char=""/>
            </a:pPr>
            <a:r>
              <a:rPr lang="en-US" sz="1800" spc="-1">
                <a:latin typeface="Arial"/>
              </a:rPr>
              <a:t>Click to edit the outline text format</a:t>
            </a:r>
            <a:endParaRPr/>
          </a:p>
          <a:p>
            <a:pPr lvl="1" marL="864000" indent="-324000">
              <a:buClr>
                <a:srgbClr val="ffffff"/>
              </a:buClr>
              <a:buSzPct val="75000"/>
              <a:buFont typeface="StarSymbol"/>
              <a:buChar char=""/>
            </a:pPr>
            <a:r>
              <a:rPr lang="en-US" sz="1800" spc="-1">
                <a:latin typeface="Arial"/>
              </a:rPr>
              <a:t>Second Outline Level</a:t>
            </a:r>
            <a:endParaRPr/>
          </a:p>
          <a:p>
            <a:pPr lvl="2" marL="1296000" indent="-288000">
              <a:buClr>
                <a:srgbClr val="ffffff"/>
              </a:buClr>
              <a:buSzPct val="45000"/>
              <a:buFont typeface="StarSymbol"/>
              <a:buChar char=""/>
            </a:pPr>
            <a:r>
              <a:rPr lang="en-US" sz="1800" spc="-1">
                <a:latin typeface="Arial"/>
              </a:rPr>
              <a:t>Third Outline Level</a:t>
            </a:r>
            <a:endParaRPr/>
          </a:p>
          <a:p>
            <a:pPr lvl="3" marL="1728000" indent="-216000">
              <a:buClr>
                <a:srgbClr val="ffffff"/>
              </a:buClr>
              <a:buSzPct val="75000"/>
              <a:buFont typeface="StarSymbol"/>
              <a:buChar char=""/>
            </a:pPr>
            <a:r>
              <a:rPr lang="en-US" sz="18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3" name="Picture 39" descr=""/>
          <p:cNvPicPr/>
          <p:nvPr/>
        </p:nvPicPr>
        <p:blipFill>
          <a:blip r:embed="rId1"/>
          <a:stretch/>
        </p:blipFill>
        <p:spPr>
          <a:xfrm>
            <a:off x="503640" y="2795760"/>
            <a:ext cx="9071280" cy="2330280"/>
          </a:xfrm>
          <a:prstGeom prst="rect">
            <a:avLst/>
          </a:prstGeom>
          <a:ln>
            <a:noFill/>
          </a:ln>
        </p:spPr>
      </p:pic>
      <p:sp>
        <p:nvSpPr>
          <p:cNvPr id="74" name="CustomShape 1"/>
          <p:cNvSpPr/>
          <p:nvPr/>
        </p:nvSpPr>
        <p:spPr>
          <a:xfrm>
            <a:off x="1013400" y="1569960"/>
            <a:ext cx="201744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uFill>
                  <a:solidFill>
                    <a:srgbClr val="ffffff"/>
                  </a:solidFill>
                </a:uFill>
                <a:latin typeface="Arial"/>
                <a:ea typeface="DejaVu Sans"/>
              </a:rPr>
              <a:t>Problem 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468360" y="884160"/>
            <a:ext cx="9071280" cy="4952520"/>
          </a:xfrm>
          <a:prstGeom prst="rect">
            <a:avLst/>
          </a:prstGeom>
          <a:noFill/>
          <a:ln>
            <a:noFill/>
          </a:ln>
        </p:spPr>
        <p:style>
          <a:lnRef idx="0"/>
          <a:fillRef idx="0"/>
          <a:effectRef idx="0"/>
          <a:fontRef idx="minor"/>
        </p:style>
        <p:txBody>
          <a:bodyPr lIns="0" rIns="0" tIns="0" bIns="0" anchor="ctr"/>
          <a:p>
            <a:pPr>
              <a:lnSpc>
                <a:spcPct val="100000"/>
              </a:lnSpc>
            </a:pPr>
            <a:r>
              <a:rPr lang="en-IN" sz="2800" spc="-1" strike="noStrike">
                <a:solidFill>
                  <a:srgbClr val="000000"/>
                </a:solidFill>
                <a:uFill>
                  <a:solidFill>
                    <a:srgbClr val="ffffff"/>
                  </a:solidFill>
                </a:uFill>
                <a:latin typeface="Arial"/>
                <a:ea typeface="DejaVu Sans"/>
              </a:rPr>
              <a:t>One way propagation delay= P seconds, bandwidth = B bits/sec.</a:t>
            </a:r>
            <a:endParaRPr/>
          </a:p>
          <a:p>
            <a:pPr>
              <a:lnSpc>
                <a:spcPct val="100000"/>
              </a:lnSpc>
            </a:pPr>
            <a:endParaRPr/>
          </a:p>
          <a:p>
            <a:pPr>
              <a:lnSpc>
                <a:spcPct val="100000"/>
              </a:lnSpc>
            </a:pPr>
            <a:r>
              <a:rPr lang="en-IN" sz="2800" spc="-1" strike="noStrike">
                <a:solidFill>
                  <a:srgbClr val="000000"/>
                </a:solidFill>
                <a:uFill>
                  <a:solidFill>
                    <a:srgbClr val="ffffff"/>
                  </a:solidFill>
                </a:uFill>
                <a:latin typeface="Arial"/>
                <a:ea typeface="DejaVu Sans"/>
              </a:rPr>
              <a:t>The link is shared using TDM.</a:t>
            </a:r>
            <a:endParaRPr/>
          </a:p>
          <a:p>
            <a:pPr>
              <a:lnSpc>
                <a:spcPct val="100000"/>
              </a:lnSpc>
            </a:pPr>
            <a:r>
              <a:rPr lang="en-IN" sz="2800" spc="-1" strike="noStrike">
                <a:solidFill>
                  <a:srgbClr val="000000"/>
                </a:solidFill>
                <a:uFill>
                  <a:solidFill>
                    <a:srgbClr val="ffffff"/>
                  </a:solidFill>
                </a:uFill>
                <a:latin typeface="Arial"/>
                <a:ea typeface="DejaVu Sans"/>
              </a:rPr>
              <a:t> </a:t>
            </a:r>
            <a:r>
              <a:rPr lang="en-IN" sz="2800" spc="-1" strike="noStrike">
                <a:solidFill>
                  <a:srgbClr val="000000"/>
                </a:solidFill>
                <a:uFill>
                  <a:solidFill>
                    <a:srgbClr val="ffffff"/>
                  </a:solidFill>
                </a:uFill>
                <a:latin typeface="Arial"/>
                <a:ea typeface="DejaVu Sans"/>
              </a:rPr>
              <a:t>Assume that sender sends data in packets of size F bits and receiver sends ACK in packets of size A bits.</a:t>
            </a:r>
            <a:endParaRPr/>
          </a:p>
          <a:p>
            <a:pPr algn="ct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468360" y="884160"/>
            <a:ext cx="9071280" cy="4952520"/>
          </a:xfrm>
          <a:prstGeom prst="rect">
            <a:avLst/>
          </a:prstGeom>
          <a:noFill/>
          <a:ln>
            <a:noFill/>
          </a:ln>
        </p:spPr>
        <p:style>
          <a:lnRef idx="0"/>
          <a:fillRef idx="0"/>
          <a:effectRef idx="0"/>
          <a:fontRef idx="minor"/>
        </p:style>
        <p:txBody>
          <a:bodyPr lIns="0" rIns="0" tIns="0" bIns="0" anchor="ctr"/>
          <a:p>
            <a:pPr>
              <a:lnSpc>
                <a:spcPct val="100000"/>
              </a:lnSpc>
            </a:pPr>
            <a:r>
              <a:rPr lang="en-IN" sz="2800" spc="-1" strike="noStrike">
                <a:solidFill>
                  <a:srgbClr val="000000"/>
                </a:solidFill>
                <a:uFill>
                  <a:solidFill>
                    <a:srgbClr val="ffffff"/>
                  </a:solidFill>
                </a:uFill>
                <a:latin typeface="Arial"/>
                <a:ea typeface="DejaVu Sans"/>
              </a:rPr>
              <a:t>One way propagation delay= P seconds, bandwidth = B bits/sec.</a:t>
            </a:r>
            <a:endParaRPr/>
          </a:p>
          <a:p>
            <a:pPr>
              <a:lnSpc>
                <a:spcPct val="100000"/>
              </a:lnSpc>
            </a:pPr>
            <a:endParaRPr/>
          </a:p>
          <a:p>
            <a:pPr>
              <a:lnSpc>
                <a:spcPct val="100000"/>
              </a:lnSpc>
            </a:pPr>
            <a:r>
              <a:rPr lang="en-IN" sz="2800" spc="-1" strike="noStrike">
                <a:solidFill>
                  <a:srgbClr val="000000"/>
                </a:solidFill>
                <a:uFill>
                  <a:solidFill>
                    <a:srgbClr val="ffffff"/>
                  </a:solidFill>
                </a:uFill>
                <a:latin typeface="Arial"/>
                <a:ea typeface="DejaVu Sans"/>
              </a:rPr>
              <a:t>The link is shared using TDM.</a:t>
            </a:r>
            <a:endParaRPr/>
          </a:p>
          <a:p>
            <a:pPr>
              <a:lnSpc>
                <a:spcPct val="100000"/>
              </a:lnSpc>
            </a:pPr>
            <a:r>
              <a:rPr lang="en-IN" sz="2800" spc="-1" strike="noStrike">
                <a:solidFill>
                  <a:srgbClr val="000000"/>
                </a:solidFill>
                <a:uFill>
                  <a:solidFill>
                    <a:srgbClr val="ffffff"/>
                  </a:solidFill>
                </a:uFill>
                <a:latin typeface="Arial"/>
                <a:ea typeface="DejaVu Sans"/>
              </a:rPr>
              <a:t> </a:t>
            </a:r>
            <a:r>
              <a:rPr lang="en-IN" sz="2800" spc="-1" strike="noStrike">
                <a:solidFill>
                  <a:srgbClr val="000000"/>
                </a:solidFill>
                <a:uFill>
                  <a:solidFill>
                    <a:srgbClr val="ffffff"/>
                  </a:solidFill>
                </a:uFill>
                <a:latin typeface="Arial"/>
                <a:ea typeface="DejaVu Sans"/>
              </a:rPr>
              <a:t>Assume that sender sends data in packets of size F bits and receiver sends ACK in packets of size A bits.</a:t>
            </a:r>
            <a:endParaRPr/>
          </a:p>
          <a:p>
            <a:pPr algn="ct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504000" y="576000"/>
            <a:ext cx="9071280" cy="6335640"/>
          </a:xfrm>
          <a:prstGeom prst="rect">
            <a:avLst/>
          </a:prstGeom>
          <a:noFill/>
          <a:ln>
            <a:noFill/>
          </a:ln>
        </p:spPr>
        <p:style>
          <a:lnRef idx="0"/>
          <a:fillRef idx="0"/>
          <a:effectRef idx="0"/>
          <a:fontRef idx="minor"/>
        </p:style>
        <p:txBody>
          <a:bodyPr lIns="0" rIns="0" tIns="0" bIns="0"/>
          <a:p>
            <a:pPr marL="432000" indent="-323640">
              <a:lnSpc>
                <a:spcPct val="100000"/>
              </a:lnSpc>
              <a:buSzPct val="45000"/>
              <a:buFont typeface="Wingdings" charset="2"/>
              <a:buChar char=""/>
            </a:pPr>
            <a:r>
              <a:rPr lang="en-IN" sz="2400" spc="-1" strike="noStrike">
                <a:solidFill>
                  <a:srgbClr val="000000"/>
                </a:solidFill>
                <a:uFill>
                  <a:solidFill>
                    <a:srgbClr val="ffffff"/>
                  </a:solidFill>
                </a:uFill>
                <a:latin typeface="Arial"/>
                <a:ea typeface="DejaVu Sans"/>
              </a:rPr>
              <a:t>Suppose you are implementing the stop and wait protocol. </a:t>
            </a:r>
            <a:endParaRPr/>
          </a:p>
          <a:p>
            <a:pPr marL="432000" indent="-323640">
              <a:lnSpc>
                <a:spcPct val="100000"/>
              </a:lnSpc>
            </a:pPr>
            <a:endParaRPr/>
          </a:p>
          <a:p>
            <a:pPr marL="432000" indent="-323640">
              <a:lnSpc>
                <a:spcPct val="100000"/>
              </a:lnSpc>
              <a:buSzPct val="45000"/>
              <a:buFont typeface="Wingdings" charset="2"/>
              <a:buChar char=""/>
            </a:pPr>
            <a:r>
              <a:rPr lang="en-IN" sz="2400" spc="-1" strike="noStrike">
                <a:solidFill>
                  <a:srgbClr val="000000"/>
                </a:solidFill>
                <a:uFill>
                  <a:solidFill>
                    <a:srgbClr val="ffffff"/>
                  </a:solidFill>
                </a:uFill>
                <a:latin typeface="Arial"/>
                <a:ea typeface="DejaVu Sans"/>
              </a:rPr>
              <a:t>What is sender timeout for retransmission?</a:t>
            </a:r>
            <a:endParaRPr/>
          </a:p>
          <a:p>
            <a:pPr marL="432000" indent="-323640">
              <a:lnSpc>
                <a:spcPct val="100000"/>
              </a:lnSpc>
            </a:pPr>
            <a:endParaRPr/>
          </a:p>
          <a:p>
            <a:pPr marL="432000" indent="-323640">
              <a:lnSpc>
                <a:spcPct val="100000"/>
              </a:lnSpc>
              <a:buSzPct val="45000"/>
              <a:buFont typeface="Wingdings" charset="2"/>
              <a:buChar char=""/>
            </a:pPr>
            <a:r>
              <a:rPr lang="en-IN" sz="2400" spc="-1" strike="noStrike">
                <a:solidFill>
                  <a:srgbClr val="000000"/>
                </a:solidFill>
                <a:uFill>
                  <a:solidFill>
                    <a:srgbClr val="ffffff"/>
                  </a:solidFill>
                </a:uFill>
                <a:latin typeface="Arial"/>
                <a:ea typeface="DejaVu Sans"/>
              </a:rPr>
              <a:t>Assuming no packet loss, what is the link efficiency of this system ?</a:t>
            </a:r>
            <a:endParaRPr/>
          </a:p>
          <a:p>
            <a:pPr marL="432000" indent="-323640">
              <a:lnSpc>
                <a:spcPct val="100000"/>
              </a:lnSpc>
            </a:pPr>
            <a:r>
              <a:rPr lang="en-IN" sz="2400" spc="-1" strike="noStrike">
                <a:solidFill>
                  <a:srgbClr val="000000"/>
                </a:solidFill>
                <a:uFill>
                  <a:solidFill>
                    <a:srgbClr val="ffffff"/>
                  </a:solidFill>
                </a:uFill>
                <a:latin typeface="Arial"/>
                <a:ea typeface="DejaVu Sans"/>
              </a:rPr>
              <a:t>   </a:t>
            </a:r>
            <a:r>
              <a:rPr lang="en-IN" sz="2400" spc="-1" strike="noStrike">
                <a:solidFill>
                  <a:srgbClr val="000000"/>
                </a:solidFill>
                <a:uFill>
                  <a:solidFill>
                    <a:srgbClr val="ffffff"/>
                  </a:solidFill>
                </a:uFill>
                <a:latin typeface="Arial"/>
                <a:ea typeface="DejaVu Sans"/>
              </a:rPr>
              <a:t>Hint: Find out how many bits of application layer data are you able to get across from sender to receiver per second.</a:t>
            </a:r>
            <a:endParaRPr/>
          </a:p>
          <a:p>
            <a:pPr marL="432000" indent="-323640">
              <a:lnSpc>
                <a:spcPct val="100000"/>
              </a:lnSpc>
            </a:pPr>
            <a:endParaRPr/>
          </a:p>
          <a:p>
            <a:pPr marL="432000" indent="-323640">
              <a:lnSpc>
                <a:spcPct val="100000"/>
              </a:lnSpc>
              <a:buSzPct val="45000"/>
              <a:buFont typeface="Wingdings" charset="2"/>
              <a:buChar char=""/>
            </a:pPr>
            <a:r>
              <a:rPr lang="en-IN" sz="2400" spc="-1" strike="noStrike">
                <a:solidFill>
                  <a:srgbClr val="000000"/>
                </a:solidFill>
                <a:uFill>
                  <a:solidFill>
                    <a:srgbClr val="ffffff"/>
                  </a:solidFill>
                </a:uFill>
                <a:latin typeface="Arial"/>
                <a:ea typeface="DejaVu Sans"/>
              </a:rPr>
              <a:t>Let us implement sliding window on this. If the sender window size is limited to X frames, how would you set T</a:t>
            </a:r>
            <a:r>
              <a:rPr lang="en-IN" sz="2400" spc="-1" strike="noStrike" baseline="-25000">
                <a:solidFill>
                  <a:srgbClr val="000000"/>
                </a:solidFill>
                <a:uFill>
                  <a:solidFill>
                    <a:srgbClr val="ffffff"/>
                  </a:solidFill>
                </a:uFill>
                <a:latin typeface="Arial"/>
                <a:ea typeface="DejaVu Sans"/>
              </a:rPr>
              <a:t>S</a:t>
            </a:r>
            <a:r>
              <a:rPr lang="en-IN" sz="2400" spc="-1" strike="noStrike">
                <a:solidFill>
                  <a:srgbClr val="000000"/>
                </a:solidFill>
                <a:uFill>
                  <a:solidFill>
                    <a:srgbClr val="ffffff"/>
                  </a:solidFill>
                </a:uFill>
                <a:latin typeface="Arial"/>
                <a:ea typeface="DejaVu Sans"/>
              </a:rPr>
              <a:t> and T</a:t>
            </a:r>
            <a:r>
              <a:rPr lang="en-IN" sz="2400" spc="-1" strike="noStrike" baseline="-25000">
                <a:solidFill>
                  <a:srgbClr val="000000"/>
                </a:solidFill>
                <a:uFill>
                  <a:solidFill>
                    <a:srgbClr val="ffffff"/>
                  </a:solidFill>
                </a:uFill>
                <a:latin typeface="Arial"/>
                <a:ea typeface="DejaVu Sans"/>
              </a:rPr>
              <a:t>R</a:t>
            </a:r>
            <a:r>
              <a:rPr lang="en-IN" sz="2400" spc="-1" strike="noStrike">
                <a:solidFill>
                  <a:srgbClr val="000000"/>
                </a:solidFill>
                <a:uFill>
                  <a:solidFill>
                    <a:srgbClr val="ffffff"/>
                  </a:solidFill>
                </a:uFill>
                <a:latin typeface="Arial"/>
                <a:ea typeface="DejaVu Sans"/>
              </a:rPr>
              <a:t> to get maximum link efficiency?  What is the resulting link efficiency? (Assume no packet loss).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1224000"/>
            <a:ext cx="9071280" cy="5759640"/>
          </a:xfrm>
          <a:prstGeom prst="rect">
            <a:avLst/>
          </a:prstGeom>
          <a:noFill/>
          <a:ln>
            <a:noFill/>
          </a:ln>
        </p:spPr>
        <p:style>
          <a:lnRef idx="0"/>
          <a:fillRef idx="0"/>
          <a:effectRef idx="0"/>
          <a:fontRef idx="minor"/>
        </p:style>
        <p:txBody>
          <a:bodyPr lIns="0" rIns="0" tIns="0" bIns="0"/>
          <a:p>
            <a:pPr marL="432000" indent="-323640">
              <a:lnSpc>
                <a:spcPct val="100000"/>
              </a:lnSpc>
            </a:pPr>
            <a:r>
              <a:rPr b="1" lang="en-IN" sz="3200" spc="-1" strike="noStrike">
                <a:solidFill>
                  <a:srgbClr val="000000"/>
                </a:solidFill>
                <a:uFill>
                  <a:solidFill>
                    <a:srgbClr val="ffffff"/>
                  </a:solidFill>
                </a:uFill>
                <a:latin typeface="Arial"/>
                <a:ea typeface="DejaVu Sans"/>
              </a:rPr>
              <a:t>Problem 2 </a:t>
            </a:r>
            <a:r>
              <a:rPr lang="en-IN" sz="3200" spc="-1" strike="noStrike">
                <a:solidFill>
                  <a:srgbClr val="000000"/>
                </a:solidFill>
                <a:uFill>
                  <a:solidFill>
                    <a:srgbClr val="ffffff"/>
                  </a:solidFill>
                </a:uFill>
                <a:latin typeface="Arial"/>
                <a:ea typeface="DejaVu Sans"/>
              </a:rPr>
              <a:t>:</a:t>
            </a:r>
            <a:endParaRPr/>
          </a:p>
          <a:p>
            <a:pPr marL="432000" indent="-323640">
              <a:lnSpc>
                <a:spcPct val="100000"/>
              </a:lnSpc>
            </a:pPr>
            <a:endParaRPr/>
          </a:p>
          <a:p>
            <a:pPr marL="432000" indent="-323640">
              <a:lnSpc>
                <a:spcPct val="100000"/>
              </a:lnSpc>
              <a:buSzPct val="45000"/>
              <a:buFont typeface="Wingdings" charset="2"/>
              <a:buChar char=""/>
            </a:pPr>
            <a:r>
              <a:rPr lang="en-IN" sz="2400" spc="-1" strike="noStrike">
                <a:solidFill>
                  <a:srgbClr val="000000"/>
                </a:solidFill>
                <a:uFill>
                  <a:solidFill>
                    <a:srgbClr val="ffffff"/>
                  </a:solidFill>
                </a:uFill>
                <a:latin typeface="Arial"/>
                <a:ea typeface="DejaVu Sans"/>
              </a:rPr>
              <a:t>Consider a router with a switch fabric, 2 input ports (A and B) and 2 output ports (C and D). Suppose the switch fabric operates at 1.5 times the line speed.</a:t>
            </a:r>
            <a:endParaRPr/>
          </a:p>
          <a:p>
            <a:pPr marL="432000" indent="-323640">
              <a:lnSpc>
                <a:spcPct val="100000"/>
              </a:lnSpc>
            </a:pPr>
            <a:endParaRPr/>
          </a:p>
          <a:p>
            <a:pPr marL="432000" indent="-323640">
              <a:lnSpc>
                <a:spcPct val="100000"/>
              </a:lnSpc>
              <a:buSzPct val="45000"/>
              <a:buFont typeface="Wingdings" charset="2"/>
              <a:buChar char=""/>
            </a:pPr>
            <a:r>
              <a:rPr b="1" lang="en-IN" sz="2400" spc="-1" strike="noStrike">
                <a:solidFill>
                  <a:srgbClr val="000000"/>
                </a:solidFill>
                <a:uFill>
                  <a:solidFill>
                    <a:srgbClr val="ffffff"/>
                  </a:solidFill>
                </a:uFill>
                <a:latin typeface="Arial"/>
                <a:ea typeface="DejaVu Sans"/>
              </a:rPr>
              <a:t>a. </a:t>
            </a:r>
            <a:r>
              <a:rPr lang="en-IN" sz="2400" spc="-1" strike="noStrike">
                <a:solidFill>
                  <a:srgbClr val="000000"/>
                </a:solidFill>
                <a:uFill>
                  <a:solidFill>
                    <a:srgbClr val="ffffff"/>
                  </a:solidFill>
                </a:uFill>
                <a:latin typeface="Arial"/>
                <a:ea typeface="DejaVu Sans"/>
              </a:rPr>
              <a:t>If, all packets from A are destined to D, and all packets from B are destined to C, can a switch fabric be designed so that there is no input port queueing ?</a:t>
            </a:r>
            <a:endParaRPr/>
          </a:p>
          <a:p>
            <a:pPr marL="432000" indent="-323640">
              <a:lnSpc>
                <a:spcPct val="100000"/>
              </a:lnSpc>
            </a:pPr>
            <a:r>
              <a:rPr lang="en-IN" sz="2400" spc="-1" strike="noStrike">
                <a:solidFill>
                  <a:srgbClr val="000000"/>
                </a:solidFill>
                <a:uFill>
                  <a:solidFill>
                    <a:srgbClr val="ffffff"/>
                  </a:solidFill>
                </a:uFill>
                <a:latin typeface="Arial"/>
                <a:ea typeface="DejaVu Sans"/>
              </a:rPr>
              <a:t> </a:t>
            </a:r>
            <a:endParaRPr/>
          </a:p>
          <a:p>
            <a:pPr marL="432000" indent="-323640">
              <a:lnSpc>
                <a:spcPct val="100000"/>
              </a:lnSpc>
              <a:buSzPct val="45000"/>
              <a:buFont typeface="Wingdings" charset="2"/>
              <a:buChar char=""/>
            </a:pPr>
            <a:r>
              <a:rPr b="1" lang="en-IN" sz="2400" spc="-1" strike="noStrike">
                <a:solidFill>
                  <a:srgbClr val="000000"/>
                </a:solidFill>
                <a:uFill>
                  <a:solidFill>
                    <a:srgbClr val="ffffff"/>
                  </a:solidFill>
                </a:uFill>
                <a:latin typeface="Arial"/>
                <a:ea typeface="DejaVu Sans"/>
              </a:rPr>
              <a:t>b. </a:t>
            </a:r>
            <a:r>
              <a:rPr lang="en-IN" sz="2400" spc="-1" strike="noStrike">
                <a:solidFill>
                  <a:srgbClr val="000000"/>
                </a:solidFill>
                <a:uFill>
                  <a:solidFill>
                    <a:srgbClr val="ffffff"/>
                  </a:solidFill>
                </a:uFill>
                <a:latin typeface="Arial"/>
                <a:ea typeface="DejaVu Sans"/>
              </a:rPr>
              <a:t>Suppose now packets from A and B are randomly destined to both C and D. Can a switch fabric be designed so that there is no input port queueing? </a:t>
            </a:r>
            <a:r>
              <a:rPr lang="en-IN" sz="2200" spc="-1" strike="noStrike">
                <a:solidFill>
                  <a:srgbClr val="000000"/>
                </a:solidFill>
                <a:uFill>
                  <a:solidFill>
                    <a:srgbClr val="ffffff"/>
                  </a:solidFill>
                </a:uFill>
                <a:latin typeface="Arial"/>
                <a:ea typeface="DejaVu Sans"/>
              </a:rPr>
              <a:t>  </a:t>
            </a:r>
            <a:r>
              <a:rPr lang="en-IN" sz="3200" spc="-1" strike="noStrike">
                <a:solidFill>
                  <a:srgbClr val="000000"/>
                </a:solidFill>
                <a:uFill>
                  <a:solidFill>
                    <a:srgbClr val="ffffff"/>
                  </a:solidFill>
                </a:uFill>
                <a:latin typeface="Arial"/>
                <a:ea typeface="DejaVu Sans"/>
              </a:rPr>
              <a:t> </a:t>
            </a:r>
            <a:endParaRPr/>
          </a:p>
          <a:p>
            <a:pPr marL="432000" indent="-323640">
              <a:lnSpc>
                <a:spcPct val="100000"/>
              </a:lnSpc>
            </a:pPr>
            <a:r>
              <a:rPr lang="en-IN" sz="3200" spc="-1" strike="noStrike">
                <a:solidFill>
                  <a:srgbClr val="000000"/>
                </a:solidFill>
                <a:uFill>
                  <a:solidFill>
                    <a:srgbClr val="ffffff"/>
                  </a:solidFill>
                </a:uFill>
                <a:latin typeface="Arial"/>
                <a:ea typeface="DejaVu Sans"/>
              </a:rPr>
              <a:t>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504000" y="1224000"/>
            <a:ext cx="9071280" cy="4929120"/>
          </a:xfrm>
          <a:prstGeom prst="rect">
            <a:avLst/>
          </a:prstGeom>
          <a:noFill/>
          <a:ln>
            <a:noFill/>
          </a:ln>
        </p:spPr>
        <p:style>
          <a:lnRef idx="0"/>
          <a:fillRef idx="0"/>
          <a:effectRef idx="0"/>
          <a:fontRef idx="minor"/>
        </p:style>
        <p:txBody>
          <a:bodyPr lIns="0" rIns="0" tIns="0" bIns="0"/>
          <a:p>
            <a:pPr marL="432000" indent="-323640">
              <a:lnSpc>
                <a:spcPct val="100000"/>
              </a:lnSpc>
              <a:buSzPct val="45000"/>
              <a:buFont typeface="Wingdings" charset="2"/>
              <a:buChar char=""/>
            </a:pPr>
            <a:r>
              <a:rPr b="1" lang="en-IN" sz="3200" spc="-1" strike="noStrike">
                <a:solidFill>
                  <a:srgbClr val="000000"/>
                </a:solidFill>
                <a:uFill>
                  <a:solidFill>
                    <a:srgbClr val="ffffff"/>
                  </a:solidFill>
                </a:uFill>
                <a:latin typeface="Arial"/>
                <a:ea typeface="DejaVu Sans"/>
              </a:rPr>
              <a:t>Problem 3: </a:t>
            </a:r>
            <a:endParaRPr/>
          </a:p>
          <a:p>
            <a:pPr marL="432000" indent="-323640">
              <a:lnSpc>
                <a:spcPct val="100000"/>
              </a:lnSpc>
            </a:pPr>
            <a:endParaRPr/>
          </a:p>
          <a:p>
            <a:pPr marL="432000" indent="-323640">
              <a:lnSpc>
                <a:spcPct val="100000"/>
              </a:lnSpc>
              <a:buSzPct val="45000"/>
              <a:buFont typeface="Wingdings" charset="2"/>
              <a:buChar char=""/>
            </a:pPr>
            <a:r>
              <a:rPr lang="en-IN" sz="2800" spc="-1" strike="noStrike">
                <a:solidFill>
                  <a:srgbClr val="000000"/>
                </a:solidFill>
                <a:uFill>
                  <a:solidFill>
                    <a:srgbClr val="ffffff"/>
                  </a:solidFill>
                </a:uFill>
                <a:latin typeface="Arial"/>
                <a:ea typeface="DejaVu Sans"/>
              </a:rPr>
              <a:t>Suppose datagrams are limited to 1500 bytes (including header) between source Host A and destination Host B. Assuming a 20 byte IP header and a 20 byte TCP header, how many datagrams would be required to send an MP3 file consisting of 4 million bytes?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504360" y="1872000"/>
            <a:ext cx="9071280" cy="3743640"/>
          </a:xfrm>
          <a:prstGeom prst="rect">
            <a:avLst/>
          </a:prstGeom>
          <a:noFill/>
          <a:ln>
            <a:noFill/>
          </a:ln>
        </p:spPr>
        <p:style>
          <a:lnRef idx="0"/>
          <a:fillRef idx="0"/>
          <a:effectRef idx="0"/>
          <a:fontRef idx="minor"/>
        </p:style>
        <p:txBody>
          <a:bodyPr lIns="0" rIns="0" tIns="0" bIns="0"/>
          <a:p>
            <a:pPr marL="432000" indent="-323640">
              <a:lnSpc>
                <a:spcPct val="100000"/>
              </a:lnSpc>
              <a:buSzPct val="45000"/>
              <a:buFont typeface="Wingdings" charset="2"/>
              <a:buChar char=""/>
            </a:pPr>
            <a:r>
              <a:rPr b="1" lang="en-IN" sz="3200" spc="-1" strike="noStrike">
                <a:solidFill>
                  <a:srgbClr val="000000"/>
                </a:solidFill>
                <a:uFill>
                  <a:solidFill>
                    <a:srgbClr val="ffffff"/>
                  </a:solidFill>
                </a:uFill>
                <a:latin typeface="Arial"/>
                <a:ea typeface="DejaVu Sans"/>
              </a:rPr>
              <a:t>Problem 4:</a:t>
            </a:r>
            <a:endParaRPr/>
          </a:p>
          <a:p>
            <a:pPr marL="432000" indent="-323640">
              <a:lnSpc>
                <a:spcPct val="100000"/>
              </a:lnSpc>
            </a:pPr>
            <a:endParaRPr/>
          </a:p>
          <a:p>
            <a:pPr marL="432000" indent="-323640">
              <a:lnSpc>
                <a:spcPct val="100000"/>
              </a:lnSpc>
              <a:buSzPct val="45000"/>
              <a:buFont typeface="Wingdings" charset="2"/>
              <a:buChar char=""/>
            </a:pPr>
            <a:r>
              <a:rPr lang="en-IN" sz="2800" spc="-1" strike="noStrike">
                <a:solidFill>
                  <a:srgbClr val="000000"/>
                </a:solidFill>
                <a:uFill>
                  <a:solidFill>
                    <a:srgbClr val="ffffff"/>
                  </a:solidFill>
                </a:uFill>
                <a:latin typeface="Arial"/>
                <a:ea typeface="DejaVu Sans"/>
              </a:rPr>
              <a:t>Suppose the IEEE 802.11 RTS and CTS frames were as long as the standard DATA and ACK frames. Would there be any advantage to using the CTS and RTS frames? Why or why not?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504000" y="1944000"/>
            <a:ext cx="9071280" cy="4209120"/>
          </a:xfrm>
          <a:prstGeom prst="rect">
            <a:avLst/>
          </a:prstGeom>
          <a:noFill/>
          <a:ln>
            <a:noFill/>
          </a:ln>
        </p:spPr>
        <p:style>
          <a:lnRef idx="0"/>
          <a:fillRef idx="0"/>
          <a:effectRef idx="0"/>
          <a:fontRef idx="minor"/>
        </p:style>
        <p:txBody>
          <a:bodyPr lIns="0" rIns="0" tIns="0" bIns="0"/>
          <a:p>
            <a:pPr marL="432000" indent="-323640">
              <a:lnSpc>
                <a:spcPct val="100000"/>
              </a:lnSpc>
              <a:buSzPct val="45000"/>
              <a:buFont typeface="Wingdings" charset="2"/>
              <a:buChar char=""/>
            </a:pPr>
            <a:r>
              <a:rPr b="1" lang="en-IN" sz="3200" spc="-1" strike="noStrike">
                <a:solidFill>
                  <a:srgbClr val="000000"/>
                </a:solidFill>
                <a:uFill>
                  <a:solidFill>
                    <a:srgbClr val="ffffff"/>
                  </a:solidFill>
                </a:uFill>
                <a:latin typeface="Arial"/>
                <a:ea typeface="DejaVu Sans"/>
              </a:rPr>
              <a:t>Problem 5: </a:t>
            </a:r>
            <a:endParaRPr/>
          </a:p>
          <a:p>
            <a:pPr marL="432000" indent="-323640">
              <a:lnSpc>
                <a:spcPct val="100000"/>
              </a:lnSpc>
            </a:pPr>
            <a:endParaRPr/>
          </a:p>
          <a:p>
            <a:pPr marL="432000" indent="-323640">
              <a:lnSpc>
                <a:spcPct val="100000"/>
              </a:lnSpc>
              <a:buSzPct val="45000"/>
              <a:buFont typeface="Wingdings" charset="2"/>
              <a:buChar char=""/>
            </a:pPr>
            <a:r>
              <a:rPr lang="en-IN" sz="2800" spc="-1" strike="noStrike">
                <a:solidFill>
                  <a:srgbClr val="000000"/>
                </a:solidFill>
                <a:uFill>
                  <a:solidFill>
                    <a:srgbClr val="ffffff"/>
                  </a:solidFill>
                </a:uFill>
                <a:latin typeface="Arial"/>
                <a:ea typeface="DejaVu Sans"/>
              </a:rPr>
              <a:t>Suppose you wanted to do a transaction from a remote client to a server as fast as possible. What will you use- TCP or UDP? Why?</a:t>
            </a:r>
            <a:endParaRPr/>
          </a:p>
          <a:p>
            <a:pPr marL="432000" indent="-323640">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4000" y="576000"/>
            <a:ext cx="9071280" cy="5577120"/>
          </a:xfrm>
          <a:prstGeom prst="rect">
            <a:avLst/>
          </a:prstGeom>
          <a:noFill/>
          <a:ln>
            <a:noFill/>
          </a:ln>
        </p:spPr>
        <p:style>
          <a:lnRef idx="0"/>
          <a:fillRef idx="0"/>
          <a:effectRef idx="0"/>
          <a:fontRef idx="minor"/>
        </p:style>
        <p:txBody>
          <a:bodyPr lIns="0" rIns="0" tIns="0" bIns="0"/>
          <a:p>
            <a:pPr marL="432000" indent="-323640">
              <a:lnSpc>
                <a:spcPct val="100000"/>
              </a:lnSpc>
              <a:buSzPct val="45000"/>
              <a:buFont typeface="Wingdings" charset="2"/>
              <a:buChar char=""/>
            </a:pPr>
            <a:r>
              <a:rPr b="1" lang="en-IN" sz="2800" spc="-1" strike="noStrike">
                <a:solidFill>
                  <a:srgbClr val="000000"/>
                </a:solidFill>
                <a:uFill>
                  <a:solidFill>
                    <a:srgbClr val="ffffff"/>
                  </a:solidFill>
                </a:uFill>
                <a:latin typeface="Arial"/>
                <a:ea typeface="DejaVu Sans"/>
              </a:rPr>
              <a:t>Problem 6:</a:t>
            </a:r>
            <a:r>
              <a:rPr lang="en-IN" sz="2800" spc="-1" strike="noStrike">
                <a:solidFill>
                  <a:srgbClr val="000000"/>
                </a:solidFill>
                <a:uFill>
                  <a:solidFill>
                    <a:srgbClr val="ffffff"/>
                  </a:solidFill>
                </a:uFill>
                <a:latin typeface="Arial"/>
                <a:ea typeface="DejaVu Sans"/>
              </a:rPr>
              <a:t> True or false?</a:t>
            </a:r>
            <a:endParaRPr/>
          </a:p>
          <a:p>
            <a:pPr marL="432000" indent="-323640">
              <a:lnSpc>
                <a:spcPct val="100000"/>
              </a:lnSpc>
            </a:pPr>
            <a:endParaRPr/>
          </a:p>
          <a:p>
            <a:pPr marL="432000" indent="-323640">
              <a:lnSpc>
                <a:spcPct val="100000"/>
              </a:lnSpc>
              <a:buSzPct val="45000"/>
              <a:buFont typeface="Wingdings" charset="2"/>
              <a:buChar char=""/>
            </a:pPr>
            <a:r>
              <a:rPr lang="en-IN" sz="2800" spc="-1" strike="noStrike">
                <a:solidFill>
                  <a:srgbClr val="000000"/>
                </a:solidFill>
                <a:uFill>
                  <a:solidFill>
                    <a:srgbClr val="ffffff"/>
                  </a:solidFill>
                </a:uFill>
                <a:latin typeface="Arial"/>
                <a:ea typeface="DejaVu Sans"/>
              </a:rPr>
              <a:t>Suppose Host A is sending Host B a large file over a TCP connection. The number of unacknowledged bytes that A sends cannot exceed the size of the receive buffer.</a:t>
            </a:r>
            <a:endParaRPr/>
          </a:p>
          <a:p>
            <a:pPr marL="432000" indent="-323640">
              <a:lnSpc>
                <a:spcPct val="100000"/>
              </a:lnSpc>
            </a:pPr>
            <a:endParaRPr/>
          </a:p>
          <a:p>
            <a:pPr marL="432000" indent="-323640">
              <a:lnSpc>
                <a:spcPct val="100000"/>
              </a:lnSpc>
              <a:buSzPct val="45000"/>
              <a:buFont typeface="Wingdings" charset="2"/>
              <a:buChar char=""/>
            </a:pPr>
            <a:r>
              <a:rPr b="1" lang="en-IN" sz="2800" spc="-1" strike="noStrike">
                <a:solidFill>
                  <a:srgbClr val="000000"/>
                </a:solidFill>
                <a:uFill>
                  <a:solidFill>
                    <a:srgbClr val="ffffff"/>
                  </a:solidFill>
                </a:uFill>
                <a:latin typeface="Arial"/>
                <a:ea typeface="DejaVu Sans"/>
              </a:rPr>
              <a:t>Problem 7: </a:t>
            </a:r>
            <a:endParaRPr/>
          </a:p>
          <a:p>
            <a:pPr marL="432000" indent="-323640">
              <a:lnSpc>
                <a:spcPct val="100000"/>
              </a:lnSpc>
            </a:pPr>
            <a:endParaRPr/>
          </a:p>
          <a:p>
            <a:pPr marL="432000" indent="-323640">
              <a:lnSpc>
                <a:spcPct val="100000"/>
              </a:lnSpc>
              <a:buSzPct val="45000"/>
              <a:buFont typeface="Wingdings" charset="2"/>
              <a:buChar char=""/>
            </a:pPr>
            <a:r>
              <a:rPr lang="en-IN" sz="2800" spc="-1" strike="noStrike">
                <a:solidFill>
                  <a:srgbClr val="000000"/>
                </a:solidFill>
                <a:uFill>
                  <a:solidFill>
                    <a:srgbClr val="ffffff"/>
                  </a:solidFill>
                </a:uFill>
                <a:latin typeface="Arial"/>
                <a:ea typeface="DejaVu Sans"/>
              </a:rPr>
              <a:t>Is the size of TCP RCVWindow static or dynamic throughout the connection?</a:t>
            </a:r>
            <a:endParaRPr/>
          </a:p>
          <a:p>
            <a:pPr marL="432000" indent="-323640">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117</TotalTime>
  <Application>LibreOffice/5.0.2.2$Linux_X86_64 LibreOffice_project/00m0$Build-2</Application>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2017-04-17T12:38:27Z</dcterms:created>
  <dc:language>en-IN</dc:language>
  <dcterms:modified xsi:type="dcterms:W3CDTF">2017-04-21T04:46:00Z</dcterms:modified>
  <cp:revision>17</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