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90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23DE9-E5E3-4E93-B315-D1F90CD9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58B62B90-3179-4105-9C33-5BCA3E4CFB17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4F021-1893-4931-99E7-3C52A42F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96B5E-2218-4069-ADD9-CCCE86A9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64C255A9-1CA6-4ABA-A903-371D60739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441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9CDA-3F1C-4B5C-A798-20B9C220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401C6-B403-44DD-A061-0A123289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2B90-3179-4105-9C33-5BCA3E4CFB1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04800-8DC2-4F8D-8B51-25E3654C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CFA2B-9B79-4035-B287-88C92ED1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55A9-1CA6-4ABA-A903-371D6073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72F71-D2E6-450D-B276-9D11B000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16283-8CBA-45F3-AE9F-7B7E2DD0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8E48-B0D1-473F-BD7B-CB1B62AA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2B90-3179-4105-9C33-5BCA3E4CFB17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F5C2E-A6ED-4F15-A989-1C84ABEC1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F23E-BBD6-4792-8FCC-FE990EC2D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55A9-1CA6-4ABA-A903-371D60739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C4C4665-27EF-E2A6-1147-4AE15E2654B4}"/>
              </a:ext>
            </a:extLst>
          </p:cNvPr>
          <p:cNvGrpSpPr/>
          <p:nvPr/>
        </p:nvGrpSpPr>
        <p:grpSpPr>
          <a:xfrm>
            <a:off x="1344604" y="1083246"/>
            <a:ext cx="4320906" cy="5530762"/>
            <a:chOff x="736348" y="604085"/>
            <a:chExt cx="4940494" cy="632383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393F36B-2C3E-CD08-1FA8-0CF12F942EB0}"/>
                </a:ext>
              </a:extLst>
            </p:cNvPr>
            <p:cNvSpPr/>
            <p:nvPr/>
          </p:nvSpPr>
          <p:spPr>
            <a:xfrm>
              <a:off x="875845" y="1313421"/>
              <a:ext cx="4800996" cy="4800996"/>
            </a:xfrm>
            <a:prstGeom prst="roundRect">
              <a:avLst>
                <a:gd name="adj" fmla="val 32626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lang="en-IN"/>
            </a:p>
          </p:txBody>
        </p:sp>
        <p:pic>
          <p:nvPicPr>
            <p:cNvPr id="16" name="Picture 15" descr="A person sitting cross legged with a computer&#10;&#10;Description automatically generated with low confidence">
              <a:extLst>
                <a:ext uri="{FF2B5EF4-FFF2-40B4-BE49-F238E27FC236}">
                  <a16:creationId xmlns:a16="http://schemas.microsoft.com/office/drawing/2014/main" id="{3DFD3CE1-A5BB-8CF6-3E6C-F206CC62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24" b="5843"/>
            <a:stretch>
              <a:fillRect/>
            </a:stretch>
          </p:blipFill>
          <p:spPr>
            <a:xfrm>
              <a:off x="736348" y="604085"/>
              <a:ext cx="4940494" cy="6323834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7FF8005-4D24-0382-92B3-F40F3AF3AB1B}"/>
              </a:ext>
            </a:extLst>
          </p:cNvPr>
          <p:cNvSpPr txBox="1"/>
          <p:nvPr/>
        </p:nvSpPr>
        <p:spPr>
          <a:xfrm>
            <a:off x="6790731" y="2094301"/>
            <a:ext cx="51356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/>
          </a:lstStyle>
          <a:p>
            <a:r>
              <a:rPr lang="en-IN" sz="5400" b="1" i="0" dirty="0" smtClean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E-learning</a:t>
            </a:r>
            <a:r>
              <a:rPr lang="en-IN" sz="5400" b="1" i="0" dirty="0" smtClean="0">
                <a:effectLst/>
                <a:latin typeface="Montserrat" panose="00000500000000000000" pitchFamily="2" charset="0"/>
              </a:rPr>
              <a:t> Platform</a:t>
            </a:r>
            <a:endParaRPr lang="en-IN" sz="5400" b="1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A901931-8EA7-59C2-41CA-24E584DD9B0E}"/>
              </a:ext>
            </a:extLst>
          </p:cNvPr>
          <p:cNvSpPr/>
          <p:nvPr/>
        </p:nvSpPr>
        <p:spPr>
          <a:xfrm>
            <a:off x="2043792" y="233005"/>
            <a:ext cx="998472" cy="998472"/>
          </a:xfrm>
          <a:prstGeom prst="roundRect">
            <a:avLst>
              <a:gd name="adj" fmla="val 32626"/>
            </a:avLst>
          </a:prstGeom>
          <a:gradFill>
            <a:gsLst>
              <a:gs pos="0">
                <a:schemeClr val="accent3">
                  <a:alpha val="34000"/>
                </a:schemeClr>
              </a:gs>
              <a:gs pos="100000">
                <a:schemeClr val="accent3">
                  <a:lumMod val="75000"/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IN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F49D5A-D490-ADCE-80B7-7D1D05CAC33B}"/>
              </a:ext>
            </a:extLst>
          </p:cNvPr>
          <p:cNvGrpSpPr/>
          <p:nvPr/>
        </p:nvGrpSpPr>
        <p:grpSpPr>
          <a:xfrm>
            <a:off x="359276" y="2324038"/>
            <a:ext cx="675535" cy="675535"/>
            <a:chOff x="359276" y="2324038"/>
            <a:chExt cx="675535" cy="67553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95BC7BA-0798-F53A-2CC5-EDD8CEDA8B47}"/>
                </a:ext>
              </a:extLst>
            </p:cNvPr>
            <p:cNvSpPr/>
            <p:nvPr/>
          </p:nvSpPr>
          <p:spPr>
            <a:xfrm>
              <a:off x="359276" y="2324038"/>
              <a:ext cx="675535" cy="675535"/>
            </a:xfrm>
            <a:prstGeom prst="roundRect">
              <a:avLst>
                <a:gd name="adj" fmla="val 32626"/>
              </a:avLst>
            </a:prstGeom>
            <a:gradFill>
              <a:gsLst>
                <a:gs pos="0">
                  <a:schemeClr val="accent1">
                    <a:alpha val="31000"/>
                  </a:schemeClr>
                </a:gs>
                <a:gs pos="100000">
                  <a:schemeClr val="accent4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lang="en-IN"/>
            </a:p>
          </p:txBody>
        </p:sp>
        <p:pic>
          <p:nvPicPr>
            <p:cNvPr id="1028" name="Picture 4" descr="Video Camera Icon PNGs for Free Download">
              <a:extLst>
                <a:ext uri="{FF2B5EF4-FFF2-40B4-BE49-F238E27FC236}">
                  <a16:creationId xmlns:a16="http://schemas.microsoft.com/office/drawing/2014/main" id="{18FC6D9D-888F-21CE-EE79-FD0675967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2030" y="2475429"/>
              <a:ext cx="410027" cy="372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Certificate - Free education icons">
            <a:extLst>
              <a:ext uri="{FF2B5EF4-FFF2-40B4-BE49-F238E27FC236}">
                <a16:creationId xmlns:a16="http://schemas.microsoft.com/office/drawing/2014/main" id="{82A2C513-523C-EC11-96B0-893E939D3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0983" y="440198"/>
            <a:ext cx="584090" cy="58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C7E5C96E-71F0-4568-CB45-A557BE24B33D}"/>
              </a:ext>
            </a:extLst>
          </p:cNvPr>
          <p:cNvGrpSpPr/>
          <p:nvPr/>
        </p:nvGrpSpPr>
        <p:grpSpPr>
          <a:xfrm>
            <a:off x="5624298" y="1722204"/>
            <a:ext cx="583253" cy="583253"/>
            <a:chOff x="5624298" y="1722204"/>
            <a:chExt cx="583253" cy="58325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2DCC12F-585C-F5D7-B91D-0B9D8EE35147}"/>
                </a:ext>
              </a:extLst>
            </p:cNvPr>
            <p:cNvSpPr/>
            <p:nvPr/>
          </p:nvSpPr>
          <p:spPr>
            <a:xfrm>
              <a:off x="5624298" y="1722204"/>
              <a:ext cx="583253" cy="583253"/>
            </a:xfrm>
            <a:prstGeom prst="roundRect">
              <a:avLst>
                <a:gd name="adj" fmla="val 32626"/>
              </a:avLst>
            </a:prstGeom>
            <a:gradFill>
              <a:gsLst>
                <a:gs pos="0">
                  <a:schemeClr val="accent1">
                    <a:alpha val="45000"/>
                  </a:schemeClr>
                </a:gs>
                <a:gs pos="100000">
                  <a:schemeClr val="accent4">
                    <a:alpha val="1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lang="en-IN"/>
            </a:p>
          </p:txBody>
        </p:sp>
        <p:pic>
          <p:nvPicPr>
            <p:cNvPr id="1034" name="Picture 10" descr="Free Opened Book PNG, SVG Icon | Book icons, Icon, Online icon">
              <a:extLst>
                <a:ext uri="{FF2B5EF4-FFF2-40B4-BE49-F238E27FC236}">
                  <a16:creationId xmlns:a16="http://schemas.microsoft.com/office/drawing/2014/main" id="{C0A63C4A-BE31-AD26-F881-579FAC7FF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04282" y="1802188"/>
              <a:ext cx="423284" cy="42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1572239-4CD2-D2EB-FB98-75845D0266EC}"/>
              </a:ext>
            </a:extLst>
          </p:cNvPr>
          <p:cNvSpPr txBox="1"/>
          <p:nvPr/>
        </p:nvSpPr>
        <p:spPr>
          <a:xfrm>
            <a:off x="8496473" y="5405332"/>
            <a:ext cx="3258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en-IN" sz="3000" b="1" i="0" dirty="0" smtClean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Submitted By</a:t>
            </a:r>
            <a:endParaRPr lang="en-IN" sz="30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F8005-4D24-0382-92B3-F40F3AF3AB1B}"/>
              </a:ext>
            </a:extLst>
          </p:cNvPr>
          <p:cNvSpPr txBox="1"/>
          <p:nvPr/>
        </p:nvSpPr>
        <p:spPr>
          <a:xfrm>
            <a:off x="6790732" y="2122410"/>
            <a:ext cx="51356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/>
          </a:lstStyle>
          <a:p>
            <a:r>
              <a:rPr lang="en-IN" sz="5400" b="1" i="0" dirty="0" smtClean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E-learning</a:t>
            </a:r>
            <a:r>
              <a:rPr lang="en-IN" sz="5400" b="1" i="0" dirty="0" smtClean="0">
                <a:effectLst/>
                <a:latin typeface="Montserrat" panose="00000500000000000000" pitchFamily="2" charset="0"/>
              </a:rPr>
              <a:t> Platform</a:t>
            </a:r>
            <a:endParaRPr lang="en-IN" sz="5400" b="1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0317" y="5959330"/>
            <a:ext cx="3810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 smtClean="0">
                <a:solidFill>
                  <a:prstClr val="black"/>
                </a:solidFill>
                <a:latin typeface="Montserrat" panose="00000500000000000000" pitchFamily="2" charset="0"/>
              </a:rPr>
              <a:t>Vikas Vishwakarma</a:t>
            </a:r>
            <a:endParaRPr lang="en-IN" sz="2800" b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20EB1A5-1C0A-EBF1-4DE6-B3BA08A69D5A}"/>
              </a:ext>
            </a:extLst>
          </p:cNvPr>
          <p:cNvGrpSpPr/>
          <p:nvPr/>
        </p:nvGrpSpPr>
        <p:grpSpPr>
          <a:xfrm>
            <a:off x="2668860" y="2843494"/>
            <a:ext cx="7052999" cy="2077529"/>
            <a:chOff x="2668859" y="2889549"/>
            <a:chExt cx="7052999" cy="20775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094C0F-7658-CCD0-0371-04B92437DD5A}"/>
                </a:ext>
              </a:extLst>
            </p:cNvPr>
            <p:cNvSpPr txBox="1"/>
            <p:nvPr/>
          </p:nvSpPr>
          <p:spPr>
            <a:xfrm>
              <a:off x="2668859" y="2889549"/>
              <a:ext cx="705299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 defTabSz="914446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b="1" dirty="0">
                  <a:solidFill>
                    <a:schemeClr val="accent3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Thank You!</a:t>
              </a:r>
            </a:p>
            <a:p>
              <a:pPr algn="ctr" defTabSz="914446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3F4C84-B796-56EA-3E62-483689673AF7}"/>
                </a:ext>
              </a:extLst>
            </p:cNvPr>
            <p:cNvSpPr/>
            <p:nvPr/>
          </p:nvSpPr>
          <p:spPr>
            <a:xfrm>
              <a:off x="2668859" y="4659301"/>
              <a:ext cx="68542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/>
            </a:lstStyle>
            <a:p>
              <a:pPr algn="ctr" defTabSz="914446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6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58A1C12E-48CE-152E-8E9F-3BE35A8A1F94}"/>
              </a:ext>
            </a:extLst>
          </p:cNvPr>
          <p:cNvSpPr/>
          <p:nvPr/>
        </p:nvSpPr>
        <p:spPr>
          <a:xfrm>
            <a:off x="8495509" y="-95"/>
            <a:ext cx="3714477" cy="6862714"/>
          </a:xfrm>
          <a:custGeom>
            <a:avLst/>
            <a:gdLst>
              <a:gd name="connsiteX0" fmla="*/ 1390845 w 3714477"/>
              <a:gd name="connsiteY0" fmla="*/ 0 h 6756214"/>
              <a:gd name="connsiteX1" fmla="*/ 322141 w 3714477"/>
              <a:gd name="connsiteY1" fmla="*/ 3306264 h 6756214"/>
              <a:gd name="connsiteX2" fmla="*/ 72214 w 3714477"/>
              <a:gd name="connsiteY2" fmla="*/ 6756214 h 6756214"/>
              <a:gd name="connsiteX3" fmla="*/ 3714477 w 3714477"/>
              <a:gd name="connsiteY3" fmla="*/ 6748622 h 6756214"/>
              <a:gd name="connsiteX4" fmla="*/ 3695623 w 3714477"/>
              <a:gd name="connsiteY4" fmla="*/ 1361 h 6756214"/>
              <a:gd name="connsiteX5" fmla="*/ 1390845 w 3714477"/>
              <a:gd name="connsiteY5" fmla="*/ 0 h 6756214"/>
              <a:gd name="connsiteX6" fmla="*/ 1390845 w 3714477"/>
              <a:gd name="connsiteY6" fmla="*/ 0 h 677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4477" h="6756214">
                <a:moveTo>
                  <a:pt x="1390845" y="0"/>
                </a:moveTo>
                <a:cubicBezTo>
                  <a:pt x="1390845" y="0"/>
                  <a:pt x="-805892" y="2278108"/>
                  <a:pt x="322141" y="3306264"/>
                </a:cubicBezTo>
                <a:cubicBezTo>
                  <a:pt x="2041267" y="4656092"/>
                  <a:pt x="72214" y="6756214"/>
                  <a:pt x="72214" y="6756214"/>
                </a:cubicBezTo>
                <a:lnTo>
                  <a:pt x="3714477" y="6748622"/>
                </a:lnTo>
                <a:cubicBezTo>
                  <a:pt x="3708192" y="4499535"/>
                  <a:pt x="3701908" y="2250448"/>
                  <a:pt x="3695623" y="1361"/>
                </a:cubicBezTo>
                <a:lnTo>
                  <a:pt x="139084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>
                  <a:alpha val="7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pic>
        <p:nvPicPr>
          <p:cNvPr id="16" name="Picture 15" descr="A child wearing headphones and reading a book&#10;&#10;Description automatically generated with medium confidence">
            <a:extLst>
              <a:ext uri="{FF2B5EF4-FFF2-40B4-BE49-F238E27FC236}">
                <a16:creationId xmlns:a16="http://schemas.microsoft.com/office/drawing/2014/main" id="{8B9A84DB-8B5E-F87C-B67C-600DD0E4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3" t="1930" r="10980" b="1807"/>
          <a:stretch>
            <a:fillRect/>
          </a:stretch>
        </p:blipFill>
        <p:spPr>
          <a:xfrm>
            <a:off x="6730738" y="1188282"/>
            <a:ext cx="4487159" cy="4487159"/>
          </a:xfrm>
          <a:custGeom>
            <a:avLst/>
            <a:gdLst>
              <a:gd name="connsiteX0" fmla="*/ 1463980 w 4487159"/>
              <a:gd name="connsiteY0" fmla="*/ 0 h 4487159"/>
              <a:gd name="connsiteX1" fmla="*/ 3023179 w 4487159"/>
              <a:gd name="connsiteY1" fmla="*/ 0 h 4487159"/>
              <a:gd name="connsiteX2" fmla="*/ 4487159 w 4487159"/>
              <a:gd name="connsiteY2" fmla="*/ 1463980 h 4487159"/>
              <a:gd name="connsiteX3" fmla="*/ 4487159 w 4487159"/>
              <a:gd name="connsiteY3" fmla="*/ 3023179 h 4487159"/>
              <a:gd name="connsiteX4" fmla="*/ 3023179 w 4487159"/>
              <a:gd name="connsiteY4" fmla="*/ 4487159 h 4487159"/>
              <a:gd name="connsiteX5" fmla="*/ 1463980 w 4487159"/>
              <a:gd name="connsiteY5" fmla="*/ 4487159 h 4487159"/>
              <a:gd name="connsiteX6" fmla="*/ 0 w 4487159"/>
              <a:gd name="connsiteY6" fmla="*/ 3023179 h 4487159"/>
              <a:gd name="connsiteX7" fmla="*/ 0 w 4487159"/>
              <a:gd name="connsiteY7" fmla="*/ 1463980 h 4487159"/>
              <a:gd name="connsiteX8" fmla="*/ 1463980 w 4487159"/>
              <a:gd name="connsiteY8" fmla="*/ 0 h 44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7159" h="4487159">
                <a:moveTo>
                  <a:pt x="1463980" y="0"/>
                </a:moveTo>
                <a:lnTo>
                  <a:pt x="3023179" y="0"/>
                </a:lnTo>
                <a:cubicBezTo>
                  <a:pt x="3831713" y="0"/>
                  <a:pt x="4487159" y="655446"/>
                  <a:pt x="4487159" y="1463980"/>
                </a:cubicBezTo>
                <a:lnTo>
                  <a:pt x="4487159" y="3023179"/>
                </a:lnTo>
                <a:cubicBezTo>
                  <a:pt x="4487159" y="3831713"/>
                  <a:pt x="3831713" y="4487159"/>
                  <a:pt x="3023179" y="4487159"/>
                </a:cubicBezTo>
                <a:lnTo>
                  <a:pt x="1463980" y="4487159"/>
                </a:lnTo>
                <a:cubicBezTo>
                  <a:pt x="655446" y="4487159"/>
                  <a:pt x="0" y="3831713"/>
                  <a:pt x="0" y="3023179"/>
                </a:cubicBezTo>
                <a:lnTo>
                  <a:pt x="0" y="1463980"/>
                </a:lnTo>
                <a:cubicBezTo>
                  <a:pt x="0" y="655446"/>
                  <a:pt x="655446" y="0"/>
                  <a:pt x="1463980" y="0"/>
                </a:cubicBezTo>
                <a:close/>
              </a:path>
            </a:pathLst>
          </a:cu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3713DB-BF7B-D9DF-84AD-3D622B831CEA}"/>
              </a:ext>
            </a:extLst>
          </p:cNvPr>
          <p:cNvGrpSpPr/>
          <p:nvPr/>
        </p:nvGrpSpPr>
        <p:grpSpPr>
          <a:xfrm>
            <a:off x="974103" y="2309435"/>
            <a:ext cx="5106836" cy="2244851"/>
            <a:chOff x="1177092" y="2531957"/>
            <a:chExt cx="3923524" cy="22448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572239-4CD2-D2EB-FB98-75845D0266EC}"/>
                </a:ext>
              </a:extLst>
            </p:cNvPr>
            <p:cNvSpPr txBox="1"/>
            <p:nvPr/>
          </p:nvSpPr>
          <p:spPr>
            <a:xfrm>
              <a:off x="1177093" y="2531957"/>
              <a:ext cx="39235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r>
                <a:rPr lang="en-IN" sz="40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E Learning</a:t>
              </a:r>
              <a:endParaRPr lang="en-IN" sz="40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74E8A3-900B-97A3-54F2-66C66DEC113E}"/>
                </a:ext>
              </a:extLst>
            </p:cNvPr>
            <p:cNvSpPr txBox="1"/>
            <p:nvPr/>
          </p:nvSpPr>
          <p:spPr>
            <a:xfrm>
              <a:off x="1177092" y="3248826"/>
              <a:ext cx="3923523" cy="152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</a:rPr>
                <a:t>E-Learning refers to the use of electronic technologies and digital platforms to deliver educational content and facilitate remote learning.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25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person, clothing, indoor, computer&#10;&#10;Description automatically generated">
            <a:extLst>
              <a:ext uri="{FF2B5EF4-FFF2-40B4-BE49-F238E27FC236}">
                <a16:creationId xmlns:a16="http://schemas.microsoft.com/office/drawing/2014/main" id="{DF8BF7DE-F86B-6FA0-E30F-5A57B2C9C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508" b="21872"/>
          <a:stretch>
            <a:fillRect/>
          </a:stretch>
        </p:blipFill>
        <p:spPr>
          <a:xfrm>
            <a:off x="690160" y="3428789"/>
            <a:ext cx="5405840" cy="2847973"/>
          </a:xfrm>
          <a:custGeom>
            <a:avLst/>
            <a:gdLst>
              <a:gd name="connsiteX0" fmla="*/ 606795 w 5405840"/>
              <a:gd name="connsiteY0" fmla="*/ 0 h 2847973"/>
              <a:gd name="connsiteX1" fmla="*/ 5405840 w 5405840"/>
              <a:gd name="connsiteY1" fmla="*/ 0 h 2847973"/>
              <a:gd name="connsiteX2" fmla="*/ 5405840 w 5405840"/>
              <a:gd name="connsiteY2" fmla="*/ 2847973 h 2847973"/>
              <a:gd name="connsiteX3" fmla="*/ 0 w 5405840"/>
              <a:gd name="connsiteY3" fmla="*/ 2847973 h 2847973"/>
              <a:gd name="connsiteX4" fmla="*/ 0 w 5405840"/>
              <a:gd name="connsiteY4" fmla="*/ 606795 h 2847973"/>
              <a:gd name="connsiteX5" fmla="*/ 606795 w 5405840"/>
              <a:gd name="connsiteY5" fmla="*/ 0 h 284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5840" h="2847973">
                <a:moveTo>
                  <a:pt x="606795" y="0"/>
                </a:moveTo>
                <a:lnTo>
                  <a:pt x="5405840" y="0"/>
                </a:lnTo>
                <a:lnTo>
                  <a:pt x="5405840" y="2847973"/>
                </a:lnTo>
                <a:lnTo>
                  <a:pt x="0" y="2847973"/>
                </a:lnTo>
                <a:lnTo>
                  <a:pt x="0" y="606795"/>
                </a:lnTo>
                <a:cubicBezTo>
                  <a:pt x="0" y="271658"/>
                  <a:pt x="271656" y="0"/>
                  <a:pt x="606795" y="0"/>
                </a:cubicBezTo>
                <a:close/>
              </a:path>
            </a:pathLst>
          </a:custGeom>
        </p:spPr>
      </p:pic>
      <p:pic>
        <p:nvPicPr>
          <p:cNvPr id="10" name="Picture 9" descr="A picture containing person, clothing, indoor, computer&#10;&#10;Description automatically generated">
            <a:extLst>
              <a:ext uri="{FF2B5EF4-FFF2-40B4-BE49-F238E27FC236}">
                <a16:creationId xmlns:a16="http://schemas.microsoft.com/office/drawing/2014/main" id="{F580C1E7-81B3-C42B-D453-D8F25348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508" r="-23" b="21872"/>
          <a:stretch>
            <a:fillRect/>
          </a:stretch>
        </p:blipFill>
        <p:spPr>
          <a:xfrm>
            <a:off x="6096000" y="3428789"/>
            <a:ext cx="1259" cy="2847973"/>
          </a:xfrm>
          <a:custGeom>
            <a:avLst/>
            <a:gdLst>
              <a:gd name="connsiteX0" fmla="*/ 0 w 1259"/>
              <a:gd name="connsiteY0" fmla="*/ 0 h 2847973"/>
              <a:gd name="connsiteX1" fmla="*/ 1259 w 1259"/>
              <a:gd name="connsiteY1" fmla="*/ 0 h 2847973"/>
              <a:gd name="connsiteX2" fmla="*/ 1259 w 1259"/>
              <a:gd name="connsiteY2" fmla="*/ 2847973 h 2847973"/>
              <a:gd name="connsiteX3" fmla="*/ 0 w 1259"/>
              <a:gd name="connsiteY3" fmla="*/ 2847973 h 2847973"/>
              <a:gd name="connsiteX4" fmla="*/ 0 w 1259"/>
              <a:gd name="connsiteY4" fmla="*/ 0 h 284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" h="2847973">
                <a:moveTo>
                  <a:pt x="0" y="0"/>
                </a:moveTo>
                <a:lnTo>
                  <a:pt x="1259" y="0"/>
                </a:lnTo>
                <a:lnTo>
                  <a:pt x="1259" y="2847973"/>
                </a:lnTo>
                <a:lnTo>
                  <a:pt x="0" y="2847973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Graphic 2">
            <a:extLst>
              <a:ext uri="{FF2B5EF4-FFF2-40B4-BE49-F238E27FC236}">
                <a16:creationId xmlns:a16="http://schemas.microsoft.com/office/drawing/2014/main" id="{8373604A-7CE7-8D1A-2AF9-3D5FB91B2218}"/>
              </a:ext>
            </a:extLst>
          </p:cNvPr>
          <p:cNvSpPr/>
          <p:nvPr/>
        </p:nvSpPr>
        <p:spPr>
          <a:xfrm>
            <a:off x="6096000" y="3429000"/>
            <a:ext cx="5407099" cy="2847972"/>
          </a:xfrm>
          <a:custGeom>
            <a:avLst/>
            <a:gdLst>
              <a:gd name="connsiteX0" fmla="*/ 5405840 w 5407099"/>
              <a:gd name="connsiteY0" fmla="*/ 606583 h 2847972"/>
              <a:gd name="connsiteX1" fmla="*/ 4799045 w 5407099"/>
              <a:gd name="connsiteY1" fmla="*/ -212 h 2847972"/>
              <a:gd name="connsiteX2" fmla="*/ -1259 w 5407099"/>
              <a:gd name="connsiteY2" fmla="*/ -212 h 2847972"/>
              <a:gd name="connsiteX3" fmla="*/ -1259 w 5407099"/>
              <a:gd name="connsiteY3" fmla="*/ 2847761 h 2847972"/>
              <a:gd name="connsiteX4" fmla="*/ 5405840 w 5407099"/>
              <a:gd name="connsiteY4" fmla="*/ 2847761 h 284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7099" h="2847972">
                <a:moveTo>
                  <a:pt x="5405840" y="606583"/>
                </a:moveTo>
                <a:cubicBezTo>
                  <a:pt x="5405840" y="271446"/>
                  <a:pt x="5134184" y="-212"/>
                  <a:pt x="4799045" y="-212"/>
                </a:cubicBezTo>
                <a:lnTo>
                  <a:pt x="-1259" y="-212"/>
                </a:lnTo>
                <a:lnTo>
                  <a:pt x="-1259" y="2847761"/>
                </a:lnTo>
                <a:lnTo>
                  <a:pt x="5405840" y="284776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>
                  <a:alpha val="7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02BDF-184D-F9AF-EC6D-0393B16195E9}"/>
              </a:ext>
            </a:extLst>
          </p:cNvPr>
          <p:cNvSpPr txBox="1"/>
          <p:nvPr/>
        </p:nvSpPr>
        <p:spPr>
          <a:xfrm>
            <a:off x="7042392" y="4191267"/>
            <a:ext cx="3513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 algn="l"/>
            <a:r>
              <a:rPr lang="en-IN" sz="4000" b="1" i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Virtual Classrooms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84DD4-BFC7-8DBA-0115-990E4EA9F2D6}"/>
              </a:ext>
            </a:extLst>
          </p:cNvPr>
          <p:cNvSpPr txBox="1"/>
          <p:nvPr/>
        </p:nvSpPr>
        <p:spPr>
          <a:xfrm>
            <a:off x="977943" y="1518015"/>
            <a:ext cx="10236114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Virtual classrooms are online learning environments where students and instructors interact in real-time through video conferencing and collaborative tools.</a:t>
            </a:r>
          </a:p>
        </p:txBody>
      </p:sp>
    </p:spTree>
    <p:extLst>
      <p:ext uri="{BB962C8B-B14F-4D97-AF65-F5344CB8AC3E}">
        <p14:creationId xmlns:p14="http://schemas.microsoft.com/office/powerpoint/2010/main" val="468431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hild and child looking at a computer&#10;&#10;Description automatically generated with low confidence">
            <a:extLst>
              <a:ext uri="{FF2B5EF4-FFF2-40B4-BE49-F238E27FC236}">
                <a16:creationId xmlns:a16="http://schemas.microsoft.com/office/drawing/2014/main" id="{E0C09B56-A807-6E04-C00E-98888AC9B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t="21243" b="21248"/>
          <a:stretch>
            <a:fillRect/>
          </a:stretch>
        </p:blipFill>
        <p:spPr>
          <a:xfrm flipH="1">
            <a:off x="0" y="3367189"/>
            <a:ext cx="12186926" cy="3490658"/>
          </a:xfrm>
          <a:custGeom>
            <a:avLst/>
            <a:gdLst>
              <a:gd name="connsiteX0" fmla="*/ 4721525 w 12186926"/>
              <a:gd name="connsiteY0" fmla="*/ 15 h 3490658"/>
              <a:gd name="connsiteX1" fmla="*/ 0 w 12186926"/>
              <a:gd name="connsiteY1" fmla="*/ 1297192 h 3490658"/>
              <a:gd name="connsiteX2" fmla="*/ 0 w 12186926"/>
              <a:gd name="connsiteY2" fmla="*/ 3490658 h 3490658"/>
              <a:gd name="connsiteX3" fmla="*/ 12186926 w 12186926"/>
              <a:gd name="connsiteY3" fmla="*/ 3490658 h 3490658"/>
              <a:gd name="connsiteX4" fmla="*/ 12186926 w 12186926"/>
              <a:gd name="connsiteY4" fmla="*/ 221864 h 3490658"/>
              <a:gd name="connsiteX5" fmla="*/ 12181766 w 12186926"/>
              <a:gd name="connsiteY5" fmla="*/ 225857 h 3490658"/>
              <a:gd name="connsiteX6" fmla="*/ 7027347 w 12186926"/>
              <a:gd name="connsiteY6" fmla="*/ 519473 h 3490658"/>
              <a:gd name="connsiteX7" fmla="*/ 4721525 w 12186926"/>
              <a:gd name="connsiteY7" fmla="*/ 15 h 349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6926" h="3490658">
                <a:moveTo>
                  <a:pt x="4721525" y="15"/>
                </a:moveTo>
                <a:cubicBezTo>
                  <a:pt x="2342483" y="5090"/>
                  <a:pt x="0" y="1297192"/>
                  <a:pt x="0" y="1297192"/>
                </a:cubicBezTo>
                <a:lnTo>
                  <a:pt x="0" y="3490658"/>
                </a:lnTo>
                <a:lnTo>
                  <a:pt x="12186926" y="3490658"/>
                </a:lnTo>
                <a:lnTo>
                  <a:pt x="12186926" y="221864"/>
                </a:lnTo>
                <a:lnTo>
                  <a:pt x="12181766" y="225857"/>
                </a:lnTo>
                <a:cubicBezTo>
                  <a:pt x="12044259" y="331063"/>
                  <a:pt x="9800813" y="1991347"/>
                  <a:pt x="7027347" y="519473"/>
                </a:cubicBezTo>
                <a:cubicBezTo>
                  <a:pt x="6311614" y="139635"/>
                  <a:pt x="5514538" y="-1676"/>
                  <a:pt x="4721525" y="15"/>
                </a:cubicBezTo>
                <a:close/>
              </a:path>
            </a:pathLst>
          </a:cu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9F02D0-B0F0-8971-20ED-E0F42188C353}"/>
              </a:ext>
            </a:extLst>
          </p:cNvPr>
          <p:cNvSpPr/>
          <p:nvPr/>
        </p:nvSpPr>
        <p:spPr>
          <a:xfrm>
            <a:off x="0" y="3367342"/>
            <a:ext cx="12188446" cy="3490658"/>
          </a:xfrm>
          <a:custGeom>
            <a:avLst/>
            <a:gdLst>
              <a:gd name="connsiteX0" fmla="*/ -1520 w 12188446"/>
              <a:gd name="connsiteY0" fmla="*/ 220535 h 3490658"/>
              <a:gd name="connsiteX1" fmla="*/ 5159579 w 12188446"/>
              <a:gd name="connsiteY1" fmla="*/ 519320 h 3490658"/>
              <a:gd name="connsiteX2" fmla="*/ 12186926 w 12188446"/>
              <a:gd name="connsiteY2" fmla="*/ 1297039 h 3490658"/>
              <a:gd name="connsiteX3" fmla="*/ 12186926 w 12188446"/>
              <a:gd name="connsiteY3" fmla="*/ 3490505 h 3490658"/>
              <a:gd name="connsiteX4" fmla="*/ -1247 w 12188446"/>
              <a:gd name="connsiteY4" fmla="*/ 3490505 h 349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446" h="3490658">
                <a:moveTo>
                  <a:pt x="-1520" y="220535"/>
                </a:moveTo>
                <a:cubicBezTo>
                  <a:pt x="-1520" y="220535"/>
                  <a:pt x="2296646" y="2038674"/>
                  <a:pt x="5159579" y="519320"/>
                </a:cubicBezTo>
                <a:cubicBezTo>
                  <a:pt x="8022511" y="-1000032"/>
                  <a:pt x="12186926" y="1297039"/>
                  <a:pt x="12186926" y="1297039"/>
                </a:cubicBezTo>
                <a:lnTo>
                  <a:pt x="12186926" y="3490505"/>
                </a:lnTo>
                <a:lnTo>
                  <a:pt x="-1247" y="349050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>
                  <a:alpha val="7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598F1-D084-0357-ADB4-B925151FA48F}"/>
              </a:ext>
            </a:extLst>
          </p:cNvPr>
          <p:cNvSpPr txBox="1"/>
          <p:nvPr/>
        </p:nvSpPr>
        <p:spPr>
          <a:xfrm>
            <a:off x="0" y="649057"/>
            <a:ext cx="12188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 algn="ctr"/>
            <a:r>
              <a:rPr lang="en-IN" sz="4000" b="1" i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Benefits Of E-learning</a:t>
            </a:r>
            <a:endParaRPr lang="en-IN" sz="4000" b="1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82676F-E35F-7FD7-174C-86E9E3E8C7CA}"/>
              </a:ext>
            </a:extLst>
          </p:cNvPr>
          <p:cNvGrpSpPr/>
          <p:nvPr/>
        </p:nvGrpSpPr>
        <p:grpSpPr>
          <a:xfrm>
            <a:off x="1209085" y="2388797"/>
            <a:ext cx="10030516" cy="3490658"/>
            <a:chOff x="1209085" y="2388797"/>
            <a:chExt cx="10030516" cy="349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BAA9B4-08CF-B617-6A1C-D937F1F528C5}"/>
                </a:ext>
              </a:extLst>
            </p:cNvPr>
            <p:cNvSpPr/>
            <p:nvPr/>
          </p:nvSpPr>
          <p:spPr>
            <a:xfrm>
              <a:off x="1209085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D293CD-677E-9362-8B10-F6E75B08DEB5}"/>
                </a:ext>
              </a:extLst>
            </p:cNvPr>
            <p:cNvSpPr/>
            <p:nvPr/>
          </p:nvSpPr>
          <p:spPr>
            <a:xfrm>
              <a:off x="4676424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1DD2D77-89A8-4E5E-1AEB-2D7FFDDD3839}"/>
                </a:ext>
              </a:extLst>
            </p:cNvPr>
            <p:cNvSpPr/>
            <p:nvPr/>
          </p:nvSpPr>
          <p:spPr>
            <a:xfrm>
              <a:off x="8143763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70B6E0-CD86-C01A-930E-B142A2915008}"/>
                </a:ext>
              </a:extLst>
            </p:cNvPr>
            <p:cNvSpPr txBox="1"/>
            <p:nvPr/>
          </p:nvSpPr>
          <p:spPr>
            <a:xfrm>
              <a:off x="1311238" y="3189356"/>
              <a:ext cx="2891532" cy="1479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400" b="1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Flexibility and Convenience</a:t>
              </a: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E-Learning offers learners the freedom to access educational content anytime, anywhere, and at their own pace.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EF67AC-3495-7AAB-0A6C-8E3E060C9C56}"/>
                </a:ext>
              </a:extLst>
            </p:cNvPr>
            <p:cNvSpPr txBox="1"/>
            <p:nvPr/>
          </p:nvSpPr>
          <p:spPr>
            <a:xfrm>
              <a:off x="4778577" y="3189356"/>
              <a:ext cx="2891532" cy="1479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400" b="1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Enhanced Accessibility</a:t>
              </a:r>
              <a:endParaRPr lang="en-US" sz="1400" b="1">
                <a:solidFill>
                  <a:srgbClr val="374151"/>
                </a:solidFill>
                <a:latin typeface="Montserrat" panose="00000500000000000000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E-Learning eliminates geographical and physical barriers, providing equal learning opportunities to a diverse range of individuals.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472B70-90C5-DD67-FD63-C7847FA5C59D}"/>
                </a:ext>
              </a:extLst>
            </p:cNvPr>
            <p:cNvSpPr txBox="1"/>
            <p:nvPr/>
          </p:nvSpPr>
          <p:spPr>
            <a:xfrm>
              <a:off x="8245916" y="3189356"/>
              <a:ext cx="2891532" cy="1733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400" b="1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Cost-Effectiveness</a:t>
              </a:r>
              <a:endParaRPr lang="en-US" sz="1400" b="1">
                <a:solidFill>
                  <a:srgbClr val="374151"/>
                </a:solidFill>
                <a:latin typeface="Montserrat" panose="00000500000000000000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E-Learning reduces expenses associated with travel, accommodation, and physical materials, making it a cost-efficient training option.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72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omputer on a table&#10;&#10;Description automatically generated with low confidence">
            <a:extLst>
              <a:ext uri="{FF2B5EF4-FFF2-40B4-BE49-F238E27FC236}">
                <a16:creationId xmlns:a16="http://schemas.microsoft.com/office/drawing/2014/main" id="{40040A37-6AB7-18DA-4A1D-D2DE3C4CD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8"/>
          <a:stretch>
            <a:fillRect/>
          </a:stretch>
        </p:blipFill>
        <p:spPr>
          <a:xfrm>
            <a:off x="-3554" y="0"/>
            <a:ext cx="12188446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3AB4312-C791-03D3-CA43-B3C4C19DAB7B}"/>
              </a:ext>
            </a:extLst>
          </p:cNvPr>
          <p:cNvSpPr/>
          <p:nvPr/>
        </p:nvSpPr>
        <p:spPr>
          <a:xfrm>
            <a:off x="0" y="0"/>
            <a:ext cx="12188446" cy="3871096"/>
          </a:xfrm>
          <a:custGeom>
            <a:avLst/>
            <a:gdLst>
              <a:gd name="connsiteX0" fmla="*/ 12188366 w 12188446"/>
              <a:gd name="connsiteY0" fmla="*/ 2377069 h 3871096"/>
              <a:gd name="connsiteX1" fmla="*/ 9109203 w 12188446"/>
              <a:gd name="connsiteY1" fmla="*/ 2684056 h 3871096"/>
              <a:gd name="connsiteX2" fmla="*/ 3284106 w 12188446"/>
              <a:gd name="connsiteY2" fmla="*/ 2542454 h 3871096"/>
              <a:gd name="connsiteX3" fmla="*/ -80 w 12188446"/>
              <a:gd name="connsiteY3" fmla="*/ 3870726 h 3871096"/>
              <a:gd name="connsiteX4" fmla="*/ -80 w 12188446"/>
              <a:gd name="connsiteY4" fmla="*/ -370 h 3871096"/>
              <a:gd name="connsiteX5" fmla="*/ 12188366 w 12188446"/>
              <a:gd name="connsiteY5" fmla="*/ -370 h 387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446" h="3871096">
                <a:moveTo>
                  <a:pt x="12188366" y="2377069"/>
                </a:moveTo>
                <a:cubicBezTo>
                  <a:pt x="12188366" y="2377069"/>
                  <a:pt x="9634880" y="1111671"/>
                  <a:pt x="9109203" y="2684056"/>
                </a:cubicBezTo>
                <a:cubicBezTo>
                  <a:pt x="8381237" y="4861668"/>
                  <a:pt x="4819587" y="3151234"/>
                  <a:pt x="3284106" y="2542454"/>
                </a:cubicBezTo>
                <a:cubicBezTo>
                  <a:pt x="1748624" y="1933674"/>
                  <a:pt x="-80" y="3870726"/>
                  <a:pt x="-80" y="3870726"/>
                </a:cubicBezTo>
                <a:lnTo>
                  <a:pt x="-80" y="-370"/>
                </a:lnTo>
                <a:lnTo>
                  <a:pt x="12188366" y="-37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>
                  <a:alpha val="7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2C5851-1428-BEB0-9E32-0D3523C5B457}"/>
              </a:ext>
            </a:extLst>
          </p:cNvPr>
          <p:cNvGrpSpPr/>
          <p:nvPr/>
        </p:nvGrpSpPr>
        <p:grpSpPr>
          <a:xfrm>
            <a:off x="1209085" y="2401497"/>
            <a:ext cx="10030516" cy="3490658"/>
            <a:chOff x="1209085" y="2388797"/>
            <a:chExt cx="10030516" cy="34906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0998B8B-5EB7-1CF1-B05A-ACA022B03FC2}"/>
                </a:ext>
              </a:extLst>
            </p:cNvPr>
            <p:cNvSpPr/>
            <p:nvPr/>
          </p:nvSpPr>
          <p:spPr>
            <a:xfrm>
              <a:off x="1209085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293864-CF6F-9EA5-769C-4DB77CDA4D0F}"/>
                </a:ext>
              </a:extLst>
            </p:cNvPr>
            <p:cNvSpPr/>
            <p:nvPr/>
          </p:nvSpPr>
          <p:spPr>
            <a:xfrm>
              <a:off x="4676424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7B0A477-FD71-5691-C714-B66FABAC75D7}"/>
                </a:ext>
              </a:extLst>
            </p:cNvPr>
            <p:cNvSpPr/>
            <p:nvPr/>
          </p:nvSpPr>
          <p:spPr>
            <a:xfrm>
              <a:off x="8143763" y="2388797"/>
              <a:ext cx="3095838" cy="3490658"/>
            </a:xfrm>
            <a:prstGeom prst="roundRect">
              <a:avLst/>
            </a:pr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>
              <a:defPPr/>
            </a:lstStyle>
            <a:p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58A4AF-24AE-DF43-AE66-C965222EB42E}"/>
                </a:ext>
              </a:extLst>
            </p:cNvPr>
            <p:cNvSpPr txBox="1"/>
            <p:nvPr/>
          </p:nvSpPr>
          <p:spPr>
            <a:xfrm>
              <a:off x="1311238" y="3189356"/>
              <a:ext cx="2891532" cy="1802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</a:pPr>
              <a:r>
                <a:rPr lang="en-IN" sz="1400" b="1">
                  <a:solidFill>
                    <a:schemeClr val="accent3"/>
                  </a:solidFill>
                  <a:latin typeface="Montserrat" panose="00000500000000000000" pitchFamily="2" charset="0"/>
                </a:rPr>
                <a:t>Clear Learning</a:t>
              </a: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IN" sz="1400" b="1">
                  <a:solidFill>
                    <a:schemeClr val="accent3"/>
                  </a:solidFill>
                  <a:latin typeface="Montserrat" panose="00000500000000000000" pitchFamily="2" charset="0"/>
                </a:rPr>
                <a:t>Objectives</a:t>
              </a:r>
              <a:endParaRPr lang="en-US" sz="1400" b="1">
                <a:solidFill>
                  <a:schemeClr val="accent3"/>
                </a:solidFill>
                <a:latin typeface="Montserrat" panose="00000500000000000000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Clearly define the desired outcomes and learning objectives for each e-learning module to guide learners' progress.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839824-EF30-0A4C-5614-1FFDB8980505}"/>
                </a:ext>
              </a:extLst>
            </p:cNvPr>
            <p:cNvSpPr txBox="1"/>
            <p:nvPr/>
          </p:nvSpPr>
          <p:spPr>
            <a:xfrm>
              <a:off x="4672870" y="3189356"/>
              <a:ext cx="2997239" cy="1879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IN" sz="1400" b="1">
                  <a:solidFill>
                    <a:schemeClr val="accent3"/>
                  </a:solidFill>
                  <a:latin typeface="Montserrat" panose="00000500000000000000" pitchFamily="2" charset="0"/>
                </a:rPr>
                <a:t>Engaging Multimedia Content</a:t>
              </a:r>
              <a:endParaRPr lang="en-US" sz="1400" b="1">
                <a:solidFill>
                  <a:schemeClr val="accent3"/>
                </a:solidFill>
                <a:latin typeface="Montserrat" panose="000005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Utilize interactive and multimedia elements such as videos, quizzes, and simulations to enhance learner engagement and retention.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0FA02B-C01D-36C8-D92D-7FB1BC032ED0}"/>
                </a:ext>
              </a:extLst>
            </p:cNvPr>
            <p:cNvSpPr txBox="1"/>
            <p:nvPr/>
          </p:nvSpPr>
          <p:spPr>
            <a:xfrm>
              <a:off x="8245916" y="3189356"/>
              <a:ext cx="2891532" cy="2133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/>
            </a:lstStyle>
            <a:p>
              <a:pPr algn="ctr">
                <a:lnSpc>
                  <a:spcPct val="150000"/>
                </a:lnSpc>
              </a:pPr>
              <a:r>
                <a:rPr lang="en-IN" sz="1400" b="1">
                  <a:solidFill>
                    <a:schemeClr val="accent3"/>
                  </a:solidFill>
                  <a:latin typeface="Montserrat" panose="00000500000000000000" pitchFamily="2" charset="0"/>
                </a:rPr>
                <a:t>Assessments and</a:t>
              </a: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IN" sz="1400" b="1">
                  <a:solidFill>
                    <a:schemeClr val="accent3"/>
                  </a:solidFill>
                  <a:latin typeface="Montserrat" panose="00000500000000000000" pitchFamily="2" charset="0"/>
                </a:rPr>
                <a:t>Feedback</a:t>
              </a:r>
              <a:endParaRPr lang="en-US" sz="1400" b="1">
                <a:solidFill>
                  <a:schemeClr val="accent3"/>
                </a:solidFill>
                <a:latin typeface="Montserrat" panose="00000500000000000000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sz="1100" b="0" i="0">
                  <a:solidFill>
                    <a:srgbClr val="374151"/>
                  </a:solidFill>
                  <a:effectLst/>
                  <a:latin typeface="Montserrat" panose="00000500000000000000" pitchFamily="2" charset="0"/>
                </a:rPr>
                <a:t>Incorporate regular assessments to gauge learners' understanding and provide timely feedback for continuous improvement and reinforcement of learning.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6740EDF-1A90-C9ED-A870-4BF489BD0056}"/>
              </a:ext>
            </a:extLst>
          </p:cNvPr>
          <p:cNvSpPr txBox="1"/>
          <p:nvPr/>
        </p:nvSpPr>
        <p:spPr>
          <a:xfrm>
            <a:off x="0" y="649057"/>
            <a:ext cx="12188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 algn="ctr"/>
            <a:r>
              <a:rPr lang="en-IN" sz="4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E-Learning Best Practices</a:t>
            </a: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09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41B60852-01AD-73A1-F3C5-2DD3BA4B7F49}"/>
              </a:ext>
            </a:extLst>
          </p:cNvPr>
          <p:cNvSpPr/>
          <p:nvPr/>
        </p:nvSpPr>
        <p:spPr>
          <a:xfrm>
            <a:off x="3817856" y="-97"/>
            <a:ext cx="8372809" cy="6863544"/>
          </a:xfrm>
          <a:custGeom>
            <a:avLst/>
            <a:gdLst>
              <a:gd name="connsiteX0" fmla="*/ 1549550 w 7512731"/>
              <a:gd name="connsiteY0" fmla="*/ 0 h 6863544"/>
              <a:gd name="connsiteX1" fmla="*/ 833421 w 7512731"/>
              <a:gd name="connsiteY1" fmla="*/ 3314244 h 6863544"/>
              <a:gd name="connsiteX2" fmla="*/ 1383154 w 7512731"/>
              <a:gd name="connsiteY2" fmla="*/ 6859640 h 6863544"/>
              <a:gd name="connsiteX3" fmla="*/ 7512731 w 7512731"/>
              <a:gd name="connsiteY3" fmla="*/ 6863544 h 6863544"/>
              <a:gd name="connsiteX4" fmla="*/ 7512731 w 7512731"/>
              <a:gd name="connsiteY4" fmla="*/ 0 h 6863544"/>
              <a:gd name="connsiteX5" fmla="*/ 1549550 w 7512731"/>
              <a:gd name="connsiteY5" fmla="*/ 0 h 6863544"/>
              <a:gd name="connsiteX6" fmla="*/ 1549550 w 7512731"/>
              <a:gd name="connsiteY6" fmla="*/ 0 h 686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2731" h="6863544">
                <a:moveTo>
                  <a:pt x="1549550" y="0"/>
                </a:moveTo>
                <a:cubicBezTo>
                  <a:pt x="1549550" y="0"/>
                  <a:pt x="-1394472" y="1992645"/>
                  <a:pt x="833421" y="3314244"/>
                </a:cubicBezTo>
                <a:cubicBezTo>
                  <a:pt x="3115141" y="4667538"/>
                  <a:pt x="1383154" y="6859640"/>
                  <a:pt x="1383154" y="6859640"/>
                </a:cubicBezTo>
                <a:lnTo>
                  <a:pt x="7512731" y="6863544"/>
                </a:lnTo>
                <a:lnTo>
                  <a:pt x="7512731" y="0"/>
                </a:lnTo>
                <a:lnTo>
                  <a:pt x="1549550" y="0"/>
                </a:lnTo>
                <a:close/>
              </a:path>
            </a:pathLst>
          </a:custGeom>
          <a:gradFill>
            <a:gsLst>
              <a:gs pos="3000">
                <a:schemeClr val="accent4">
                  <a:alpha val="78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5B94-E135-3B0F-92AB-8441138C4828}"/>
              </a:ext>
            </a:extLst>
          </p:cNvPr>
          <p:cNvGrpSpPr/>
          <p:nvPr/>
        </p:nvGrpSpPr>
        <p:grpSpPr>
          <a:xfrm>
            <a:off x="6513922" y="1319085"/>
            <a:ext cx="5156462" cy="3433900"/>
            <a:chOff x="704071" y="1416421"/>
            <a:chExt cx="3961651" cy="34339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5E166A-3D3A-2672-9191-76C144561728}"/>
                </a:ext>
              </a:extLst>
            </p:cNvPr>
            <p:cNvSpPr txBox="1"/>
            <p:nvPr/>
          </p:nvSpPr>
          <p:spPr>
            <a:xfrm>
              <a:off x="704071" y="1416421"/>
              <a:ext cx="39616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r>
                <a:rPr lang="en-IN" sz="4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Digital Badges And Certifications</a:t>
              </a:r>
              <a:endParaRPr lang="en-IN" sz="4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1294C-13F0-C5DA-7F0F-A89F67B6E55C}"/>
                </a:ext>
              </a:extLst>
            </p:cNvPr>
            <p:cNvSpPr txBox="1"/>
            <p:nvPr/>
          </p:nvSpPr>
          <p:spPr>
            <a:xfrm>
              <a:off x="747525" y="3322339"/>
              <a:ext cx="3874742" cy="152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Digital badges and certifications are virtual credentials that validate and recognize specific skills or achievements earned through e-learning or online training programs.</a:t>
              </a:r>
            </a:p>
          </p:txBody>
        </p:sp>
      </p:grpSp>
      <p:pic>
        <p:nvPicPr>
          <p:cNvPr id="13" name="Picture 12" descr="Hands typ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AC138718-EA8E-B49D-EC4A-CC047F22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2" t="916" r="15129" b="1945"/>
          <a:stretch>
            <a:fillRect/>
          </a:stretch>
        </p:blipFill>
        <p:spPr>
          <a:xfrm>
            <a:off x="927206" y="1319085"/>
            <a:ext cx="4578048" cy="4578048"/>
          </a:xfrm>
          <a:custGeom>
            <a:avLst/>
            <a:gdLst>
              <a:gd name="connsiteX0" fmla="*/ 1243488 w 3811340"/>
              <a:gd name="connsiteY0" fmla="*/ 0 h 3811340"/>
              <a:gd name="connsiteX1" fmla="*/ 2567852 w 3811340"/>
              <a:gd name="connsiteY1" fmla="*/ 0 h 3811340"/>
              <a:gd name="connsiteX2" fmla="*/ 3811340 w 3811340"/>
              <a:gd name="connsiteY2" fmla="*/ 1243488 h 3811340"/>
              <a:gd name="connsiteX3" fmla="*/ 3811340 w 3811340"/>
              <a:gd name="connsiteY3" fmla="*/ 2567852 h 3811340"/>
              <a:gd name="connsiteX4" fmla="*/ 2567852 w 3811340"/>
              <a:gd name="connsiteY4" fmla="*/ 3811340 h 3811340"/>
              <a:gd name="connsiteX5" fmla="*/ 1243488 w 3811340"/>
              <a:gd name="connsiteY5" fmla="*/ 3811340 h 3811340"/>
              <a:gd name="connsiteX6" fmla="*/ 0 w 3811340"/>
              <a:gd name="connsiteY6" fmla="*/ 2567852 h 3811340"/>
              <a:gd name="connsiteX7" fmla="*/ 0 w 3811340"/>
              <a:gd name="connsiteY7" fmla="*/ 1243488 h 3811340"/>
              <a:gd name="connsiteX8" fmla="*/ 1243488 w 3811340"/>
              <a:gd name="connsiteY8" fmla="*/ 0 h 381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1340" h="3811340">
                <a:moveTo>
                  <a:pt x="1243488" y="0"/>
                </a:moveTo>
                <a:lnTo>
                  <a:pt x="2567852" y="0"/>
                </a:lnTo>
                <a:cubicBezTo>
                  <a:pt x="3254611" y="0"/>
                  <a:pt x="3811340" y="556729"/>
                  <a:pt x="3811340" y="1243488"/>
                </a:cubicBezTo>
                <a:lnTo>
                  <a:pt x="3811340" y="2567852"/>
                </a:lnTo>
                <a:cubicBezTo>
                  <a:pt x="3811340" y="3254611"/>
                  <a:pt x="3254611" y="3811340"/>
                  <a:pt x="2567852" y="3811340"/>
                </a:cubicBezTo>
                <a:lnTo>
                  <a:pt x="1243488" y="3811340"/>
                </a:lnTo>
                <a:cubicBezTo>
                  <a:pt x="556729" y="3811340"/>
                  <a:pt x="0" y="3254611"/>
                  <a:pt x="0" y="2567852"/>
                </a:cubicBezTo>
                <a:lnTo>
                  <a:pt x="0" y="1243488"/>
                </a:lnTo>
                <a:cubicBezTo>
                  <a:pt x="0" y="556729"/>
                  <a:pt x="556729" y="0"/>
                  <a:pt x="12434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4589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9">
            <a:extLst>
              <a:ext uri="{FF2B5EF4-FFF2-40B4-BE49-F238E27FC236}">
                <a16:creationId xmlns:a16="http://schemas.microsoft.com/office/drawing/2014/main" id="{ABF9A912-CD86-67C9-4EDA-145B9B660F10}"/>
              </a:ext>
            </a:extLst>
          </p:cNvPr>
          <p:cNvSpPr/>
          <p:nvPr/>
        </p:nvSpPr>
        <p:spPr>
          <a:xfrm rot="5400000">
            <a:off x="7647597" y="2313598"/>
            <a:ext cx="4146017" cy="4942788"/>
          </a:xfrm>
          <a:custGeom>
            <a:avLst/>
            <a:gdLst>
              <a:gd name="connsiteX0" fmla="*/ 132084 w 4724484"/>
              <a:gd name="connsiteY0" fmla="*/ -360 h 3656220"/>
              <a:gd name="connsiteX1" fmla="*/ 1038373 w 4724484"/>
              <a:gd name="connsiteY1" fmla="*/ 1472342 h 3656220"/>
              <a:gd name="connsiteX2" fmla="*/ 2703617 w 4724484"/>
              <a:gd name="connsiteY2" fmla="*/ 2727486 h 3656220"/>
              <a:gd name="connsiteX3" fmla="*/ 4723234 w 4724484"/>
              <a:gd name="connsiteY3" fmla="*/ 3655860 h 3656220"/>
              <a:gd name="connsiteX4" fmla="*/ 4723234 w 4724484"/>
              <a:gd name="connsiteY4" fmla="*/ -360 h 365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84" h="3656220">
                <a:moveTo>
                  <a:pt x="132084" y="-360"/>
                </a:moveTo>
                <a:cubicBezTo>
                  <a:pt x="132084" y="-360"/>
                  <a:pt x="-514036" y="1399362"/>
                  <a:pt x="1038373" y="1472342"/>
                </a:cubicBezTo>
                <a:cubicBezTo>
                  <a:pt x="2590785" y="1545321"/>
                  <a:pt x="1888421" y="2133470"/>
                  <a:pt x="2703617" y="2727486"/>
                </a:cubicBezTo>
                <a:cubicBezTo>
                  <a:pt x="3518813" y="3321500"/>
                  <a:pt x="4723234" y="3655860"/>
                  <a:pt x="4723234" y="3655860"/>
                </a:cubicBezTo>
                <a:lnTo>
                  <a:pt x="4723234" y="-360"/>
                </a:lnTo>
                <a:close/>
              </a:path>
            </a:pathLst>
          </a:custGeom>
          <a:gradFill>
            <a:gsLst>
              <a:gs pos="3000">
                <a:schemeClr val="accent4">
                  <a:alpha val="3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pic>
        <p:nvPicPr>
          <p:cNvPr id="22" name="Picture 21" descr="A person writing on a notebook&#10;&#10;Description automatically generated with low confidence">
            <a:extLst>
              <a:ext uri="{FF2B5EF4-FFF2-40B4-BE49-F238E27FC236}">
                <a16:creationId xmlns:a16="http://schemas.microsoft.com/office/drawing/2014/main" id="{EB7E8C36-9386-48D9-F9FB-9345DE8124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9" t="3294" r="21949" b="583"/>
          <a:stretch>
            <a:fillRect/>
          </a:stretch>
        </p:blipFill>
        <p:spPr>
          <a:xfrm>
            <a:off x="8099260" y="1214745"/>
            <a:ext cx="594853" cy="550241"/>
          </a:xfrm>
          <a:custGeom>
            <a:avLst/>
            <a:gdLst>
              <a:gd name="connsiteX0" fmla="*/ 66427 w 594853"/>
              <a:gd name="connsiteY0" fmla="*/ 0 h 550241"/>
              <a:gd name="connsiteX1" fmla="*/ 346998 w 594853"/>
              <a:gd name="connsiteY1" fmla="*/ 0 h 550241"/>
              <a:gd name="connsiteX2" fmla="*/ 495711 w 594853"/>
              <a:gd name="connsiteY2" fmla="*/ 0 h 550241"/>
              <a:gd name="connsiteX3" fmla="*/ 528426 w 594853"/>
              <a:gd name="connsiteY3" fmla="*/ 0 h 550241"/>
              <a:gd name="connsiteX4" fmla="*/ 594853 w 594853"/>
              <a:gd name="connsiteY4" fmla="*/ 66427 h 550241"/>
              <a:gd name="connsiteX5" fmla="*/ 594853 w 594853"/>
              <a:gd name="connsiteY5" fmla="*/ 232489 h 550241"/>
              <a:gd name="connsiteX6" fmla="*/ 594853 w 594853"/>
              <a:gd name="connsiteY6" fmla="*/ 332125 h 550241"/>
              <a:gd name="connsiteX7" fmla="*/ 528426 w 594853"/>
              <a:gd name="connsiteY7" fmla="*/ 398552 h 550241"/>
              <a:gd name="connsiteX8" fmla="*/ 495711 w 594853"/>
              <a:gd name="connsiteY8" fmla="*/ 398552 h 550241"/>
              <a:gd name="connsiteX9" fmla="*/ 466186 w 594853"/>
              <a:gd name="connsiteY9" fmla="*/ 550241 h 550241"/>
              <a:gd name="connsiteX10" fmla="*/ 346998 w 594853"/>
              <a:gd name="connsiteY10" fmla="*/ 398552 h 550241"/>
              <a:gd name="connsiteX11" fmla="*/ 66427 w 594853"/>
              <a:gd name="connsiteY11" fmla="*/ 398552 h 550241"/>
              <a:gd name="connsiteX12" fmla="*/ 0 w 594853"/>
              <a:gd name="connsiteY12" fmla="*/ 332125 h 550241"/>
              <a:gd name="connsiteX13" fmla="*/ 0 w 594853"/>
              <a:gd name="connsiteY13" fmla="*/ 232489 h 550241"/>
              <a:gd name="connsiteX14" fmla="*/ 0 w 594853"/>
              <a:gd name="connsiteY14" fmla="*/ 66427 h 550241"/>
              <a:gd name="connsiteX15" fmla="*/ 66427 w 594853"/>
              <a:gd name="connsiteY15" fmla="*/ 0 h 55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4853" h="550241">
                <a:moveTo>
                  <a:pt x="66427" y="0"/>
                </a:moveTo>
                <a:lnTo>
                  <a:pt x="346998" y="0"/>
                </a:lnTo>
                <a:lnTo>
                  <a:pt x="495711" y="0"/>
                </a:lnTo>
                <a:lnTo>
                  <a:pt x="528426" y="0"/>
                </a:lnTo>
                <a:cubicBezTo>
                  <a:pt x="565113" y="0"/>
                  <a:pt x="594853" y="29740"/>
                  <a:pt x="594853" y="66427"/>
                </a:cubicBezTo>
                <a:lnTo>
                  <a:pt x="594853" y="232489"/>
                </a:lnTo>
                <a:lnTo>
                  <a:pt x="594853" y="332125"/>
                </a:lnTo>
                <a:cubicBezTo>
                  <a:pt x="594853" y="368812"/>
                  <a:pt x="565113" y="398552"/>
                  <a:pt x="528426" y="398552"/>
                </a:cubicBezTo>
                <a:lnTo>
                  <a:pt x="495711" y="398552"/>
                </a:lnTo>
                <a:lnTo>
                  <a:pt x="466186" y="550241"/>
                </a:lnTo>
                <a:lnTo>
                  <a:pt x="346998" y="398552"/>
                </a:lnTo>
                <a:lnTo>
                  <a:pt x="66427" y="398552"/>
                </a:lnTo>
                <a:cubicBezTo>
                  <a:pt x="29740" y="398552"/>
                  <a:pt x="0" y="368812"/>
                  <a:pt x="0" y="332125"/>
                </a:cubicBezTo>
                <a:lnTo>
                  <a:pt x="0" y="232489"/>
                </a:lnTo>
                <a:lnTo>
                  <a:pt x="0" y="66427"/>
                </a:lnTo>
                <a:cubicBezTo>
                  <a:pt x="0" y="29740"/>
                  <a:pt x="29740" y="0"/>
                  <a:pt x="66427" y="0"/>
                </a:cubicBezTo>
                <a:close/>
              </a:path>
            </a:pathLst>
          </a:custGeom>
        </p:spPr>
      </p:pic>
      <p:pic>
        <p:nvPicPr>
          <p:cNvPr id="18" name="Picture 17" descr="A person wearing headphones and holding a pen&#10;&#10;Description automatically generated with medium confidence">
            <a:extLst>
              <a:ext uri="{FF2B5EF4-FFF2-40B4-BE49-F238E27FC236}">
                <a16:creationId xmlns:a16="http://schemas.microsoft.com/office/drawing/2014/main" id="{756196E4-974C-7D7C-0B74-32D89FEAC1D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999" r="12553" b="180"/>
          <a:stretch>
            <a:fillRect/>
          </a:stretch>
        </p:blipFill>
        <p:spPr>
          <a:xfrm>
            <a:off x="9728403" y="1294010"/>
            <a:ext cx="1319753" cy="1158028"/>
          </a:xfrm>
          <a:custGeom>
            <a:avLst/>
            <a:gdLst>
              <a:gd name="connsiteX0" fmla="*/ 102110 w 914400"/>
              <a:gd name="connsiteY0" fmla="*/ 0 h 802348"/>
              <a:gd name="connsiteX1" fmla="*/ 152400 w 914400"/>
              <a:gd name="connsiteY1" fmla="*/ 0 h 802348"/>
              <a:gd name="connsiteX2" fmla="*/ 381000 w 914400"/>
              <a:gd name="connsiteY2" fmla="*/ 0 h 802348"/>
              <a:gd name="connsiteX3" fmla="*/ 812290 w 914400"/>
              <a:gd name="connsiteY3" fmla="*/ 0 h 802348"/>
              <a:gd name="connsiteX4" fmla="*/ 914400 w 914400"/>
              <a:gd name="connsiteY4" fmla="*/ 102110 h 802348"/>
              <a:gd name="connsiteX5" fmla="*/ 914400 w 914400"/>
              <a:gd name="connsiteY5" fmla="*/ 357378 h 802348"/>
              <a:gd name="connsiteX6" fmla="*/ 914400 w 914400"/>
              <a:gd name="connsiteY6" fmla="*/ 510538 h 802348"/>
              <a:gd name="connsiteX7" fmla="*/ 812290 w 914400"/>
              <a:gd name="connsiteY7" fmla="*/ 612648 h 802348"/>
              <a:gd name="connsiteX8" fmla="*/ 381000 w 914400"/>
              <a:gd name="connsiteY8" fmla="*/ 612648 h 802348"/>
              <a:gd name="connsiteX9" fmla="*/ 238421 w 914400"/>
              <a:gd name="connsiteY9" fmla="*/ 802348 h 802348"/>
              <a:gd name="connsiteX10" fmla="*/ 152400 w 914400"/>
              <a:gd name="connsiteY10" fmla="*/ 612648 h 802348"/>
              <a:gd name="connsiteX11" fmla="*/ 102110 w 914400"/>
              <a:gd name="connsiteY11" fmla="*/ 612648 h 802348"/>
              <a:gd name="connsiteX12" fmla="*/ 0 w 914400"/>
              <a:gd name="connsiteY12" fmla="*/ 510538 h 802348"/>
              <a:gd name="connsiteX13" fmla="*/ 0 w 914400"/>
              <a:gd name="connsiteY13" fmla="*/ 357378 h 802348"/>
              <a:gd name="connsiteX14" fmla="*/ 0 w 914400"/>
              <a:gd name="connsiteY14" fmla="*/ 102110 h 802348"/>
              <a:gd name="connsiteX15" fmla="*/ 102110 w 914400"/>
              <a:gd name="connsiteY15" fmla="*/ 0 h 80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400" h="802348">
                <a:moveTo>
                  <a:pt x="102110" y="0"/>
                </a:moveTo>
                <a:lnTo>
                  <a:pt x="152400" y="0"/>
                </a:lnTo>
                <a:lnTo>
                  <a:pt x="381000" y="0"/>
                </a:lnTo>
                <a:lnTo>
                  <a:pt x="812290" y="0"/>
                </a:lnTo>
                <a:cubicBezTo>
                  <a:pt x="868684" y="0"/>
                  <a:pt x="914400" y="45716"/>
                  <a:pt x="914400" y="102110"/>
                </a:cubicBezTo>
                <a:lnTo>
                  <a:pt x="914400" y="357378"/>
                </a:lnTo>
                <a:lnTo>
                  <a:pt x="914400" y="510538"/>
                </a:lnTo>
                <a:cubicBezTo>
                  <a:pt x="914400" y="566932"/>
                  <a:pt x="868684" y="612648"/>
                  <a:pt x="812290" y="612648"/>
                </a:cubicBezTo>
                <a:lnTo>
                  <a:pt x="381000" y="612648"/>
                </a:lnTo>
                <a:lnTo>
                  <a:pt x="238421" y="802348"/>
                </a:lnTo>
                <a:lnTo>
                  <a:pt x="152400" y="612648"/>
                </a:lnTo>
                <a:lnTo>
                  <a:pt x="102110" y="612648"/>
                </a:lnTo>
                <a:cubicBezTo>
                  <a:pt x="45716" y="612648"/>
                  <a:pt x="0" y="566932"/>
                  <a:pt x="0" y="510538"/>
                </a:cubicBezTo>
                <a:lnTo>
                  <a:pt x="0" y="357378"/>
                </a:lnTo>
                <a:lnTo>
                  <a:pt x="0" y="102110"/>
                </a:lnTo>
                <a:cubicBezTo>
                  <a:pt x="0" y="45716"/>
                  <a:pt x="45716" y="0"/>
                  <a:pt x="102110" y="0"/>
                </a:cubicBezTo>
                <a:close/>
              </a:path>
            </a:pathLst>
          </a:custGeom>
        </p:spPr>
      </p:pic>
      <p:pic>
        <p:nvPicPr>
          <p:cNvPr id="14" name="Picture 13" descr="A person wearing headphones and writing on a notebook&#10;&#10;Description automatically generated with low confidence">
            <a:extLst>
              <a:ext uri="{FF2B5EF4-FFF2-40B4-BE49-F238E27FC236}">
                <a16:creationId xmlns:a16="http://schemas.microsoft.com/office/drawing/2014/main" id="{C7A56C93-8A3B-4943-768E-4CB5C40B6AF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7" t="10507" r="16652" b="1295"/>
          <a:stretch>
            <a:fillRect/>
          </a:stretch>
        </p:blipFill>
        <p:spPr>
          <a:xfrm>
            <a:off x="6665642" y="2384982"/>
            <a:ext cx="886184" cy="749659"/>
          </a:xfrm>
          <a:custGeom>
            <a:avLst/>
            <a:gdLst>
              <a:gd name="connsiteX0" fmla="*/ 95405 w 886184"/>
              <a:gd name="connsiteY0" fmla="*/ 0 h 749659"/>
              <a:gd name="connsiteX1" fmla="*/ 498371 w 886184"/>
              <a:gd name="connsiteY1" fmla="*/ 0 h 749659"/>
              <a:gd name="connsiteX2" fmla="*/ 711959 w 886184"/>
              <a:gd name="connsiteY2" fmla="*/ 0 h 749659"/>
              <a:gd name="connsiteX3" fmla="*/ 758946 w 886184"/>
              <a:gd name="connsiteY3" fmla="*/ 0 h 749659"/>
              <a:gd name="connsiteX4" fmla="*/ 854351 w 886184"/>
              <a:gd name="connsiteY4" fmla="*/ 95405 h 749659"/>
              <a:gd name="connsiteX5" fmla="*/ 854351 w 886184"/>
              <a:gd name="connsiteY5" fmla="*/ 333909 h 749659"/>
              <a:gd name="connsiteX6" fmla="*/ 854351 w 886184"/>
              <a:gd name="connsiteY6" fmla="*/ 477011 h 749659"/>
              <a:gd name="connsiteX7" fmla="*/ 758946 w 886184"/>
              <a:gd name="connsiteY7" fmla="*/ 572416 h 749659"/>
              <a:gd name="connsiteX8" fmla="*/ 711959 w 886184"/>
              <a:gd name="connsiteY8" fmla="*/ 572416 h 749659"/>
              <a:gd name="connsiteX9" fmla="*/ 886184 w 886184"/>
              <a:gd name="connsiteY9" fmla="*/ 749659 h 749659"/>
              <a:gd name="connsiteX10" fmla="*/ 498371 w 886184"/>
              <a:gd name="connsiteY10" fmla="*/ 572416 h 749659"/>
              <a:gd name="connsiteX11" fmla="*/ 95405 w 886184"/>
              <a:gd name="connsiteY11" fmla="*/ 572416 h 749659"/>
              <a:gd name="connsiteX12" fmla="*/ 0 w 886184"/>
              <a:gd name="connsiteY12" fmla="*/ 477011 h 749659"/>
              <a:gd name="connsiteX13" fmla="*/ 0 w 886184"/>
              <a:gd name="connsiteY13" fmla="*/ 333909 h 749659"/>
              <a:gd name="connsiteX14" fmla="*/ 0 w 886184"/>
              <a:gd name="connsiteY14" fmla="*/ 95405 h 749659"/>
              <a:gd name="connsiteX15" fmla="*/ 95405 w 886184"/>
              <a:gd name="connsiteY15" fmla="*/ 0 h 74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86184" h="749659">
                <a:moveTo>
                  <a:pt x="95405" y="0"/>
                </a:moveTo>
                <a:lnTo>
                  <a:pt x="498371" y="0"/>
                </a:lnTo>
                <a:lnTo>
                  <a:pt x="711959" y="0"/>
                </a:lnTo>
                <a:lnTo>
                  <a:pt x="758946" y="0"/>
                </a:lnTo>
                <a:cubicBezTo>
                  <a:pt x="811637" y="0"/>
                  <a:pt x="854351" y="42714"/>
                  <a:pt x="854351" y="95405"/>
                </a:cubicBezTo>
                <a:lnTo>
                  <a:pt x="854351" y="333909"/>
                </a:lnTo>
                <a:lnTo>
                  <a:pt x="854351" y="477011"/>
                </a:lnTo>
                <a:cubicBezTo>
                  <a:pt x="854351" y="529702"/>
                  <a:pt x="811637" y="572416"/>
                  <a:pt x="758946" y="572416"/>
                </a:cubicBezTo>
                <a:lnTo>
                  <a:pt x="711959" y="572416"/>
                </a:lnTo>
                <a:lnTo>
                  <a:pt x="886184" y="749659"/>
                </a:lnTo>
                <a:lnTo>
                  <a:pt x="498371" y="572416"/>
                </a:lnTo>
                <a:lnTo>
                  <a:pt x="95405" y="572416"/>
                </a:lnTo>
                <a:cubicBezTo>
                  <a:pt x="42714" y="572416"/>
                  <a:pt x="0" y="529702"/>
                  <a:pt x="0" y="477011"/>
                </a:cubicBezTo>
                <a:lnTo>
                  <a:pt x="0" y="333909"/>
                </a:lnTo>
                <a:lnTo>
                  <a:pt x="0" y="95405"/>
                </a:lnTo>
                <a:cubicBezTo>
                  <a:pt x="0" y="42714"/>
                  <a:pt x="42714" y="0"/>
                  <a:pt x="95405" y="0"/>
                </a:cubicBezTo>
                <a:close/>
              </a:path>
            </a:pathLst>
          </a:cu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6EA5FF9-9011-E4DF-4473-A5822A799A2B}"/>
              </a:ext>
            </a:extLst>
          </p:cNvPr>
          <p:cNvGrpSpPr/>
          <p:nvPr/>
        </p:nvGrpSpPr>
        <p:grpSpPr>
          <a:xfrm>
            <a:off x="1143844" y="1489865"/>
            <a:ext cx="4456856" cy="4213501"/>
            <a:chOff x="1177092" y="1781294"/>
            <a:chExt cx="3424152" cy="4213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28DAAB-75BF-FFEA-1DFF-60111BDA1C27}"/>
                </a:ext>
              </a:extLst>
            </p:cNvPr>
            <p:cNvSpPr txBox="1"/>
            <p:nvPr/>
          </p:nvSpPr>
          <p:spPr>
            <a:xfrm>
              <a:off x="1177092" y="1781294"/>
              <a:ext cx="33460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r>
                <a:rPr lang="en-IN" sz="40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Social Learning In E-learning</a:t>
              </a:r>
              <a:endParaRPr lang="en-IN" sz="40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10AAE9-D9DF-872D-B3FE-BE13F9B72755}"/>
                </a:ext>
              </a:extLst>
            </p:cNvPr>
            <p:cNvSpPr txBox="1"/>
            <p:nvPr/>
          </p:nvSpPr>
          <p:spPr>
            <a:xfrm>
              <a:off x="1177092" y="3728149"/>
              <a:ext cx="3424152" cy="2266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Social learning in e-learning involves collaborative and interactive approaches, enabling learners to engage, share knowledge, and learn from each other through online communities and discussions.</a:t>
              </a:r>
            </a:p>
          </p:txBody>
        </p:sp>
      </p:grpSp>
      <p:pic>
        <p:nvPicPr>
          <p:cNvPr id="5" name="Picture 3" descr="Download Using Girl Laptop PNG File HD HQ PNG Image | FreePNGImg">
            <a:extLst>
              <a:ext uri="{FF2B5EF4-FFF2-40B4-BE49-F238E27FC236}">
                <a16:creationId xmlns:a16="http://schemas.microsoft.com/office/drawing/2014/main" id="{8BFEA625-7B14-67BD-2A8B-CBDF251A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2" y="2282087"/>
            <a:ext cx="3954397" cy="45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58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9">
            <a:extLst>
              <a:ext uri="{FF2B5EF4-FFF2-40B4-BE49-F238E27FC236}">
                <a16:creationId xmlns:a16="http://schemas.microsoft.com/office/drawing/2014/main" id="{CCD5E1AA-B12F-0676-16BA-68D7DBF6654B}"/>
              </a:ext>
            </a:extLst>
          </p:cNvPr>
          <p:cNvSpPr/>
          <p:nvPr/>
        </p:nvSpPr>
        <p:spPr>
          <a:xfrm rot="5400000" flipV="1">
            <a:off x="319298" y="3215758"/>
            <a:ext cx="3322945" cy="3961540"/>
          </a:xfrm>
          <a:custGeom>
            <a:avLst/>
            <a:gdLst>
              <a:gd name="connsiteX0" fmla="*/ 132084 w 4724484"/>
              <a:gd name="connsiteY0" fmla="*/ -360 h 3656220"/>
              <a:gd name="connsiteX1" fmla="*/ 1038373 w 4724484"/>
              <a:gd name="connsiteY1" fmla="*/ 1472342 h 3656220"/>
              <a:gd name="connsiteX2" fmla="*/ 2703617 w 4724484"/>
              <a:gd name="connsiteY2" fmla="*/ 2727486 h 3656220"/>
              <a:gd name="connsiteX3" fmla="*/ 4723234 w 4724484"/>
              <a:gd name="connsiteY3" fmla="*/ 3655860 h 3656220"/>
              <a:gd name="connsiteX4" fmla="*/ 4723234 w 4724484"/>
              <a:gd name="connsiteY4" fmla="*/ -360 h 365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84" h="3656220">
                <a:moveTo>
                  <a:pt x="132084" y="-360"/>
                </a:moveTo>
                <a:cubicBezTo>
                  <a:pt x="132084" y="-360"/>
                  <a:pt x="-514036" y="1399362"/>
                  <a:pt x="1038373" y="1472342"/>
                </a:cubicBezTo>
                <a:cubicBezTo>
                  <a:pt x="2590785" y="1545321"/>
                  <a:pt x="1888421" y="2133470"/>
                  <a:pt x="2703617" y="2727486"/>
                </a:cubicBezTo>
                <a:cubicBezTo>
                  <a:pt x="3518813" y="3321500"/>
                  <a:pt x="4723234" y="3655860"/>
                  <a:pt x="4723234" y="3655860"/>
                </a:cubicBezTo>
                <a:lnTo>
                  <a:pt x="4723234" y="-360"/>
                </a:lnTo>
                <a:close/>
              </a:path>
            </a:pathLst>
          </a:custGeom>
          <a:gradFill>
            <a:gsLst>
              <a:gs pos="3000">
                <a:schemeClr val="accent4">
                  <a:alpha val="78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pic>
        <p:nvPicPr>
          <p:cNvPr id="7" name="Picture 6" descr="A picture containing window, person, human face, indoor&#10;&#10;Description automatically generated">
            <a:extLst>
              <a:ext uri="{FF2B5EF4-FFF2-40B4-BE49-F238E27FC236}">
                <a16:creationId xmlns:a16="http://schemas.microsoft.com/office/drawing/2014/main" id="{251438CE-DDA8-8DB9-03C5-D25651F2C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0" t="7330" r="23155" b="22863"/>
          <a:stretch>
            <a:fillRect/>
          </a:stretch>
        </p:blipFill>
        <p:spPr>
          <a:xfrm>
            <a:off x="2247901" y="1921020"/>
            <a:ext cx="3411808" cy="49369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AE75DF5-E196-8779-0133-036FE14F1813}"/>
              </a:ext>
            </a:extLst>
          </p:cNvPr>
          <p:cNvGrpSpPr/>
          <p:nvPr/>
        </p:nvGrpSpPr>
        <p:grpSpPr>
          <a:xfrm>
            <a:off x="6552695" y="2003290"/>
            <a:ext cx="4813805" cy="3519874"/>
            <a:chOff x="1177092" y="1925387"/>
            <a:chExt cx="3698392" cy="35198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72A2E9-60DC-5FC2-DB11-C7E8416B3A41}"/>
                </a:ext>
              </a:extLst>
            </p:cNvPr>
            <p:cNvSpPr txBox="1"/>
            <p:nvPr/>
          </p:nvSpPr>
          <p:spPr>
            <a:xfrm>
              <a:off x="1177092" y="1925387"/>
              <a:ext cx="35900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r>
                <a:rPr lang="en-IN" sz="4000" b="1" i="0" dirty="0" smtClean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Mobile learning </a:t>
              </a:r>
              <a:r>
                <a:rPr lang="en-IN" sz="40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And E-learning</a:t>
              </a:r>
              <a:endParaRPr lang="en-IN" sz="40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E511E-AAA1-20FD-DB5E-C45B52288545}"/>
                </a:ext>
              </a:extLst>
            </p:cNvPr>
            <p:cNvSpPr txBox="1"/>
            <p:nvPr/>
          </p:nvSpPr>
          <p:spPr>
            <a:xfrm>
              <a:off x="1177092" y="3917279"/>
              <a:ext cx="3698392" cy="152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Mobile learning refers to accessing and engaging in e-learning content and activities using mobile devices, providing flexibility and on-the-go learning opportunities.</a:t>
              </a:r>
            </a:p>
          </p:txBody>
        </p:sp>
      </p:grpSp>
      <p:pic>
        <p:nvPicPr>
          <p:cNvPr id="6" name="Picture 5" descr="A picture containing window, person, human face, indoor&#10;&#10;Description automatically generated">
            <a:extLst>
              <a:ext uri="{FF2B5EF4-FFF2-40B4-BE49-F238E27FC236}">
                <a16:creationId xmlns:a16="http://schemas.microsoft.com/office/drawing/2014/main" id="{A202CA6D-F0CD-E910-6A5F-7DE4F8501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0" t="7330" r="23155" b="7439"/>
          <a:stretch>
            <a:fillRect/>
          </a:stretch>
        </p:blipFill>
        <p:spPr>
          <a:xfrm>
            <a:off x="463550" y="506664"/>
            <a:ext cx="2839379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wearing headphones and writing on a notebook&#10;&#10;Description automatically generated with low confidence">
            <a:extLst>
              <a:ext uri="{FF2B5EF4-FFF2-40B4-BE49-F238E27FC236}">
                <a16:creationId xmlns:a16="http://schemas.microsoft.com/office/drawing/2014/main" id="{8ABD9F58-8BEA-FB82-A8FE-8926B6E33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539B6C-3B95-E2C5-955B-E57D5BEF0E7E}"/>
              </a:ext>
            </a:extLst>
          </p:cNvPr>
          <p:cNvSpPr/>
          <p:nvPr/>
        </p:nvSpPr>
        <p:spPr>
          <a:xfrm>
            <a:off x="4310665" y="2957516"/>
            <a:ext cx="7877781" cy="3904445"/>
          </a:xfrm>
          <a:custGeom>
            <a:avLst/>
            <a:gdLst>
              <a:gd name="connsiteX0" fmla="*/ 7877225 w 7877781"/>
              <a:gd name="connsiteY0" fmla="*/ 4586385 h 4587034"/>
              <a:gd name="connsiteX1" fmla="*/ -556 w 7877781"/>
              <a:gd name="connsiteY1" fmla="*/ 4586385 h 4587034"/>
              <a:gd name="connsiteX2" fmla="*/ -556 w 7877781"/>
              <a:gd name="connsiteY2" fmla="*/ 1239052 h 4587034"/>
              <a:gd name="connsiteX3" fmla="*/ 1239145 w 7877781"/>
              <a:gd name="connsiteY3" fmla="*/ -650 h 4587034"/>
              <a:gd name="connsiteX4" fmla="*/ 7877225 w 7877781"/>
              <a:gd name="connsiteY4" fmla="*/ -650 h 4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781" h="4587034">
                <a:moveTo>
                  <a:pt x="7877225" y="4586385"/>
                </a:moveTo>
                <a:lnTo>
                  <a:pt x="-556" y="4586385"/>
                </a:lnTo>
                <a:lnTo>
                  <a:pt x="-556" y="1239052"/>
                </a:lnTo>
                <a:cubicBezTo>
                  <a:pt x="-393" y="554442"/>
                  <a:pt x="554534" y="-513"/>
                  <a:pt x="1239145" y="-650"/>
                </a:cubicBezTo>
                <a:lnTo>
                  <a:pt x="7877225" y="-650"/>
                </a:lnTo>
                <a:close/>
              </a:path>
            </a:pathLst>
          </a:custGeom>
          <a:gradFill>
            <a:gsLst>
              <a:gs pos="3000">
                <a:schemeClr val="accent4">
                  <a:alpha val="78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>
              <a:solidFill>
                <a:schemeClr val="lt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0E59D3-1414-432D-C81B-E9D6C84B2349}"/>
              </a:ext>
            </a:extLst>
          </p:cNvPr>
          <p:cNvSpPr/>
          <p:nvPr/>
        </p:nvSpPr>
        <p:spPr>
          <a:xfrm>
            <a:off x="-54" y="0"/>
            <a:ext cx="1926991" cy="2975010"/>
          </a:xfrm>
          <a:custGeom>
            <a:avLst/>
            <a:gdLst>
              <a:gd name="connsiteX0" fmla="*/ -502 w 1926991"/>
              <a:gd name="connsiteY0" fmla="*/ 2974361 h 2975010"/>
              <a:gd name="connsiteX1" fmla="*/ 971304 w 1926991"/>
              <a:gd name="connsiteY1" fmla="*/ 1167431 h 2975010"/>
              <a:gd name="connsiteX2" fmla="*/ 1926435 w 1926991"/>
              <a:gd name="connsiteY2" fmla="*/ -650 h 2975010"/>
              <a:gd name="connsiteX3" fmla="*/ -502 w 1926991"/>
              <a:gd name="connsiteY3" fmla="*/ -650 h 297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991" h="2975010">
                <a:moveTo>
                  <a:pt x="-502" y="2974361"/>
                </a:moveTo>
                <a:cubicBezTo>
                  <a:pt x="-502" y="2974361"/>
                  <a:pt x="-25105" y="1167431"/>
                  <a:pt x="971304" y="1167431"/>
                </a:cubicBezTo>
                <a:cubicBezTo>
                  <a:pt x="1967713" y="1167431"/>
                  <a:pt x="468043" y="69331"/>
                  <a:pt x="1926435" y="-650"/>
                </a:cubicBezTo>
                <a:lnTo>
                  <a:pt x="-502" y="-6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>
                  <a:alpha val="7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377622-500F-F2CB-85EA-43935B55B8B9}"/>
              </a:ext>
            </a:extLst>
          </p:cNvPr>
          <p:cNvGrpSpPr/>
          <p:nvPr/>
        </p:nvGrpSpPr>
        <p:grpSpPr>
          <a:xfrm>
            <a:off x="974389" y="3785226"/>
            <a:ext cx="6164614" cy="2837642"/>
            <a:chOff x="1031125" y="3348789"/>
            <a:chExt cx="6164614" cy="259062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B1D4701-420D-44DE-168F-38F1894C031D}"/>
                </a:ext>
              </a:extLst>
            </p:cNvPr>
            <p:cNvSpPr/>
            <p:nvPr/>
          </p:nvSpPr>
          <p:spPr>
            <a:xfrm>
              <a:off x="1031125" y="3348789"/>
              <a:ext cx="6164614" cy="2590624"/>
            </a:xfrm>
            <a:custGeom>
              <a:avLst/>
              <a:gdLst>
                <a:gd name="connsiteX0" fmla="*/ 5588082 w 6164614"/>
                <a:gd name="connsiteY0" fmla="*/ 3134006 h 3134655"/>
                <a:gd name="connsiteX1" fmla="*/ 575420 w 6164614"/>
                <a:gd name="connsiteY1" fmla="*/ 3134006 h 3134655"/>
                <a:gd name="connsiteX2" fmla="*/ -556 w 6164614"/>
                <a:gd name="connsiteY2" fmla="*/ 2457979 h 3134655"/>
                <a:gd name="connsiteX3" fmla="*/ -556 w 6164614"/>
                <a:gd name="connsiteY3" fmla="*/ 675650 h 3134655"/>
                <a:gd name="connsiteX4" fmla="*/ 575420 w 6164614"/>
                <a:gd name="connsiteY4" fmla="*/ -650 h 3134655"/>
                <a:gd name="connsiteX5" fmla="*/ 5588082 w 6164614"/>
                <a:gd name="connsiteY5" fmla="*/ -650 h 3134655"/>
                <a:gd name="connsiteX6" fmla="*/ 6164058 w 6164614"/>
                <a:gd name="connsiteY6" fmla="*/ 675650 h 3134655"/>
                <a:gd name="connsiteX7" fmla="*/ 6164058 w 6164614"/>
                <a:gd name="connsiteY7" fmla="*/ 2457158 h 3134655"/>
                <a:gd name="connsiteX8" fmla="*/ 5588082 w 6164614"/>
                <a:gd name="connsiteY8" fmla="*/ 3134006 h 313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4614" h="3134655">
                  <a:moveTo>
                    <a:pt x="5588082" y="3134006"/>
                  </a:moveTo>
                  <a:lnTo>
                    <a:pt x="575420" y="3134006"/>
                  </a:lnTo>
                  <a:cubicBezTo>
                    <a:pt x="258593" y="3134006"/>
                    <a:pt x="-556" y="2829752"/>
                    <a:pt x="-556" y="2457979"/>
                  </a:cubicBezTo>
                  <a:lnTo>
                    <a:pt x="-556" y="675650"/>
                  </a:lnTo>
                  <a:cubicBezTo>
                    <a:pt x="-556" y="303602"/>
                    <a:pt x="258593" y="-650"/>
                    <a:pt x="575420" y="-650"/>
                  </a:cubicBezTo>
                  <a:lnTo>
                    <a:pt x="5588082" y="-650"/>
                  </a:lnTo>
                  <a:cubicBezTo>
                    <a:pt x="5904910" y="-650"/>
                    <a:pt x="6164058" y="303602"/>
                    <a:pt x="6164058" y="675650"/>
                  </a:cubicBezTo>
                  <a:lnTo>
                    <a:pt x="6164058" y="2457158"/>
                  </a:lnTo>
                  <a:cubicBezTo>
                    <a:pt x="6164058" y="2829752"/>
                    <a:pt x="5904910" y="3134006"/>
                    <a:pt x="5588082" y="3134006"/>
                  </a:cubicBezTo>
                  <a:close/>
                </a:path>
              </a:pathLst>
            </a:custGeom>
            <a:solidFill>
              <a:srgbClr val="FFFFFF"/>
            </a:solidFill>
            <a:ln w="27336" cap="flat">
              <a:noFill/>
              <a:prstDash val="solid"/>
              <a:miter/>
            </a:ln>
            <a:effectLst>
              <a:outerShdw blurRad="127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/>
            </a:lstStyle>
            <a:p>
              <a:endParaRPr lang="en-IN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3544EE-B49F-3889-F07E-65C7CC7D66DE}"/>
                </a:ext>
              </a:extLst>
            </p:cNvPr>
            <p:cNvSpPr txBox="1"/>
            <p:nvPr/>
          </p:nvSpPr>
          <p:spPr>
            <a:xfrm>
              <a:off x="1677761" y="3649249"/>
              <a:ext cx="4871341" cy="152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/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Trends and innovations in e-learning include personalized learning,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microlearning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, virtual reality, artificial intelligence, social learning, and data-driven analytics for learner insights.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64895D-3346-A442-E227-42ADC0265C90}"/>
              </a:ext>
            </a:extLst>
          </p:cNvPr>
          <p:cNvSpPr txBox="1"/>
          <p:nvPr/>
        </p:nvSpPr>
        <p:spPr>
          <a:xfrm>
            <a:off x="7572584" y="3849019"/>
            <a:ext cx="4182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en-US" sz="4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Trends and Innovations in </a:t>
            </a:r>
            <a:r>
              <a:rPr lang="en-US" sz="4000" b="1" i="0" dirty="0" smtClean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E-learning</a:t>
            </a: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5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B80D48"/>
      </a:accent1>
      <a:accent2>
        <a:srgbClr val="F29724"/>
      </a:accent2>
      <a:accent3>
        <a:srgbClr val="0070C0"/>
      </a:accent3>
      <a:accent4>
        <a:srgbClr val="E04556"/>
      </a:accent4>
      <a:accent5>
        <a:srgbClr val="604878"/>
      </a:accent5>
      <a:accent6>
        <a:srgbClr val="FEAE02"/>
      </a:accent6>
      <a:hlink>
        <a:srgbClr val="54E346"/>
      </a:hlink>
      <a:folHlink>
        <a:srgbClr val="B20A0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310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m10404</dc:creator>
  <cp:lastModifiedBy>Hey Vikas</cp:lastModifiedBy>
  <cp:revision>72</cp:revision>
  <dcterms:created xsi:type="dcterms:W3CDTF">2021-02-06T06:34:00Z</dcterms:created>
  <dcterms:modified xsi:type="dcterms:W3CDTF">2024-12-11T11:25:13Z</dcterms:modified>
</cp:coreProperties>
</file>