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9" r:id="rId6"/>
    <p:sldId id="264" r:id="rId7"/>
    <p:sldId id="258"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8501B-1DDF-496E-9D4D-82531B3698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27740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23955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70345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154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982284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E8501B-1DDF-496E-9D4D-82531B3698C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254590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E8501B-1DDF-496E-9D4D-82531B3698C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4293725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501B-1DDF-496E-9D4D-82531B3698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553667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501B-1DDF-496E-9D4D-82531B3698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40391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501B-1DDF-496E-9D4D-82531B3698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78450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501B-1DDF-496E-9D4D-82531B3698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319859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51513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8501B-1DDF-496E-9D4D-82531B3698C0}"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16335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8501B-1DDF-496E-9D4D-82531B3698C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1846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501B-1DDF-496E-9D4D-82531B3698C0}"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362698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7204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8501B-1DDF-496E-9D4D-82531B3698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3FC4-AC5A-405B-B41D-BA20E0107C16}" type="slidenum">
              <a:rPr lang="en-IN" smtClean="0"/>
              <a:t>‹#›</a:t>
            </a:fld>
            <a:endParaRPr lang="en-IN"/>
          </a:p>
        </p:txBody>
      </p:sp>
    </p:spTree>
    <p:extLst>
      <p:ext uri="{BB962C8B-B14F-4D97-AF65-F5344CB8AC3E}">
        <p14:creationId xmlns:p14="http://schemas.microsoft.com/office/powerpoint/2010/main" val="334038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E8501B-1DDF-496E-9D4D-82531B3698C0}" type="datetimeFigureOut">
              <a:rPr lang="en-IN" smtClean="0"/>
              <a:t>19-05-2021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DA3FC4-AC5A-405B-B41D-BA20E0107C16}" type="slidenum">
              <a:rPr lang="en-IN" smtClean="0"/>
              <a:t>‹#›</a:t>
            </a:fld>
            <a:endParaRPr lang="en-IN"/>
          </a:p>
        </p:txBody>
      </p:sp>
    </p:spTree>
    <p:extLst>
      <p:ext uri="{BB962C8B-B14F-4D97-AF65-F5344CB8AC3E}">
        <p14:creationId xmlns:p14="http://schemas.microsoft.com/office/powerpoint/2010/main" val="3281189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D7BB-44D6-48C9-85C2-CE0572A45D7D}"/>
              </a:ext>
            </a:extLst>
          </p:cNvPr>
          <p:cNvSpPr>
            <a:spLocks noGrp="1"/>
          </p:cNvSpPr>
          <p:nvPr>
            <p:ph type="ctrTitle"/>
          </p:nvPr>
        </p:nvSpPr>
        <p:spPr>
          <a:xfrm>
            <a:off x="2643674" y="631064"/>
            <a:ext cx="6136433" cy="1084004"/>
          </a:xfrm>
        </p:spPr>
        <p:txBody>
          <a:bodyPr/>
          <a:lstStyle/>
          <a:p>
            <a:r>
              <a:rPr lang="en-US" b="1" i="1" u="sng" dirty="0">
                <a:latin typeface="Bahnschrift SemiBold" panose="020B0502040204020203" pitchFamily="34" charset="0"/>
              </a:rPr>
              <a:t>DE PROJECT</a:t>
            </a:r>
            <a:endParaRPr lang="en-IN" b="1" i="1" u="sng" dirty="0">
              <a:latin typeface="Bahnschrift SemiBold" panose="020B0502040204020203" pitchFamily="34" charset="0"/>
            </a:endParaRPr>
          </a:p>
        </p:txBody>
      </p:sp>
      <p:sp>
        <p:nvSpPr>
          <p:cNvPr id="4" name="TextBox 3">
            <a:extLst>
              <a:ext uri="{FF2B5EF4-FFF2-40B4-BE49-F238E27FC236}">
                <a16:creationId xmlns:a16="http://schemas.microsoft.com/office/drawing/2014/main" id="{A9E7C099-4659-4946-AB77-CB2A0B33B4C7}"/>
              </a:ext>
            </a:extLst>
          </p:cNvPr>
          <p:cNvSpPr txBox="1"/>
          <p:nvPr/>
        </p:nvSpPr>
        <p:spPr>
          <a:xfrm>
            <a:off x="8517293" y="5794309"/>
            <a:ext cx="3872204" cy="646331"/>
          </a:xfrm>
          <a:prstGeom prst="rect">
            <a:avLst/>
          </a:prstGeom>
          <a:noFill/>
        </p:spPr>
        <p:txBody>
          <a:bodyPr wrap="square" rtlCol="0">
            <a:spAutoFit/>
          </a:bodyPr>
          <a:lstStyle/>
          <a:p>
            <a:r>
              <a:rPr lang="en-US" dirty="0"/>
              <a:t>Utkarsh                   2K19/IT/136</a:t>
            </a:r>
          </a:p>
          <a:p>
            <a:r>
              <a:rPr lang="en-US" dirty="0"/>
              <a:t>Vikas Bhandari       2K19/IT/142</a:t>
            </a:r>
            <a:endParaRPr lang="en-IN" dirty="0"/>
          </a:p>
        </p:txBody>
      </p:sp>
      <p:pic>
        <p:nvPicPr>
          <p:cNvPr id="6" name="Picture 5">
            <a:extLst>
              <a:ext uri="{FF2B5EF4-FFF2-40B4-BE49-F238E27FC236}">
                <a16:creationId xmlns:a16="http://schemas.microsoft.com/office/drawing/2014/main" id="{1083407A-D8E6-4682-A4C8-5D3214705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508" y="2648352"/>
            <a:ext cx="2478758" cy="2470495"/>
          </a:xfrm>
          <a:prstGeom prst="rect">
            <a:avLst/>
          </a:prstGeom>
        </p:spPr>
      </p:pic>
      <p:sp>
        <p:nvSpPr>
          <p:cNvPr id="7" name="Subtitle 6">
            <a:extLst>
              <a:ext uri="{FF2B5EF4-FFF2-40B4-BE49-F238E27FC236}">
                <a16:creationId xmlns:a16="http://schemas.microsoft.com/office/drawing/2014/main" id="{1152A77C-9B74-4E98-A3B6-E479D37D8D13}"/>
              </a:ext>
            </a:extLst>
          </p:cNvPr>
          <p:cNvSpPr>
            <a:spLocks noGrp="1"/>
          </p:cNvSpPr>
          <p:nvPr>
            <p:ph type="subTitle" idx="1"/>
          </p:nvPr>
        </p:nvSpPr>
        <p:spPr>
          <a:xfrm>
            <a:off x="1131870" y="1872176"/>
            <a:ext cx="9440034" cy="1049867"/>
          </a:xfrm>
        </p:spPr>
        <p:txBody>
          <a:bodyPr>
            <a:normAutofit/>
          </a:bodyPr>
          <a:lstStyle/>
          <a:p>
            <a:r>
              <a:rPr lang="en-US" sz="3600" b="1" dirty="0"/>
              <a:t>Password Security Alert System</a:t>
            </a:r>
            <a:endParaRPr lang="en-IN" sz="3600" b="1" dirty="0"/>
          </a:p>
        </p:txBody>
      </p:sp>
    </p:spTree>
    <p:extLst>
      <p:ext uri="{BB962C8B-B14F-4D97-AF65-F5344CB8AC3E}">
        <p14:creationId xmlns:p14="http://schemas.microsoft.com/office/powerpoint/2010/main" val="15704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6CF8-20ED-4BAB-83DA-B0B408007831}"/>
              </a:ext>
            </a:extLst>
          </p:cNvPr>
          <p:cNvSpPr>
            <a:spLocks noGrp="1"/>
          </p:cNvSpPr>
          <p:nvPr>
            <p:ph type="ctrTitle"/>
          </p:nvPr>
        </p:nvSpPr>
        <p:spPr>
          <a:xfrm>
            <a:off x="1478449" y="111967"/>
            <a:ext cx="7791968" cy="948447"/>
          </a:xfrm>
        </p:spPr>
        <p:txBody>
          <a:bodyPr/>
          <a:lstStyle/>
          <a:p>
            <a:r>
              <a:rPr lang="en-US" b="1" i="1" u="sng" dirty="0"/>
              <a:t>Components of Project</a:t>
            </a:r>
            <a:endParaRPr lang="en-IN" b="1" i="1" u="sng" dirty="0"/>
          </a:p>
        </p:txBody>
      </p:sp>
      <p:sp>
        <p:nvSpPr>
          <p:cNvPr id="4" name="Rectangle 3">
            <a:extLst>
              <a:ext uri="{FF2B5EF4-FFF2-40B4-BE49-F238E27FC236}">
                <a16:creationId xmlns:a16="http://schemas.microsoft.com/office/drawing/2014/main" id="{214EDC9C-295E-4287-B29E-855A31C4CA69}"/>
              </a:ext>
            </a:extLst>
          </p:cNvPr>
          <p:cNvSpPr/>
          <p:nvPr/>
        </p:nvSpPr>
        <p:spPr>
          <a:xfrm>
            <a:off x="1255247" y="4807990"/>
            <a:ext cx="3125755" cy="813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8B9689DB-57B3-411B-8548-05F56476EDF7}"/>
              </a:ext>
            </a:extLst>
          </p:cNvPr>
          <p:cNvSpPr txBox="1"/>
          <p:nvPr/>
        </p:nvSpPr>
        <p:spPr>
          <a:xfrm>
            <a:off x="1306564" y="5005101"/>
            <a:ext cx="3023119" cy="369332"/>
          </a:xfrm>
          <a:prstGeom prst="rect">
            <a:avLst/>
          </a:prstGeom>
          <a:noFill/>
        </p:spPr>
        <p:txBody>
          <a:bodyPr wrap="square" rtlCol="0">
            <a:spAutoFit/>
          </a:bodyPr>
          <a:lstStyle/>
          <a:p>
            <a:r>
              <a:rPr lang="en-US" dirty="0">
                <a:solidFill>
                  <a:schemeClr val="bg1"/>
                </a:solidFill>
              </a:rPr>
              <a:t>Decimal to Binary Convertor</a:t>
            </a:r>
            <a:endParaRPr lang="en-IN" dirty="0">
              <a:solidFill>
                <a:schemeClr val="bg1"/>
              </a:solidFill>
            </a:endParaRPr>
          </a:p>
        </p:txBody>
      </p:sp>
      <p:sp>
        <p:nvSpPr>
          <p:cNvPr id="7" name="Arrow: Down 6">
            <a:extLst>
              <a:ext uri="{FF2B5EF4-FFF2-40B4-BE49-F238E27FC236}">
                <a16:creationId xmlns:a16="http://schemas.microsoft.com/office/drawing/2014/main" id="{7820AAB0-3FD4-4DD1-97D4-AF3341AD0437}"/>
              </a:ext>
            </a:extLst>
          </p:cNvPr>
          <p:cNvSpPr/>
          <p:nvPr/>
        </p:nvSpPr>
        <p:spPr>
          <a:xfrm rot="1594424">
            <a:off x="2813377" y="2784719"/>
            <a:ext cx="1235212" cy="170662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08C0E8E-C0DC-4BF4-BFC6-72B7BBCB982F}"/>
              </a:ext>
            </a:extLst>
          </p:cNvPr>
          <p:cNvSpPr/>
          <p:nvPr/>
        </p:nvSpPr>
        <p:spPr>
          <a:xfrm>
            <a:off x="8074169" y="4807991"/>
            <a:ext cx="3125754" cy="8376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B49DAE11-976F-4C1E-B557-F79D7576F742}"/>
              </a:ext>
            </a:extLst>
          </p:cNvPr>
          <p:cNvSpPr txBox="1"/>
          <p:nvPr/>
        </p:nvSpPr>
        <p:spPr>
          <a:xfrm>
            <a:off x="8621776" y="5030055"/>
            <a:ext cx="1874231" cy="369332"/>
          </a:xfrm>
          <a:prstGeom prst="rect">
            <a:avLst/>
          </a:prstGeom>
          <a:noFill/>
        </p:spPr>
        <p:txBody>
          <a:bodyPr wrap="none" rtlCol="0">
            <a:spAutoFit/>
          </a:bodyPr>
          <a:lstStyle/>
          <a:p>
            <a:r>
              <a:rPr lang="en-IN" dirty="0">
                <a:solidFill>
                  <a:schemeClr val="bg1"/>
                </a:solidFill>
              </a:rPr>
              <a:t>Digit comparator</a:t>
            </a:r>
          </a:p>
        </p:txBody>
      </p:sp>
      <p:sp>
        <p:nvSpPr>
          <p:cNvPr id="12" name="Arrow: Down 11">
            <a:extLst>
              <a:ext uri="{FF2B5EF4-FFF2-40B4-BE49-F238E27FC236}">
                <a16:creationId xmlns:a16="http://schemas.microsoft.com/office/drawing/2014/main" id="{658A976E-8D1A-4E7C-90F6-1403B20E49C8}"/>
              </a:ext>
            </a:extLst>
          </p:cNvPr>
          <p:cNvSpPr/>
          <p:nvPr/>
        </p:nvSpPr>
        <p:spPr>
          <a:xfrm rot="20088408">
            <a:off x="8078031" y="2741977"/>
            <a:ext cx="1262125" cy="17501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A34392A-F57D-4B1C-96F9-425464AC4C60}"/>
              </a:ext>
            </a:extLst>
          </p:cNvPr>
          <p:cNvSpPr txBox="1"/>
          <p:nvPr/>
        </p:nvSpPr>
        <p:spPr>
          <a:xfrm>
            <a:off x="942392" y="1483567"/>
            <a:ext cx="8873412" cy="923330"/>
          </a:xfrm>
          <a:prstGeom prst="rect">
            <a:avLst/>
          </a:prstGeom>
          <a:noFill/>
        </p:spPr>
        <p:txBody>
          <a:bodyPr wrap="square" rtlCol="0">
            <a:spAutoFit/>
          </a:bodyPr>
          <a:lstStyle/>
          <a:p>
            <a:r>
              <a:rPr lang="en-US" dirty="0"/>
              <a:t>The project is basically a password based security system which is implemented using logic gates and other digital electronics components. </a:t>
            </a:r>
          </a:p>
          <a:p>
            <a:r>
              <a:rPr lang="en-US" dirty="0"/>
              <a:t>The project can be divided into 2 components which are as follows: </a:t>
            </a:r>
            <a:endParaRPr lang="en-IN" dirty="0"/>
          </a:p>
        </p:txBody>
      </p:sp>
    </p:spTree>
    <p:extLst>
      <p:ext uri="{BB962C8B-B14F-4D97-AF65-F5344CB8AC3E}">
        <p14:creationId xmlns:p14="http://schemas.microsoft.com/office/powerpoint/2010/main" val="309504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197D-EB6B-45A5-937A-9F0AE16F2F98}"/>
              </a:ext>
            </a:extLst>
          </p:cNvPr>
          <p:cNvSpPr>
            <a:spLocks noGrp="1"/>
          </p:cNvSpPr>
          <p:nvPr>
            <p:ph type="ctrTitle"/>
          </p:nvPr>
        </p:nvSpPr>
        <p:spPr>
          <a:xfrm>
            <a:off x="596253" y="419878"/>
            <a:ext cx="9440034" cy="724512"/>
          </a:xfrm>
        </p:spPr>
        <p:txBody>
          <a:bodyPr>
            <a:normAutofit fontScale="90000"/>
          </a:bodyPr>
          <a:lstStyle/>
          <a:p>
            <a:r>
              <a:rPr lang="en-US" sz="3200" b="1" dirty="0"/>
              <a:t>Explanation of the decimal(1 digit) to binary convertor:</a:t>
            </a:r>
            <a:endParaRPr lang="en-IN" sz="3200" b="1" dirty="0"/>
          </a:p>
        </p:txBody>
      </p:sp>
      <p:sp>
        <p:nvSpPr>
          <p:cNvPr id="3" name="Subtitle 2">
            <a:extLst>
              <a:ext uri="{FF2B5EF4-FFF2-40B4-BE49-F238E27FC236}">
                <a16:creationId xmlns:a16="http://schemas.microsoft.com/office/drawing/2014/main" id="{3A266085-C7FC-4679-A83D-94D33EABE3C6}"/>
              </a:ext>
            </a:extLst>
          </p:cNvPr>
          <p:cNvSpPr>
            <a:spLocks noGrp="1"/>
          </p:cNvSpPr>
          <p:nvPr>
            <p:ph type="subTitle" idx="1"/>
          </p:nvPr>
        </p:nvSpPr>
        <p:spPr>
          <a:xfrm>
            <a:off x="484285" y="1800808"/>
            <a:ext cx="6336394" cy="4637313"/>
          </a:xfrm>
        </p:spPr>
        <p:txBody>
          <a:bodyPr>
            <a:normAutofit/>
          </a:bodyPr>
          <a:lstStyle/>
          <a:p>
            <a:pPr marL="342900" indent="-342900" algn="l">
              <a:buFont typeface="Arial" panose="020B0604020202020204" pitchFamily="34" charset="0"/>
              <a:buChar char="•"/>
            </a:pPr>
            <a:r>
              <a:rPr lang="en-US" dirty="0">
                <a:effectLst/>
              </a:rPr>
              <a:t>To convert a decimal number into binary we have used a Decimal to BCD Encoder.</a:t>
            </a:r>
          </a:p>
          <a:p>
            <a:pPr marL="342900" indent="-342900" algn="l">
              <a:buFont typeface="Arial" panose="020B0604020202020204" pitchFamily="34" charset="0"/>
              <a:buChar char="•"/>
            </a:pPr>
            <a:r>
              <a:rPr lang="en-US" dirty="0">
                <a:effectLst/>
              </a:rPr>
              <a:t>In the BCD system, the decimal number is represented as the four-digit binary. </a:t>
            </a:r>
          </a:p>
          <a:p>
            <a:pPr marL="342900" indent="-342900" algn="l">
              <a:buFont typeface="Arial" panose="020B0604020202020204" pitchFamily="34" charset="0"/>
              <a:buChar char="•"/>
            </a:pPr>
            <a:r>
              <a:rPr lang="en-US" dirty="0">
                <a:effectLst/>
              </a:rPr>
              <a:t>It can convert the decimal numbers from 0 to 9 into the binary stream. </a:t>
            </a:r>
          </a:p>
          <a:p>
            <a:pPr algn="l"/>
            <a:r>
              <a:rPr lang="en-US" dirty="0">
                <a:effectLst/>
              </a:rPr>
              <a:t>The truth table of Decimal to BCD encoder is given below.</a:t>
            </a:r>
            <a:endParaRPr lang="en-IN" dirty="0">
              <a:effectLst/>
            </a:endParaRPr>
          </a:p>
        </p:txBody>
      </p:sp>
      <p:pic>
        <p:nvPicPr>
          <p:cNvPr id="5" name="Picture 4">
            <a:extLst>
              <a:ext uri="{FF2B5EF4-FFF2-40B4-BE49-F238E27FC236}">
                <a16:creationId xmlns:a16="http://schemas.microsoft.com/office/drawing/2014/main" id="{54DEDF09-09ED-4DB8-8989-5379668DD68C}"/>
              </a:ext>
            </a:extLst>
          </p:cNvPr>
          <p:cNvPicPr>
            <a:picLocks noChangeAspect="1"/>
          </p:cNvPicPr>
          <p:nvPr/>
        </p:nvPicPr>
        <p:blipFill rotWithShape="1">
          <a:blip r:embed="rId2"/>
          <a:srcRect l="26939" t="25307" r="49260" b="27755"/>
          <a:stretch/>
        </p:blipFill>
        <p:spPr>
          <a:xfrm>
            <a:off x="6848208" y="1287625"/>
            <a:ext cx="4597531" cy="5100154"/>
          </a:xfrm>
          <a:prstGeom prst="rect">
            <a:avLst/>
          </a:prstGeom>
        </p:spPr>
      </p:pic>
    </p:spTree>
    <p:extLst>
      <p:ext uri="{BB962C8B-B14F-4D97-AF65-F5344CB8AC3E}">
        <p14:creationId xmlns:p14="http://schemas.microsoft.com/office/powerpoint/2010/main" val="30975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902A769-7585-4756-9D02-F949AC620AFD}"/>
              </a:ext>
            </a:extLst>
          </p:cNvPr>
          <p:cNvSpPr>
            <a:spLocks noGrp="1"/>
          </p:cNvSpPr>
          <p:nvPr>
            <p:ph type="subTitle" idx="1"/>
          </p:nvPr>
        </p:nvSpPr>
        <p:spPr>
          <a:xfrm>
            <a:off x="718457" y="821095"/>
            <a:ext cx="10282335" cy="4655976"/>
          </a:xfrm>
        </p:spPr>
        <p:txBody>
          <a:bodyPr>
            <a:normAutofit fontScale="85000" lnSpcReduction="20000"/>
          </a:bodyPr>
          <a:lstStyle/>
          <a:p>
            <a:pPr algn="l"/>
            <a:r>
              <a:rPr lang="en-US" sz="4200" b="1" dirty="0">
                <a:latin typeface="Arial Rounded MT Bold" panose="020F0704030504030204" pitchFamily="34" charset="0"/>
              </a:rPr>
              <a:t>Explanation of the bit comparator circuit:</a:t>
            </a:r>
          </a:p>
          <a:p>
            <a:pPr algn="l"/>
            <a:endParaRPr lang="en-US" sz="2400" dirty="0">
              <a:latin typeface="Arial Rounded MT Bold" panose="020F0704030504030204" pitchFamily="34" charset="0"/>
            </a:endParaRPr>
          </a:p>
          <a:p>
            <a:pPr algn="l"/>
            <a:r>
              <a:rPr lang="en-US" sz="2400" dirty="0">
                <a:latin typeface="Arial Rounded MT Bold" panose="020F0704030504030204" pitchFamily="34" charset="0"/>
              </a:rPr>
              <a:t>The idea of this system is that the 4 switches “Key Code Switches” acts as holding the correct password for unlocking the lock.</a:t>
            </a:r>
          </a:p>
          <a:p>
            <a:pPr algn="l"/>
            <a:r>
              <a:rPr lang="en-US" sz="2400" dirty="0">
                <a:latin typeface="Arial Rounded MT Bold" panose="020F0704030504030204" pitchFamily="34" charset="0"/>
              </a:rPr>
              <a:t> On the other hand, the other 4 switches “Data Entry Switches” acts as data entry points where the code is to be entered to open the lock. </a:t>
            </a:r>
          </a:p>
          <a:p>
            <a:pPr algn="l"/>
            <a:r>
              <a:rPr lang="en-US" sz="2400" dirty="0">
                <a:latin typeface="Arial Rounded MT Bold" panose="020F0704030504030204" pitchFamily="34" charset="0"/>
              </a:rPr>
              <a:t>The “Key Code Switches” have static value and is hidden from the person who is trying to open the lock.</a:t>
            </a:r>
          </a:p>
          <a:p>
            <a:pPr algn="l"/>
            <a:r>
              <a:rPr lang="en-US" sz="2400" dirty="0">
                <a:latin typeface="Arial Rounded MT Bold" panose="020F0704030504030204" pitchFamily="34" charset="0"/>
              </a:rPr>
              <a:t> If the person who is trying to open the lock enters the code at “Data Entry Switches” which is similar to the code kept static at the “Key Code Switches” then the green LED will light up and the lock will open. </a:t>
            </a:r>
          </a:p>
          <a:p>
            <a:pPr algn="l"/>
            <a:r>
              <a:rPr lang="en-US" sz="2400" dirty="0">
                <a:latin typeface="Arial Rounded MT Bold" panose="020F0704030504030204" pitchFamily="34" charset="0"/>
              </a:rPr>
              <a:t>If he enters the wrong code then the red LED will lit up and BUZZER will start ringing, which will be the alarming situation that some wrong person is unlocking the lock.</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66827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141C1F-803D-48BB-BDCF-AB36BB0EEF09}"/>
              </a:ext>
            </a:extLst>
          </p:cNvPr>
          <p:cNvPicPr>
            <a:picLocks noChangeAspect="1"/>
          </p:cNvPicPr>
          <p:nvPr/>
        </p:nvPicPr>
        <p:blipFill>
          <a:blip r:embed="rId2"/>
          <a:stretch>
            <a:fillRect/>
          </a:stretch>
        </p:blipFill>
        <p:spPr>
          <a:xfrm>
            <a:off x="2121487" y="1111741"/>
            <a:ext cx="7296539" cy="4951757"/>
          </a:xfrm>
          <a:prstGeom prst="rect">
            <a:avLst/>
          </a:prstGeom>
        </p:spPr>
      </p:pic>
      <p:sp>
        <p:nvSpPr>
          <p:cNvPr id="3" name="TextBox 2">
            <a:extLst>
              <a:ext uri="{FF2B5EF4-FFF2-40B4-BE49-F238E27FC236}">
                <a16:creationId xmlns:a16="http://schemas.microsoft.com/office/drawing/2014/main" id="{81FF935F-5FBA-4178-BD8A-4C83CC44122F}"/>
              </a:ext>
            </a:extLst>
          </p:cNvPr>
          <p:cNvSpPr txBox="1"/>
          <p:nvPr/>
        </p:nvSpPr>
        <p:spPr>
          <a:xfrm>
            <a:off x="2121487" y="0"/>
            <a:ext cx="7513595" cy="646331"/>
          </a:xfrm>
          <a:prstGeom prst="rect">
            <a:avLst/>
          </a:prstGeom>
          <a:noFill/>
        </p:spPr>
        <p:txBody>
          <a:bodyPr wrap="none" rtlCol="0">
            <a:spAutoFit/>
          </a:bodyPr>
          <a:lstStyle/>
          <a:p>
            <a:r>
              <a:rPr lang="en-US" sz="3600" b="1" i="1" u="sng" dirty="0"/>
              <a:t>Example circuit for 4 bit security system</a:t>
            </a:r>
            <a:endParaRPr lang="en-IN" sz="3600" b="1" i="1" u="sng" dirty="0"/>
          </a:p>
        </p:txBody>
      </p:sp>
    </p:spTree>
    <p:extLst>
      <p:ext uri="{BB962C8B-B14F-4D97-AF65-F5344CB8AC3E}">
        <p14:creationId xmlns:p14="http://schemas.microsoft.com/office/powerpoint/2010/main" val="164055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865C0D-4000-40B5-9314-CE423A5F3C4C}"/>
              </a:ext>
            </a:extLst>
          </p:cNvPr>
          <p:cNvSpPr>
            <a:spLocks noGrp="1"/>
          </p:cNvSpPr>
          <p:nvPr>
            <p:ph type="subTitle" idx="1"/>
          </p:nvPr>
        </p:nvSpPr>
        <p:spPr>
          <a:xfrm>
            <a:off x="1016129" y="425931"/>
            <a:ext cx="10152613" cy="5844240"/>
          </a:xfrm>
        </p:spPr>
        <p:txBody>
          <a:bodyPr/>
          <a:lstStyle/>
          <a:p>
            <a:pPr algn="l"/>
            <a:r>
              <a:rPr lang="en-US" dirty="0">
                <a:effectLst/>
              </a:rPr>
              <a:t>We are basically comparing every 4 bits of each decimal number one by one and checking it using the 4 bit comparator. Every decimal is converted into 4 binary bits and then checked with the already stored password. Then all the 4 output from the comparators act as input to AND Gates which is further connected to 2 different </a:t>
            </a:r>
            <a:r>
              <a:rPr lang="en-US" dirty="0" err="1">
                <a:effectLst/>
              </a:rPr>
              <a:t>led’s</a:t>
            </a:r>
            <a:r>
              <a:rPr lang="en-US" dirty="0">
                <a:effectLst/>
              </a:rPr>
              <a:t> via a switch.</a:t>
            </a:r>
          </a:p>
          <a:p>
            <a:pPr algn="l"/>
            <a:endParaRPr lang="en-IN" dirty="0">
              <a:effectLst/>
            </a:endParaRPr>
          </a:p>
        </p:txBody>
      </p:sp>
    </p:spTree>
    <p:extLst>
      <p:ext uri="{BB962C8B-B14F-4D97-AF65-F5344CB8AC3E}">
        <p14:creationId xmlns:p14="http://schemas.microsoft.com/office/powerpoint/2010/main" val="13005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0F29-9F18-42E1-9277-16767C35C4B6}"/>
              </a:ext>
            </a:extLst>
          </p:cNvPr>
          <p:cNvSpPr>
            <a:spLocks noGrp="1"/>
          </p:cNvSpPr>
          <p:nvPr>
            <p:ph type="ctrTitle"/>
          </p:nvPr>
        </p:nvSpPr>
        <p:spPr>
          <a:xfrm>
            <a:off x="2537927" y="158619"/>
            <a:ext cx="6298163" cy="1303011"/>
          </a:xfrm>
        </p:spPr>
        <p:txBody>
          <a:bodyPr>
            <a:normAutofit fontScale="90000"/>
          </a:bodyPr>
          <a:lstStyle/>
          <a:p>
            <a:r>
              <a:rPr lang="en-US" sz="4000" b="1" i="1" u="sng" dirty="0"/>
              <a:t>Materials Required for the Password checking circuit</a:t>
            </a:r>
            <a:endParaRPr lang="en-IN" sz="4000" b="1" i="1" u="sng" dirty="0"/>
          </a:p>
        </p:txBody>
      </p:sp>
      <p:sp>
        <p:nvSpPr>
          <p:cNvPr id="3" name="Subtitle 2">
            <a:extLst>
              <a:ext uri="{FF2B5EF4-FFF2-40B4-BE49-F238E27FC236}">
                <a16:creationId xmlns:a16="http://schemas.microsoft.com/office/drawing/2014/main" id="{F16D3761-5939-452D-9254-3793276E9D25}"/>
              </a:ext>
            </a:extLst>
          </p:cNvPr>
          <p:cNvSpPr>
            <a:spLocks noGrp="1"/>
          </p:cNvSpPr>
          <p:nvPr>
            <p:ph type="subTitle" idx="1"/>
          </p:nvPr>
        </p:nvSpPr>
        <p:spPr>
          <a:xfrm>
            <a:off x="1025461" y="1610919"/>
            <a:ext cx="10059306" cy="4836534"/>
          </a:xfrm>
        </p:spPr>
        <p:txBody>
          <a:bodyPr>
            <a:normAutofit/>
          </a:bodyPr>
          <a:lstStyle/>
          <a:p>
            <a:pPr algn="l"/>
            <a:r>
              <a:rPr lang="en-US" dirty="0">
                <a:latin typeface="Bahnschrift Light SemiCondensed" panose="020B0502040204020203" pitchFamily="34" charset="0"/>
              </a:rPr>
              <a:t>1) XOR Gate</a:t>
            </a:r>
          </a:p>
          <a:p>
            <a:pPr algn="l"/>
            <a:r>
              <a:rPr lang="en-US" dirty="0">
                <a:latin typeface="Bahnschrift Light SemiCondensed" panose="020B0502040204020203" pitchFamily="34" charset="0"/>
              </a:rPr>
              <a:t>2) NOT Gate</a:t>
            </a:r>
          </a:p>
          <a:p>
            <a:pPr algn="l"/>
            <a:r>
              <a:rPr lang="en-US" dirty="0">
                <a:latin typeface="Bahnschrift Light SemiCondensed" panose="020B0502040204020203" pitchFamily="34" charset="0"/>
              </a:rPr>
              <a:t>3) AND Gate</a:t>
            </a:r>
          </a:p>
          <a:p>
            <a:pPr algn="l"/>
            <a:r>
              <a:rPr lang="en-US" dirty="0">
                <a:latin typeface="Bahnschrift Light SemiCondensed" panose="020B0502040204020203" pitchFamily="34" charset="0"/>
              </a:rPr>
              <a:t>4) OR Gate</a:t>
            </a:r>
          </a:p>
          <a:p>
            <a:pPr algn="l"/>
            <a:r>
              <a:rPr lang="en-IN" dirty="0">
                <a:latin typeface="Bahnschrift Light SemiCondensed" panose="020B0502040204020203" pitchFamily="34" charset="0"/>
              </a:rPr>
              <a:t>5) 6-bit Switches</a:t>
            </a:r>
          </a:p>
          <a:p>
            <a:pPr algn="l"/>
            <a:r>
              <a:rPr lang="en-IN" dirty="0">
                <a:latin typeface="Bahnschrift Light SemiCondensed" panose="020B0502040204020203" pitchFamily="34" charset="0"/>
              </a:rPr>
              <a:t>6) Battery</a:t>
            </a:r>
          </a:p>
          <a:p>
            <a:pPr algn="l"/>
            <a:r>
              <a:rPr lang="en-IN" dirty="0">
                <a:latin typeface="Bahnschrift Light SemiCondensed" panose="020B0502040204020203" pitchFamily="34" charset="0"/>
              </a:rPr>
              <a:t>7) Green LED (correct password)</a:t>
            </a:r>
          </a:p>
          <a:p>
            <a:pPr algn="l"/>
            <a:r>
              <a:rPr lang="en-IN" dirty="0">
                <a:latin typeface="Bahnschrift Light SemiCondensed" panose="020B0502040204020203" pitchFamily="34" charset="0"/>
              </a:rPr>
              <a:t>8) Red LED (incorrect password)</a:t>
            </a:r>
          </a:p>
          <a:p>
            <a:pPr algn="l"/>
            <a:r>
              <a:rPr lang="en-IN" dirty="0">
                <a:latin typeface="Bahnschrift Light SemiCondensed" panose="020B0502040204020203" pitchFamily="34" charset="0"/>
              </a:rPr>
              <a:t>9) Buzzer</a:t>
            </a:r>
          </a:p>
          <a:p>
            <a:pPr algn="l"/>
            <a:r>
              <a:rPr lang="en-IN" dirty="0">
                <a:latin typeface="Bahnschrift Light SemiCondensed" panose="020B0502040204020203" pitchFamily="34" charset="0"/>
              </a:rPr>
              <a:t>10) Connecting Wires</a:t>
            </a:r>
          </a:p>
        </p:txBody>
      </p:sp>
    </p:spTree>
    <p:extLst>
      <p:ext uri="{BB962C8B-B14F-4D97-AF65-F5344CB8AC3E}">
        <p14:creationId xmlns:p14="http://schemas.microsoft.com/office/powerpoint/2010/main" val="315894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C07-B420-46B7-80A9-AD7D6E396E0C}"/>
              </a:ext>
            </a:extLst>
          </p:cNvPr>
          <p:cNvSpPr>
            <a:spLocks noGrp="1"/>
          </p:cNvSpPr>
          <p:nvPr>
            <p:ph type="ctrTitle"/>
          </p:nvPr>
        </p:nvSpPr>
        <p:spPr>
          <a:xfrm>
            <a:off x="2490366" y="131846"/>
            <a:ext cx="6606980" cy="1049867"/>
          </a:xfrm>
        </p:spPr>
        <p:txBody>
          <a:bodyPr/>
          <a:lstStyle/>
          <a:p>
            <a:r>
              <a:rPr lang="en-US" b="1" i="1" u="sng" dirty="0"/>
              <a:t>Real Life Applications</a:t>
            </a:r>
            <a:endParaRPr lang="en-IN" b="1" i="1" u="sng" dirty="0"/>
          </a:p>
        </p:txBody>
      </p:sp>
      <p:sp>
        <p:nvSpPr>
          <p:cNvPr id="3" name="Subtitle 2">
            <a:extLst>
              <a:ext uri="{FF2B5EF4-FFF2-40B4-BE49-F238E27FC236}">
                <a16:creationId xmlns:a16="http://schemas.microsoft.com/office/drawing/2014/main" id="{2F42B61F-65B0-44CA-A104-68C35E23E534}"/>
              </a:ext>
            </a:extLst>
          </p:cNvPr>
          <p:cNvSpPr>
            <a:spLocks noGrp="1"/>
          </p:cNvSpPr>
          <p:nvPr>
            <p:ph type="subTitle" idx="1"/>
          </p:nvPr>
        </p:nvSpPr>
        <p:spPr>
          <a:xfrm>
            <a:off x="1073838" y="1694895"/>
            <a:ext cx="9814985" cy="2830452"/>
          </a:xfrm>
        </p:spPr>
        <p:txBody>
          <a:bodyPr>
            <a:noAutofit/>
          </a:bodyPr>
          <a:lstStyle/>
          <a:p>
            <a:pPr algn="l"/>
            <a:r>
              <a:rPr lang="en-US" sz="3200" dirty="0"/>
              <a:t>1) Protection of equipment example: bags</a:t>
            </a:r>
          </a:p>
          <a:p>
            <a:pPr algn="l"/>
            <a:r>
              <a:rPr lang="en-US" sz="3200" dirty="0"/>
              <a:t>2) Locker Security </a:t>
            </a:r>
          </a:p>
          <a:p>
            <a:pPr algn="l"/>
            <a:r>
              <a:rPr lang="en-US" sz="3200" dirty="0"/>
              <a:t>3) Room security</a:t>
            </a:r>
            <a:endParaRPr lang="en-IN" sz="3200" dirty="0"/>
          </a:p>
        </p:txBody>
      </p:sp>
    </p:spTree>
    <p:extLst>
      <p:ext uri="{BB962C8B-B14F-4D97-AF65-F5344CB8AC3E}">
        <p14:creationId xmlns:p14="http://schemas.microsoft.com/office/powerpoint/2010/main" val="266243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B36C-A035-4606-B2CB-CE676F081870}"/>
              </a:ext>
            </a:extLst>
          </p:cNvPr>
          <p:cNvSpPr>
            <a:spLocks noGrp="1"/>
          </p:cNvSpPr>
          <p:nvPr>
            <p:ph type="ctrTitle"/>
          </p:nvPr>
        </p:nvSpPr>
        <p:spPr>
          <a:xfrm>
            <a:off x="2947566" y="233265"/>
            <a:ext cx="5421993" cy="976437"/>
          </a:xfrm>
        </p:spPr>
        <p:txBody>
          <a:bodyPr/>
          <a:lstStyle/>
          <a:p>
            <a:r>
              <a:rPr lang="en-US" b="1" i="1" u="sng" dirty="0"/>
              <a:t>Working</a:t>
            </a:r>
            <a:endParaRPr lang="en-IN" b="1" i="1" u="sng" dirty="0"/>
          </a:p>
        </p:txBody>
      </p:sp>
      <p:sp>
        <p:nvSpPr>
          <p:cNvPr id="3" name="Subtitle 2">
            <a:extLst>
              <a:ext uri="{FF2B5EF4-FFF2-40B4-BE49-F238E27FC236}">
                <a16:creationId xmlns:a16="http://schemas.microsoft.com/office/drawing/2014/main" id="{2042F44C-CD74-4560-98BA-C486669BFFA0}"/>
              </a:ext>
            </a:extLst>
          </p:cNvPr>
          <p:cNvSpPr>
            <a:spLocks noGrp="1"/>
          </p:cNvSpPr>
          <p:nvPr>
            <p:ph type="subTitle" idx="1"/>
          </p:nvPr>
        </p:nvSpPr>
        <p:spPr>
          <a:xfrm>
            <a:off x="1109435" y="1657572"/>
            <a:ext cx="10441863" cy="4761889"/>
          </a:xfrm>
        </p:spPr>
        <p:txBody>
          <a:bodyPr>
            <a:normAutofit/>
          </a:bodyPr>
          <a:lstStyle/>
          <a:p>
            <a:pPr algn="l"/>
            <a:r>
              <a:rPr lang="en-US" sz="2400" dirty="0">
                <a:latin typeface="Bahnschrift SemiBold" panose="020B0502040204020203" pitchFamily="34" charset="0"/>
              </a:rPr>
              <a:t>Install the IC’s and Resistors neatly on the bread board. Wire the Pins 7 and 14 of all IC’s to VCC and GND Respectively. Wire one end of the switches with VCC. Wire one end of resistors to GND. Now connect the other end of the switches to the resistors and wire it to the gates of XOR IC. Now the output of the XOR is sent as inputs in NOT IC and is grounded with help of a resistor simultaneously. Now the output of the NOT is sent as inputs in AND IC. Now the single output of the AND gate is Direct Connect to Green LED and Ground the LED with 470-ohm Resistor. Another Hand the single output of the AND gate is Connect NOT gate. Now the Output of NOT gate is Connect to Red LED and Ground the LED with 470-ohm Resistor.</a:t>
            </a:r>
            <a:endParaRPr lang="en-IN" sz="2400" dirty="0">
              <a:latin typeface="Bahnschrift SemiBold" panose="020B0502040204020203" pitchFamily="34" charset="0"/>
            </a:endParaRPr>
          </a:p>
        </p:txBody>
      </p:sp>
    </p:spTree>
    <p:extLst>
      <p:ext uri="{BB962C8B-B14F-4D97-AF65-F5344CB8AC3E}">
        <p14:creationId xmlns:p14="http://schemas.microsoft.com/office/powerpoint/2010/main" val="2282255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243</TotalTime>
  <Words>604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Bahnschrift Light SemiCondensed</vt:lpstr>
      <vt:lpstr>Bahnschrift SemiBold</vt:lpstr>
      <vt:lpstr>Calisto MT</vt:lpstr>
      <vt:lpstr>Wingdings 2</vt:lpstr>
      <vt:lpstr>Slate</vt:lpstr>
      <vt:lpstr>DE PROJECT</vt:lpstr>
      <vt:lpstr>Components of Project</vt:lpstr>
      <vt:lpstr>Explanation of the decimal(1 digit) to binary convertor:</vt:lpstr>
      <vt:lpstr>PowerPoint Presentation</vt:lpstr>
      <vt:lpstr>PowerPoint Presentation</vt:lpstr>
      <vt:lpstr>PowerPoint Presentation</vt:lpstr>
      <vt:lpstr>Materials Required for the Password checking circuit</vt:lpstr>
      <vt:lpstr>Real Life Applications</vt:lpstr>
      <vt:lpstr>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PROJECT</dc:title>
  <dc:creator>Utkarsh</dc:creator>
  <cp:lastModifiedBy>Utkarsh</cp:lastModifiedBy>
  <cp:revision>16</cp:revision>
  <dcterms:created xsi:type="dcterms:W3CDTF">2021-03-09T18:29:13Z</dcterms:created>
  <dcterms:modified xsi:type="dcterms:W3CDTF">2021-05-19T07:28:09Z</dcterms:modified>
</cp:coreProperties>
</file>