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14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4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74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2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5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8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5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8CD8-7171-47A9-9BC1-C85E3B37B09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265A-37B1-423B-A703-B59C48629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3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D376-28A1-C9E3-52B6-087752535CDD}"/>
              </a:ext>
            </a:extLst>
          </p:cNvPr>
          <p:cNvSpPr txBox="1"/>
          <p:nvPr/>
        </p:nvSpPr>
        <p:spPr>
          <a:xfrm>
            <a:off x="964469" y="1085177"/>
            <a:ext cx="965901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18760">
              <a:spcAft>
                <a:spcPts val="498"/>
              </a:spcAft>
            </a:pP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5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35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 defTabSz="318760">
              <a:spcAft>
                <a:spcPts val="498"/>
              </a:spcAft>
            </a:pPr>
            <a:endParaRPr lang="en-IN" sz="3500" dirty="0">
              <a:solidFill>
                <a:srgbClr val="C00000"/>
              </a:solidFill>
            </a:endParaRPr>
          </a:p>
          <a:p>
            <a:pPr algn="ctr" defTabSz="318760">
              <a:spcAft>
                <a:spcPts val="498"/>
              </a:spcAft>
            </a:pPr>
            <a:r>
              <a:rPr lang="en-US" sz="35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IPL AUCTION OF 14TH SEASON 2021</a:t>
            </a:r>
            <a:endParaRPr lang="en-IN" sz="3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blue elephant head with black text&#10;&#10;Description automatically generated">
            <a:extLst>
              <a:ext uri="{FF2B5EF4-FFF2-40B4-BE49-F238E27FC236}">
                <a16:creationId xmlns:a16="http://schemas.microsoft.com/office/drawing/2014/main" id="{FBDF0D16-385A-BE5A-19BE-A9754ACA8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0" y="3193231"/>
            <a:ext cx="2165266" cy="1627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0A37B72-2966-372D-FFCA-7E2B37409C5F}"/>
              </a:ext>
            </a:extLst>
          </p:cNvPr>
          <p:cNvSpPr txBox="1"/>
          <p:nvPr/>
        </p:nvSpPr>
        <p:spPr>
          <a:xfrm>
            <a:off x="3220004" y="4399646"/>
            <a:ext cx="5047454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18760">
              <a:spcAft>
                <a:spcPts val="498"/>
              </a:spcAft>
              <a:defRPr/>
            </a:pPr>
            <a:r>
              <a:rPr lang="en-US" sz="20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Name:-Vikas Kumar</a:t>
            </a:r>
          </a:p>
          <a:p>
            <a:pPr algn="ctr" defTabSz="318760">
              <a:spcAft>
                <a:spcPts val="498"/>
              </a:spcAft>
              <a:defRPr/>
            </a:pPr>
            <a:r>
              <a:rPr lang="en-US" sz="20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Gmail:-vikasdbg102@gmail.com</a:t>
            </a:r>
          </a:p>
          <a:p>
            <a:pPr algn="ctr" defTabSz="318760">
              <a:spcAft>
                <a:spcPts val="498"/>
              </a:spcAft>
              <a:defRPr/>
            </a:pPr>
            <a:r>
              <a:rPr lang="en-US" sz="20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Internshala training-Data Science course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B759C993-16EC-C821-EF09-22F3F500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27" y="49751"/>
            <a:ext cx="4604093" cy="809877"/>
          </a:xfrm>
          <a:prstGeom prst="rect">
            <a:avLst/>
          </a:prstGeom>
        </p:spPr>
      </p:pic>
      <p:pic>
        <p:nvPicPr>
          <p:cNvPr id="43" name="Picture 42" descr="A logo of a cricket player&#10;&#10;Description automatically generated">
            <a:extLst>
              <a:ext uri="{FF2B5EF4-FFF2-40B4-BE49-F238E27FC236}">
                <a16:creationId xmlns:a16="http://schemas.microsoft.com/office/drawing/2014/main" id="{7B145070-E22A-BCB0-7985-CC5ED1530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19" y="3086839"/>
            <a:ext cx="2757764" cy="1839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4FDBA-BD5A-EDCF-4624-CD37AF0DA755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9B403-2622-09C4-2114-B19B4C4285BD}"/>
              </a:ext>
            </a:extLst>
          </p:cNvPr>
          <p:cNvSpPr txBox="1"/>
          <p:nvPr/>
        </p:nvSpPr>
        <p:spPr>
          <a:xfrm>
            <a:off x="11312005" y="6419462"/>
            <a:ext cx="585216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1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1123E-E3DE-45AB-853B-8AE06A3E77C7}"/>
              </a:ext>
            </a:extLst>
          </p:cNvPr>
          <p:cNvSpPr txBox="1"/>
          <p:nvPr/>
        </p:nvSpPr>
        <p:spPr>
          <a:xfrm>
            <a:off x="1627265" y="634769"/>
            <a:ext cx="10094598" cy="1744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defTabSz="914400">
              <a:lnSpc>
                <a:spcPct val="90000"/>
              </a:lnSpc>
              <a:spcAft>
                <a:spcPts val="296"/>
              </a:spcAft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batting_stats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batsman,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batsman_total_score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total_ball_faced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(select batsman, sum(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batsman_total_score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count(ball) as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total_ball_faced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Deliveries where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in('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wides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group by batsman) as subquery where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total_ball_faced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&gt;=500),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bowling_stats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bowler,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total_wicket_taken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(select bowler, count(ball) as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count(case when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 ('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NA','run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out') then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 as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total_wicket_taken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Deliveries group by bowler) as subquery where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&gt;=300) select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all_rounder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a.batsman_total_score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a.total_ball_faced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b.bowler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bowler,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b.total_wicket_taken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b.total_balled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round(cast(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a.batsman_total_score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decimal)/cast(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a.total_ball_faced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decimal)*100, 4) as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batting_strike_rate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round(cast(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b.total_wicket_taken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decimal)/cast(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b.total_balled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decimal)*100, 4) as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bowling_strike_rate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batting_stats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inner join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bowling_stats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on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b.bowler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batting_strike_rate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bowling_strike_rate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10;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E016D9-BB38-366C-2EC1-B23734CB122B}"/>
              </a:ext>
            </a:extLst>
          </p:cNvPr>
          <p:cNvSpPr/>
          <p:nvPr/>
        </p:nvSpPr>
        <p:spPr>
          <a:xfrm>
            <a:off x="4166405" y="46835"/>
            <a:ext cx="3859190" cy="5392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All-rounders</a:t>
            </a:r>
          </a:p>
        </p:txBody>
      </p:sp>
      <p:pic>
        <p:nvPicPr>
          <p:cNvPr id="22" name="Graphic 21" descr="Cricket bat and ball with solid fill">
            <a:extLst>
              <a:ext uri="{FF2B5EF4-FFF2-40B4-BE49-F238E27FC236}">
                <a16:creationId xmlns:a16="http://schemas.microsoft.com/office/drawing/2014/main" id="{1237E6CB-4298-EB77-1707-E0BED6C4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423" y="829687"/>
            <a:ext cx="1008841" cy="1008841"/>
          </a:xfrm>
          <a:prstGeom prst="rect">
            <a:avLst/>
          </a:prstGeom>
        </p:spPr>
      </p:pic>
      <p:pic>
        <p:nvPicPr>
          <p:cNvPr id="23" name="Picture 22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AAC63CE8-75B4-3FE7-9A96-ED333884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24" name="Picture 23" descr="A logo of a cricket player&#10;&#10;Description automatically generated">
            <a:extLst>
              <a:ext uri="{FF2B5EF4-FFF2-40B4-BE49-F238E27FC236}">
                <a16:creationId xmlns:a16="http://schemas.microsoft.com/office/drawing/2014/main" id="{C5503249-48A0-DF26-9350-CA41DBC6A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958F69-F48F-11FE-930A-469F58471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406" y="2748135"/>
            <a:ext cx="11669615" cy="3603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16524-F842-D801-05DD-1FADE6FE5F4D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29A19-695D-2232-6E49-5BF0B0DD36F4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6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7E32E485-B4B7-1A67-9DDD-769E039C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12" name="Picture 11" descr="A logo of a cricket player&#10;&#10;Description automatically generated">
            <a:extLst>
              <a:ext uri="{FF2B5EF4-FFF2-40B4-BE49-F238E27FC236}">
                <a16:creationId xmlns:a16="http://schemas.microsoft.com/office/drawing/2014/main" id="{1E106F78-34A8-17D7-C31B-6E22E1F49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pic>
        <p:nvPicPr>
          <p:cNvPr id="13" name="Graphic 12" descr="Cricket bat and ball with solid fill">
            <a:extLst>
              <a:ext uri="{FF2B5EF4-FFF2-40B4-BE49-F238E27FC236}">
                <a16:creationId xmlns:a16="http://schemas.microsoft.com/office/drawing/2014/main" id="{B199CCBB-AB57-2FCC-9CB6-4F068300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97" y="707103"/>
            <a:ext cx="1008841" cy="100884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C2357A-E314-BF9A-E244-65DF505F50E3}"/>
              </a:ext>
            </a:extLst>
          </p:cNvPr>
          <p:cNvSpPr/>
          <p:nvPr/>
        </p:nvSpPr>
        <p:spPr>
          <a:xfrm>
            <a:off x="3284962" y="85181"/>
            <a:ext cx="5616692" cy="5392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All-rounders continues…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14956-0ACD-27C7-4F58-8EF0598F3DDD}"/>
              </a:ext>
            </a:extLst>
          </p:cNvPr>
          <p:cNvSpPr txBox="1"/>
          <p:nvPr/>
        </p:nvSpPr>
        <p:spPr>
          <a:xfrm>
            <a:off x="1282846" y="760288"/>
            <a:ext cx="9258093" cy="145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batting strike rate and bowling strike rate, I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by 100 to get the actual form of strike rate figures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the difference in numeric values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can't plot them on the same graph. So, I plotted separately for all-rounders with bowling and batting strike rates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4CDC66C-F2AC-E8A5-D5F1-B6F5C171F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1" y="2262133"/>
            <a:ext cx="5907034" cy="4125128"/>
          </a:xfrm>
          <a:prstGeom prst="rect">
            <a:avLst/>
          </a:prstGeom>
        </p:spPr>
      </p:pic>
      <p:pic>
        <p:nvPicPr>
          <p:cNvPr id="5" name="Picture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6DABA987-184E-3634-CFC5-195644BD7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85" y="2415120"/>
            <a:ext cx="5661123" cy="3913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B75D0-E050-E92F-0C4D-F8C5953CB477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59B35-BA69-8A1E-4705-A8CB81CC3F79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0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logo of a cricket player&#10;&#10;Description automatically generated">
            <a:extLst>
              <a:ext uri="{FF2B5EF4-FFF2-40B4-BE49-F238E27FC236}">
                <a16:creationId xmlns:a16="http://schemas.microsoft.com/office/drawing/2014/main" id="{C5503249-48A0-DF26-9350-CA41DBC6A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pic>
        <p:nvPicPr>
          <p:cNvPr id="4" name="Picture 3" descr="A person kneeling on a chair&#10;&#10;Description automatically generated with medium confidence">
            <a:extLst>
              <a:ext uri="{FF2B5EF4-FFF2-40B4-BE49-F238E27FC236}">
                <a16:creationId xmlns:a16="http://schemas.microsoft.com/office/drawing/2014/main" id="{2FBF958A-25A0-C00F-A3F0-E23D377CDB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64" y="736439"/>
            <a:ext cx="2275009" cy="2377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9BF1B5-6A89-B8F3-266A-FC13B2C9EED8}"/>
              </a:ext>
            </a:extLst>
          </p:cNvPr>
          <p:cNvSpPr/>
          <p:nvPr/>
        </p:nvSpPr>
        <p:spPr>
          <a:xfrm>
            <a:off x="4053716" y="80104"/>
            <a:ext cx="4082860" cy="5392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wicket-keeper</a:t>
            </a:r>
          </a:p>
        </p:txBody>
      </p:sp>
      <p:pic>
        <p:nvPicPr>
          <p:cNvPr id="6" name="Picture 5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6CE76DF2-3209-C01D-8536-BE2FDE472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C3671B-44B8-87FB-E438-AB2DB23CC080}"/>
              </a:ext>
            </a:extLst>
          </p:cNvPr>
          <p:cNvSpPr txBox="1"/>
          <p:nvPr/>
        </p:nvSpPr>
        <p:spPr>
          <a:xfrm>
            <a:off x="736839" y="869233"/>
            <a:ext cx="814451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ensure that in the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wicketkeepers, bowlers' names are not listed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can cause difficulties in wicketkeeping when they themselves are bowling.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wicketkeeper with a good batting strike rate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 valuable addition to the team.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extract the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fielder names who fall under categories of dismissal-kind equal to 'catch' and 'run out',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shows good fielder criteria.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</a:t>
            </a:r>
            <a:r>
              <a:rPr lang="en-US" sz="17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of wicket because of wicketkeepers with any dismissal-kind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we will count the total falls of wicket for the same and target the highest wicketkeeper.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495BF-A1D8-E9DD-EDF1-AC0A109BE6BC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6496A-DBD6-204F-876E-840514521674}"/>
              </a:ext>
            </a:extLst>
          </p:cNvPr>
          <p:cNvSpPr txBox="1"/>
          <p:nvPr/>
        </p:nvSpPr>
        <p:spPr>
          <a:xfrm>
            <a:off x="1048947" y="3910303"/>
            <a:ext cx="797671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w.player_name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wicketkeeper_name,case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w.batting_strike_rate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&gt;(select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batting_strike_rate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wicketkeepers) then 'Good Batting Strike Rate' else 'Regular Batting Strike Rate' end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batting_performance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f.fall_of_wicket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total_falls_of_wicket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wicketkeepers w left join bowlers b 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w.player_name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b.player_name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historical_data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w.player_name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h.wicketkeeper_name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falls_of_wicket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h.match_id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f.match_id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b.player_name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f.dismissal_kind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('catch', 'run out') group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w.player_name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total_falls_of_wicket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10;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80659BF-1003-4124-08F0-EDB4B63B6371}"/>
              </a:ext>
            </a:extLst>
          </p:cNvPr>
          <p:cNvSpPr/>
          <p:nvPr/>
        </p:nvSpPr>
        <p:spPr>
          <a:xfrm>
            <a:off x="762443" y="3438913"/>
            <a:ext cx="3686783" cy="32968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859536">
              <a:lnSpc>
                <a:spcPct val="90000"/>
              </a:lnSpc>
              <a:spcAft>
                <a:spcPts val="564"/>
              </a:spcAft>
            </a:pPr>
            <a:r>
              <a:rPr lang="en-US" sz="1692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Sample code based on above criteria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725E5-F879-2654-C3D5-4A0FCE247BAA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8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8FF15470-B0FB-67A6-BF02-9E0E34BD9D21}"/>
              </a:ext>
            </a:extLst>
          </p:cNvPr>
          <p:cNvSpPr/>
          <p:nvPr/>
        </p:nvSpPr>
        <p:spPr>
          <a:xfrm>
            <a:off x="933855" y="930917"/>
            <a:ext cx="3903662" cy="44792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859536">
              <a:lnSpc>
                <a:spcPct val="90000"/>
              </a:lnSpc>
              <a:spcAft>
                <a:spcPts val="564"/>
              </a:spcAft>
            </a:pPr>
            <a:r>
              <a:rPr lang="en-US" sz="1692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Count of cities hosted an IPL match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10F555FD-D748-4951-E2A3-744AA2A19440}"/>
              </a:ext>
            </a:extLst>
          </p:cNvPr>
          <p:cNvSpPr/>
          <p:nvPr/>
        </p:nvSpPr>
        <p:spPr>
          <a:xfrm>
            <a:off x="939957" y="2216984"/>
            <a:ext cx="3068922" cy="465112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859536">
              <a:lnSpc>
                <a:spcPct val="90000"/>
              </a:lnSpc>
              <a:spcAft>
                <a:spcPts val="564"/>
              </a:spcAft>
            </a:pPr>
            <a:r>
              <a:rPr lang="en-US" sz="1692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Create table deliveries_v02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FF4925-420E-9037-8BE1-509DC420224F}"/>
              </a:ext>
            </a:extLst>
          </p:cNvPr>
          <p:cNvSpPr txBox="1"/>
          <p:nvPr/>
        </p:nvSpPr>
        <p:spPr>
          <a:xfrm>
            <a:off x="933855" y="1501732"/>
            <a:ext cx="6556055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" indent="-268605" algn="just" defTabSz="859536">
              <a:lnSpc>
                <a:spcPct val="90000"/>
              </a:lnSpc>
              <a:spcAft>
                <a:spcPts val="564"/>
              </a:spcAft>
              <a:buFont typeface="Wingdings" panose="05000000000000000000" pitchFamily="2" charset="2"/>
              <a:buChar char="Ø"/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count(distinct city) as 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cities_hosted_IPL_match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Matches;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A556D-A80C-46A3-4D64-CB7C6EAF560E}"/>
              </a:ext>
            </a:extLst>
          </p:cNvPr>
          <p:cNvSpPr txBox="1"/>
          <p:nvPr/>
        </p:nvSpPr>
        <p:spPr>
          <a:xfrm>
            <a:off x="933855" y="2843237"/>
            <a:ext cx="9328826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326" indent="-322326" algn="just" defTabSz="859536">
              <a:lnSpc>
                <a:spcPct val="90000"/>
              </a:lnSpc>
              <a:spcAft>
                <a:spcPts val="564"/>
              </a:spcAft>
              <a:buFont typeface="Wingdings" panose="05000000000000000000" pitchFamily="2" charset="2"/>
              <a:buChar char="Ø"/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create table deliveries_v02 as (select *, case when 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total_runs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&gt;=4 then 'boundary' when 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total_runs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 then 'dot' else 'other' end as 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ball_result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Deliveries);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08D00C-1CFE-A0EA-A532-30AFF39F61EB}"/>
              </a:ext>
            </a:extLst>
          </p:cNvPr>
          <p:cNvSpPr/>
          <p:nvPr/>
        </p:nvSpPr>
        <p:spPr>
          <a:xfrm>
            <a:off x="3426179" y="116680"/>
            <a:ext cx="5339639" cy="4953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questions for assessment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C8238-74B1-82A6-F984-95F3DF0D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870" y="1259204"/>
            <a:ext cx="2727305" cy="803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D7C51-FDBE-C2E4-2455-92F7229137C0}"/>
              </a:ext>
            </a:extLst>
          </p:cNvPr>
          <p:cNvSpPr txBox="1"/>
          <p:nvPr/>
        </p:nvSpPr>
        <p:spPr>
          <a:xfrm>
            <a:off x="933855" y="4550656"/>
            <a:ext cx="10778247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326" indent="-322326" algn="just" defTabSz="859536">
              <a:lnSpc>
                <a:spcPct val="90000"/>
              </a:lnSpc>
              <a:spcAft>
                <a:spcPts val="564"/>
              </a:spcAft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deliveries_v02 as (select *, case when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&gt;=4 then 'boundary' when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then 'dot' else 'other' end as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Deliveries);</a:t>
            </a:r>
          </a:p>
        </p:txBody>
      </p:sp>
      <p:pic>
        <p:nvPicPr>
          <p:cNvPr id="10" name="Graphic 9" descr="Blog with solid fill">
            <a:extLst>
              <a:ext uri="{FF2B5EF4-FFF2-40B4-BE49-F238E27FC236}">
                <a16:creationId xmlns:a16="http://schemas.microsoft.com/office/drawing/2014/main" id="{E0AEC779-72A9-FE28-21BF-B58436DEE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8541" y="2566296"/>
            <a:ext cx="1457598" cy="1457598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690E5D0-5667-A646-BA0E-572DF5B433A7}"/>
              </a:ext>
            </a:extLst>
          </p:cNvPr>
          <p:cNvSpPr/>
          <p:nvPr/>
        </p:nvSpPr>
        <p:spPr>
          <a:xfrm>
            <a:off x="933855" y="3852981"/>
            <a:ext cx="4351831" cy="464612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859536">
              <a:lnSpc>
                <a:spcPct val="90000"/>
              </a:lnSpc>
              <a:spcAft>
                <a:spcPts val="564"/>
              </a:spcAft>
            </a:pPr>
            <a:r>
              <a:rPr lang="en-US" sz="1692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en-US" sz="169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92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otal number of boundaries and dot balls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80685C-7DEF-963C-0899-D06CEE93A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377" y="5322995"/>
            <a:ext cx="4881242" cy="905907"/>
          </a:xfrm>
          <a:prstGeom prst="rect">
            <a:avLst/>
          </a:prstGeom>
        </p:spPr>
      </p:pic>
      <p:pic>
        <p:nvPicPr>
          <p:cNvPr id="14" name="Picture 13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C089B36F-98B0-2215-DCDC-EEAF4CF2A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15" name="Picture 14" descr="A logo of a cricket player&#10;&#10;Description automatically generated">
            <a:extLst>
              <a:ext uri="{FF2B5EF4-FFF2-40B4-BE49-F238E27FC236}">
                <a16:creationId xmlns:a16="http://schemas.microsoft.com/office/drawing/2014/main" id="{3B6A9CF9-C730-F7AC-DC3E-24FC1D814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93F778-CD2A-9E3D-790B-8C47FF222A21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638E6-4E04-F1DC-E591-B7E88770EDD9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4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BAD9C7B-B0AF-BC11-FD79-8F277CA39BFD}"/>
              </a:ext>
            </a:extLst>
          </p:cNvPr>
          <p:cNvSpPr/>
          <p:nvPr/>
        </p:nvSpPr>
        <p:spPr>
          <a:xfrm>
            <a:off x="704718" y="776732"/>
            <a:ext cx="5054056" cy="44353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619639">
              <a:lnSpc>
                <a:spcPct val="90000"/>
              </a:lnSpc>
              <a:spcAft>
                <a:spcPts val="407"/>
              </a:spcAft>
            </a:pPr>
            <a:r>
              <a:rPr lang="en-US" sz="169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Total number of boundaries scored by each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9FC2F-B338-0972-9BD3-F5CD49D1424B}"/>
              </a:ext>
            </a:extLst>
          </p:cNvPr>
          <p:cNvSpPr txBox="1"/>
          <p:nvPr/>
        </p:nvSpPr>
        <p:spPr>
          <a:xfrm>
            <a:off x="704718" y="1360589"/>
            <a:ext cx="10939291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9058" indent="-239058" algn="just" defTabSz="764987">
              <a:lnSpc>
                <a:spcPct val="90000"/>
              </a:lnSpc>
              <a:spcAft>
                <a:spcPts val="502"/>
              </a:spcAft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count(case when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('boundary') then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 as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total_number_of_boundary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deliveries_v02 group by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total_number_of_boundary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A65778-BD19-DD1F-0C4A-DA532008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8" y="2273981"/>
            <a:ext cx="4442841" cy="39484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64DD5-91E2-A248-1C4E-7B1B35B60EF6}"/>
              </a:ext>
            </a:extLst>
          </p:cNvPr>
          <p:cNvSpPr/>
          <p:nvPr/>
        </p:nvSpPr>
        <p:spPr>
          <a:xfrm>
            <a:off x="3059880" y="137101"/>
            <a:ext cx="6431324" cy="4435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0864" algn="just" defTabSz="813816">
              <a:lnSpc>
                <a:spcPct val="90000"/>
              </a:lnSpc>
              <a:spcAft>
                <a:spcPts val="534"/>
              </a:spcAft>
              <a:buClr>
                <a:schemeClr val="accent1"/>
              </a:buClr>
            </a:pPr>
            <a:r>
              <a:rPr lang="en-US" sz="2314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questions for assessment continues….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87D0BDA3-DCCD-B93F-7EE9-DC7379758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8" name="Picture 7" descr="A logo of a cricket player&#10;&#10;Description automatically generated">
            <a:extLst>
              <a:ext uri="{FF2B5EF4-FFF2-40B4-BE49-F238E27FC236}">
                <a16:creationId xmlns:a16="http://schemas.microsoft.com/office/drawing/2014/main" id="{7604470F-D464-492B-78C8-1F7604011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pic>
        <p:nvPicPr>
          <p:cNvPr id="23" name="Picture 2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83F06B7-4D92-90B7-714C-A48BC6554E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32" y="2189517"/>
            <a:ext cx="6456131" cy="4032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2746B7-61B7-F5CD-B1D1-829CCA1B4A45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A172D-039F-AB16-8784-DA0D944E3224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6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C9EBED-7200-1920-3526-F3D6F219C68F}"/>
              </a:ext>
            </a:extLst>
          </p:cNvPr>
          <p:cNvSpPr/>
          <p:nvPr/>
        </p:nvSpPr>
        <p:spPr>
          <a:xfrm>
            <a:off x="3059880" y="137101"/>
            <a:ext cx="6431324" cy="4435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0864" algn="just" defTabSz="813816">
              <a:lnSpc>
                <a:spcPct val="90000"/>
              </a:lnSpc>
              <a:spcAft>
                <a:spcPts val="534"/>
              </a:spcAft>
              <a:buClr>
                <a:schemeClr val="accent1"/>
              </a:buClr>
            </a:pPr>
            <a:r>
              <a:rPr lang="en-US" sz="2314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questions for assessment continues….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04574EE-68E5-D0BA-0149-5FD5759033B5}"/>
              </a:ext>
            </a:extLst>
          </p:cNvPr>
          <p:cNvSpPr/>
          <p:nvPr/>
        </p:nvSpPr>
        <p:spPr>
          <a:xfrm>
            <a:off x="604865" y="781156"/>
            <a:ext cx="4313237" cy="40106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764987">
              <a:lnSpc>
                <a:spcPct val="90000"/>
              </a:lnSpc>
              <a:spcAft>
                <a:spcPts val="502"/>
              </a:spcAft>
            </a:pPr>
            <a:r>
              <a:rPr lang="en-US" sz="169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Total number of dot balled by each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68E23-969F-2A90-DCCA-A71162B30562}"/>
              </a:ext>
            </a:extLst>
          </p:cNvPr>
          <p:cNvSpPr txBox="1"/>
          <p:nvPr/>
        </p:nvSpPr>
        <p:spPr>
          <a:xfrm>
            <a:off x="508863" y="1361118"/>
            <a:ext cx="10588213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9058" indent="-239058" algn="just" defTabSz="764987">
              <a:lnSpc>
                <a:spcPct val="90000"/>
              </a:lnSpc>
              <a:spcAft>
                <a:spcPts val="502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count(case when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('dot') then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 as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total_number_of_dot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deliveries_v02 group by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total_number_of_dot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logo of a cricket player&#10;&#10;Description automatically generated">
            <a:extLst>
              <a:ext uri="{FF2B5EF4-FFF2-40B4-BE49-F238E27FC236}">
                <a16:creationId xmlns:a16="http://schemas.microsoft.com/office/drawing/2014/main" id="{BC2E9181-EDCB-C881-2C03-A4D3FD3B1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pic>
        <p:nvPicPr>
          <p:cNvPr id="13" name="Picture 12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6315AFC0-FBA2-3562-BA44-A951B8F43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CA0AF4-AF79-6461-8576-63F61B730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8" y="2185704"/>
            <a:ext cx="4570196" cy="3963206"/>
          </a:xfrm>
          <a:prstGeom prst="rect">
            <a:avLst/>
          </a:prstGeom>
        </p:spPr>
      </p:pic>
      <p:pic>
        <p:nvPicPr>
          <p:cNvPr id="25" name="Picture 2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56E39108-A988-9ACD-23F6-7F0330C7F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7" y="2103245"/>
            <a:ext cx="6499575" cy="4254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12E830-409D-3C32-D939-D09737A2EBB8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84585-D85A-AB07-DAD6-6A9CAF9A7153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0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0663E4C-2DFC-1C0F-0E7F-5C4EFE766EDB}"/>
              </a:ext>
            </a:extLst>
          </p:cNvPr>
          <p:cNvSpPr/>
          <p:nvPr/>
        </p:nvSpPr>
        <p:spPr>
          <a:xfrm>
            <a:off x="1214325" y="835284"/>
            <a:ext cx="6684535" cy="44353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680838">
              <a:lnSpc>
                <a:spcPct val="90000"/>
              </a:lnSpc>
              <a:spcAft>
                <a:spcPts val="447"/>
              </a:spcAft>
            </a:pPr>
            <a:r>
              <a:rPr lang="en-US" sz="169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Total number of dismissals for dismissal kind is not equal to “NA”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06711-DB32-2FF0-9E19-E5FFBAC17058}"/>
              </a:ext>
            </a:extLst>
          </p:cNvPr>
          <p:cNvSpPr txBox="1"/>
          <p:nvPr/>
        </p:nvSpPr>
        <p:spPr>
          <a:xfrm>
            <a:off x="537663" y="1343680"/>
            <a:ext cx="10774342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9058" indent="-239058" algn="just" defTabSz="764987">
              <a:lnSpc>
                <a:spcPct val="90000"/>
              </a:lnSpc>
              <a:spcAft>
                <a:spcPts val="502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total_dismissals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deliveries_v03 where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in('NA') group by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total_dismissals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B1706C-FA52-AFA7-F947-FA12BEB80311}"/>
              </a:ext>
            </a:extLst>
          </p:cNvPr>
          <p:cNvSpPr/>
          <p:nvPr/>
        </p:nvSpPr>
        <p:spPr>
          <a:xfrm>
            <a:off x="3059880" y="137101"/>
            <a:ext cx="6431324" cy="4435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0864" algn="just" defTabSz="813816">
              <a:lnSpc>
                <a:spcPct val="90000"/>
              </a:lnSpc>
              <a:spcAft>
                <a:spcPts val="534"/>
              </a:spcAft>
              <a:buClr>
                <a:schemeClr val="accent1"/>
              </a:buClr>
            </a:pPr>
            <a:r>
              <a:rPr lang="en-US" sz="2314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questions for assessment continues….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2" name="Picture 11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D589B341-78FC-8D93-8A60-5F6FC3B2C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13" name="Picture 12" descr="A logo of a cricket player&#10;&#10;Description automatically generated">
            <a:extLst>
              <a:ext uri="{FF2B5EF4-FFF2-40B4-BE49-F238E27FC236}">
                <a16:creationId xmlns:a16="http://schemas.microsoft.com/office/drawing/2014/main" id="{CA4B950B-5E4A-967E-D193-91B026799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30C8B-2207-37C1-C49B-DA031259FBB1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31795-32C2-3DA1-CA9C-CA96235A0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0" y="2171597"/>
            <a:ext cx="4130624" cy="3670448"/>
          </a:xfrm>
          <a:prstGeom prst="rect">
            <a:avLst/>
          </a:prstGeom>
        </p:spPr>
      </p:pic>
      <p:pic>
        <p:nvPicPr>
          <p:cNvPr id="7" name="Picture 6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7F4F356B-62F9-5061-3273-F2B34CF03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24" y="2171597"/>
            <a:ext cx="7707723" cy="3517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8865B-EDC1-AC0D-7DC4-FBFDFB8988E8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8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E1DF212-39B5-64DB-FC3C-C698EB356012}"/>
              </a:ext>
            </a:extLst>
          </p:cNvPr>
          <p:cNvSpPr/>
          <p:nvPr/>
        </p:nvSpPr>
        <p:spPr>
          <a:xfrm>
            <a:off x="290376" y="813082"/>
            <a:ext cx="5254390" cy="39713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605946">
              <a:lnSpc>
                <a:spcPct val="90000"/>
              </a:lnSpc>
              <a:spcAft>
                <a:spcPts val="398"/>
              </a:spcAft>
            </a:pPr>
            <a:r>
              <a:rPr lang="en-US" sz="169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Top 5 bowlers who conceded maximum extra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B7627-121B-C48C-795C-EB027CBAEAF2}"/>
              </a:ext>
            </a:extLst>
          </p:cNvPr>
          <p:cNvSpPr txBox="1"/>
          <p:nvPr/>
        </p:nvSpPr>
        <p:spPr>
          <a:xfrm>
            <a:off x="200197" y="1416115"/>
            <a:ext cx="10904697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9058" indent="-239058" algn="just" defTabSz="764987">
              <a:lnSpc>
                <a:spcPct val="90000"/>
              </a:lnSpc>
              <a:spcAft>
                <a:spcPts val="502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bowler, sum(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total_extra_runs_conceded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Deliveries group by bowler order by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total_extra_runs_conceded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 5;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9823A9-73B5-E2A1-CF7D-73236F931238}"/>
              </a:ext>
            </a:extLst>
          </p:cNvPr>
          <p:cNvSpPr/>
          <p:nvPr/>
        </p:nvSpPr>
        <p:spPr>
          <a:xfrm>
            <a:off x="3059880" y="137101"/>
            <a:ext cx="6431324" cy="4435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0864" algn="just" defTabSz="813816">
              <a:lnSpc>
                <a:spcPct val="90000"/>
              </a:lnSpc>
              <a:spcAft>
                <a:spcPts val="534"/>
              </a:spcAft>
              <a:buClr>
                <a:schemeClr val="accent1"/>
              </a:buClr>
            </a:pPr>
            <a:r>
              <a:rPr lang="en-US" sz="2314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questions for assessment continues….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Picture 7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07228234-AB57-5771-65F7-E4125EED0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9" name="Picture 8" descr="A logo of a cricket player&#10;&#10;Description automatically generated">
            <a:extLst>
              <a:ext uri="{FF2B5EF4-FFF2-40B4-BE49-F238E27FC236}">
                <a16:creationId xmlns:a16="http://schemas.microsoft.com/office/drawing/2014/main" id="{A1DA28D1-8F76-60F3-069D-F3EA0C488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8F2C4B-EDBF-A21A-49C1-51A81178A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64" y="2185245"/>
            <a:ext cx="4969603" cy="2210930"/>
          </a:xfrm>
          <a:prstGeom prst="rect">
            <a:avLst/>
          </a:prstGeom>
        </p:spPr>
      </p:pic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6DFA5C71-D381-427A-F2FE-4128D658482E}"/>
              </a:ext>
            </a:extLst>
          </p:cNvPr>
          <p:cNvSpPr/>
          <p:nvPr/>
        </p:nvSpPr>
        <p:spPr>
          <a:xfrm>
            <a:off x="507073" y="4614180"/>
            <a:ext cx="3065667" cy="39713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605946">
              <a:lnSpc>
                <a:spcPct val="90000"/>
              </a:lnSpc>
              <a:spcAft>
                <a:spcPts val="398"/>
              </a:spcAft>
            </a:pPr>
            <a:r>
              <a:rPr lang="en-US" sz="169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Create table deliveries_v03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94B3D-819B-8F61-B63C-550D6C57B7AE}"/>
              </a:ext>
            </a:extLst>
          </p:cNvPr>
          <p:cNvSpPr txBox="1"/>
          <p:nvPr/>
        </p:nvSpPr>
        <p:spPr>
          <a:xfrm>
            <a:off x="400065" y="5345472"/>
            <a:ext cx="9398787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9058" indent="-239058" algn="just" defTabSz="764987">
              <a:lnSpc>
                <a:spcPct val="90000"/>
              </a:lnSpc>
              <a:spcAft>
                <a:spcPts val="502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deliveries_v03 as (select a.*,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b.venue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venue,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b.date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deliveries_v02 as a inner join Matches as b on a.id=b.id);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Graphic 25" descr="Blog with solid fill">
            <a:extLst>
              <a:ext uri="{FF2B5EF4-FFF2-40B4-BE49-F238E27FC236}">
                <a16:creationId xmlns:a16="http://schemas.microsoft.com/office/drawing/2014/main" id="{1B464A47-6E2D-75C3-0E2F-08BCF33DD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2337" y="4932435"/>
            <a:ext cx="1457598" cy="1457598"/>
          </a:xfrm>
          <a:prstGeom prst="rect">
            <a:avLst/>
          </a:prstGeom>
        </p:spPr>
      </p:pic>
      <p:pic>
        <p:nvPicPr>
          <p:cNvPr id="30" name="Picture 29" descr="A graph of blue bars&#10;&#10;Description automatically generated">
            <a:extLst>
              <a:ext uri="{FF2B5EF4-FFF2-40B4-BE49-F238E27FC236}">
                <a16:creationId xmlns:a16="http://schemas.microsoft.com/office/drawing/2014/main" id="{95DE6478-7F4E-132B-A08B-835A04DEB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03" y="1952609"/>
            <a:ext cx="5295089" cy="2650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B947B-54DE-7759-52EC-AA7A02631779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D9B35-C40D-2F13-099A-A5BCABFE5EC0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8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719C152-4DCB-9559-2435-EEA832032703}"/>
              </a:ext>
            </a:extLst>
          </p:cNvPr>
          <p:cNvSpPr/>
          <p:nvPr/>
        </p:nvSpPr>
        <p:spPr>
          <a:xfrm>
            <a:off x="1670670" y="727855"/>
            <a:ext cx="3621177" cy="35558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539292">
              <a:lnSpc>
                <a:spcPct val="90000"/>
              </a:lnSpc>
              <a:spcAft>
                <a:spcPts val="354"/>
              </a:spcAft>
            </a:pPr>
            <a:r>
              <a:rPr lang="en-US" sz="169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9. Total runs scored for each 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E7588-638C-2F01-31CB-6E1A0A62E407}"/>
              </a:ext>
            </a:extLst>
          </p:cNvPr>
          <p:cNvSpPr txBox="1"/>
          <p:nvPr/>
        </p:nvSpPr>
        <p:spPr>
          <a:xfrm>
            <a:off x="853569" y="1203114"/>
            <a:ext cx="9763793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2762" indent="-212762" algn="just" defTabSz="680838">
              <a:lnSpc>
                <a:spcPct val="90000"/>
              </a:lnSpc>
              <a:spcAft>
                <a:spcPts val="447"/>
              </a:spcAft>
              <a:buFont typeface="Wingdings" panose="05000000000000000000" pitchFamily="2" charset="2"/>
              <a:buChar char="Ø"/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venue, count(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total_runs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as 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venuewise_total_runs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deliveries_v03 group by venue order by 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venuewise_total_runs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desc;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B771F30A-4400-7CF6-71F9-FB6C13C21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8" name="Picture 7" descr="A logo of a cricket player&#10;&#10;Description automatically generated">
            <a:extLst>
              <a:ext uri="{FF2B5EF4-FFF2-40B4-BE49-F238E27FC236}">
                <a16:creationId xmlns:a16="http://schemas.microsoft.com/office/drawing/2014/main" id="{76AF6044-311D-D245-2BD3-0FE809AD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A988A6-790E-2441-D8E0-3CE130598514}"/>
              </a:ext>
            </a:extLst>
          </p:cNvPr>
          <p:cNvSpPr/>
          <p:nvPr/>
        </p:nvSpPr>
        <p:spPr>
          <a:xfrm>
            <a:off x="3059880" y="137101"/>
            <a:ext cx="6431324" cy="4435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0864" algn="just" defTabSz="813816">
              <a:lnSpc>
                <a:spcPct val="90000"/>
              </a:lnSpc>
              <a:spcAft>
                <a:spcPts val="534"/>
              </a:spcAft>
              <a:buClr>
                <a:schemeClr val="accent1"/>
              </a:buClr>
            </a:pPr>
            <a:r>
              <a:rPr lang="en-US" sz="2314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questions for assessment continues….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370670-2A1A-CE59-35C7-82793E34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80152"/>
              </p:ext>
            </p:extLst>
          </p:nvPr>
        </p:nvGraphicFramePr>
        <p:xfrm>
          <a:off x="418289" y="1793566"/>
          <a:ext cx="5204298" cy="45034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31017">
                  <a:extLst>
                    <a:ext uri="{9D8B030D-6E8A-4147-A177-3AD203B41FA5}">
                      <a16:colId xmlns:a16="http://schemas.microsoft.com/office/drawing/2014/main" val="3455195563"/>
                    </a:ext>
                  </a:extLst>
                </a:gridCol>
                <a:gridCol w="3490926">
                  <a:extLst>
                    <a:ext uri="{9D8B030D-6E8A-4147-A177-3AD203B41FA5}">
                      <a16:colId xmlns:a16="http://schemas.microsoft.com/office/drawing/2014/main" val="882214012"/>
                    </a:ext>
                  </a:extLst>
                </a:gridCol>
                <a:gridCol w="1282355">
                  <a:extLst>
                    <a:ext uri="{9D8B030D-6E8A-4147-A177-3AD203B41FA5}">
                      <a16:colId xmlns:a16="http://schemas.microsoft.com/office/drawing/2014/main" val="1241375501"/>
                    </a:ext>
                  </a:extLst>
                </a:gridCol>
              </a:tblGrid>
              <a:tr h="3990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no.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venue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venuewise_total_runs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97646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Eden Gardens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2297160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Wankhede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17584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6665712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Feroz Shah Kotla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17294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050615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Rajiv Gandhi International Stadium, Uppal</a:t>
                      </a:r>
                      <a:endParaRPr lang="sv-SE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15200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6178332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Chinnaswamy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14895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7414667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 Chidambaram Stadium, Chepauk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13881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5048213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Sawai Mansingh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11150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7792359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 Cricket Association Stadium, Mohali</a:t>
                      </a:r>
                      <a:endParaRPr lang="sv-SE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3157501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Dubai International Cricket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8038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291719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Sheikh Zayed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6906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3357489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Maharashtra Cricket Association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5055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5798683"/>
                  </a:ext>
                </a:extLst>
              </a:tr>
              <a:tr h="3990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 Cricket Association IS Bindra Stadium, Mohali</a:t>
                      </a:r>
                      <a:endParaRPr lang="sv-SE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6296386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Sharjah Cricket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5025898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Subrata Roy Sahara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9882209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DY Patil Sports Academy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089883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Kingsmead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8707925"/>
                  </a:ext>
                </a:extLst>
              </a:tr>
              <a:tr h="2030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M.Chinnaswamy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6103719"/>
                  </a:ext>
                </a:extLst>
              </a:tr>
              <a:tr h="3990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Y.S. Rajasekhara Reddy ACA-VDCA Cricket Stadium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3037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12080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0CA3305-1683-DD30-5C27-3FDA1097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85927"/>
              </p:ext>
            </p:extLst>
          </p:nvPr>
        </p:nvGraphicFramePr>
        <p:xfrm>
          <a:off x="5916806" y="1791771"/>
          <a:ext cx="5649380" cy="45034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07730">
                  <a:extLst>
                    <a:ext uri="{9D8B030D-6E8A-4147-A177-3AD203B41FA5}">
                      <a16:colId xmlns:a16="http://schemas.microsoft.com/office/drawing/2014/main" val="3455195563"/>
                    </a:ext>
                  </a:extLst>
                </a:gridCol>
                <a:gridCol w="3673598">
                  <a:extLst>
                    <a:ext uri="{9D8B030D-6E8A-4147-A177-3AD203B41FA5}">
                      <a16:colId xmlns:a16="http://schemas.microsoft.com/office/drawing/2014/main" val="882214012"/>
                    </a:ext>
                  </a:extLst>
                </a:gridCol>
                <a:gridCol w="1268052">
                  <a:extLst>
                    <a:ext uri="{9D8B030D-6E8A-4147-A177-3AD203B41FA5}">
                      <a16:colId xmlns:a16="http://schemas.microsoft.com/office/drawing/2014/main" val="1241375501"/>
                    </a:ext>
                  </a:extLst>
                </a:gridCol>
              </a:tblGrid>
              <a:tr h="4182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no.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venue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venuewise_total_runs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97646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Sardar Patel Stadium, Motera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2297160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SuperSport Park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6665712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Brabourne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050615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Saurashtra Cricket Association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6178332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Himachal Pradesh Cricket Association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7414667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Holkar Cricket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5048213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Wanderers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7792359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Barabati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3157501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George's Park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291719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JSCA International Stadium Complex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3357489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Newlands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5798683"/>
                  </a:ext>
                </a:extLst>
              </a:tr>
              <a:tr h="4182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Shaheed Veer Narayan Singh International Stadium</a:t>
                      </a:r>
                      <a:endParaRPr lang="sv-SE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6296386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Nehru Stadium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5025898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 Park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9882209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Vidarbha Cricket Association Stadium, Jamtha</a:t>
                      </a:r>
                      <a:endParaRPr lang="sv-SE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089883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Beers Diamond Oval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8707925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Buffalo Park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6103719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OUTsurance Oval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120805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D9D5822-971E-BE12-41DB-CE763D937623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B8166-895C-FCEF-7D00-B436AFE20A0D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4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C86C26-632C-E8C9-1B69-ED464B45A27B}"/>
              </a:ext>
            </a:extLst>
          </p:cNvPr>
          <p:cNvSpPr/>
          <p:nvPr/>
        </p:nvSpPr>
        <p:spPr>
          <a:xfrm>
            <a:off x="3059880" y="137101"/>
            <a:ext cx="6431324" cy="4435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0864" algn="just" defTabSz="813816">
              <a:lnSpc>
                <a:spcPct val="90000"/>
              </a:lnSpc>
              <a:spcAft>
                <a:spcPts val="534"/>
              </a:spcAft>
              <a:buClr>
                <a:schemeClr val="accent1"/>
              </a:buClr>
            </a:pPr>
            <a:r>
              <a:rPr lang="en-US" sz="2314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questions for assessment continues….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20B246FF-7DEB-0F89-2B89-C4B8C3577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4" name="Picture 3" descr="A logo of a cricket player&#10;&#10;Description automatically generated">
            <a:extLst>
              <a:ext uri="{FF2B5EF4-FFF2-40B4-BE49-F238E27FC236}">
                <a16:creationId xmlns:a16="http://schemas.microsoft.com/office/drawing/2014/main" id="{7ADBC66E-A54C-9576-049C-BD5F408A7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25FB788-AAD6-FF06-C248-F04EE0744FF1}"/>
              </a:ext>
            </a:extLst>
          </p:cNvPr>
          <p:cNvSpPr/>
          <p:nvPr/>
        </p:nvSpPr>
        <p:spPr>
          <a:xfrm>
            <a:off x="972581" y="816275"/>
            <a:ext cx="4946440" cy="35558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539292">
              <a:lnSpc>
                <a:spcPct val="90000"/>
              </a:lnSpc>
              <a:spcAft>
                <a:spcPts val="354"/>
              </a:spcAft>
            </a:pPr>
            <a:r>
              <a:rPr lang="en-US" sz="169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9. Total runs scored for each venue continues….</a:t>
            </a:r>
          </a:p>
        </p:txBody>
      </p:sp>
      <p:pic>
        <p:nvPicPr>
          <p:cNvPr id="21" name="Picture 20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7FBBB68-B3D8-1293-4949-627B07A97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1318498"/>
            <a:ext cx="10127379" cy="46492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9E2043-55C0-E8A6-FDA7-BE556EF0646B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728F6-16FC-5DAC-AF63-F86001C78448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5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089F9-C753-2585-41AC-BE06C892D3C2}"/>
              </a:ext>
            </a:extLst>
          </p:cNvPr>
          <p:cNvSpPr txBox="1"/>
          <p:nvPr/>
        </p:nvSpPr>
        <p:spPr>
          <a:xfrm>
            <a:off x="4728231" y="248717"/>
            <a:ext cx="2735537" cy="670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Classroom with solid fill">
            <a:extLst>
              <a:ext uri="{FF2B5EF4-FFF2-40B4-BE49-F238E27FC236}">
                <a16:creationId xmlns:a16="http://schemas.microsoft.com/office/drawing/2014/main" id="{9E5FCCCE-ACEF-6B0F-1B6A-7AF5CBB8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87" y="1347643"/>
            <a:ext cx="2858535" cy="355509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01ED8-0727-E4B2-DA6A-8A0B1B6B111A}"/>
              </a:ext>
            </a:extLst>
          </p:cNvPr>
          <p:cNvSpPr txBox="1"/>
          <p:nvPr/>
        </p:nvSpPr>
        <p:spPr>
          <a:xfrm>
            <a:off x="3433864" y="1269821"/>
            <a:ext cx="7393450" cy="4902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0005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database, tables and import IPL-Ball &amp; IPL-matches data’s</a:t>
            </a:r>
          </a:p>
          <a:p>
            <a:pPr marL="40005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Bidding on batters</a:t>
            </a:r>
          </a:p>
          <a:p>
            <a:pPr marL="1185863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Aggressive batsman</a:t>
            </a:r>
          </a:p>
          <a:p>
            <a:pPr marL="1185863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batsman</a:t>
            </a:r>
          </a:p>
          <a:p>
            <a:pPr marL="1185863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hitters</a:t>
            </a:r>
          </a:p>
          <a:p>
            <a:pPr marL="40005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Bidding on bowlers</a:t>
            </a:r>
          </a:p>
          <a:p>
            <a:pPr marL="119380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bowlers</a:t>
            </a:r>
          </a:p>
          <a:p>
            <a:pPr marL="119380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Wicket taking bowlers</a:t>
            </a:r>
          </a:p>
          <a:p>
            <a:pPr marL="40005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Bidding on All rounders</a:t>
            </a:r>
          </a:p>
          <a:p>
            <a:pPr marL="40005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Bidding for wicketkeeper</a:t>
            </a:r>
          </a:p>
          <a:p>
            <a:pPr marL="40005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questions for assessment</a:t>
            </a:r>
          </a:p>
          <a:p>
            <a:pPr marL="40005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Explanations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F38302-D910-2FE0-B4F9-F09DB059AFF3}"/>
              </a:ext>
            </a:extLst>
          </p:cNvPr>
          <p:cNvSpPr/>
          <p:nvPr/>
        </p:nvSpPr>
        <p:spPr>
          <a:xfrm>
            <a:off x="4632374" y="161168"/>
            <a:ext cx="2591756" cy="670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9" name="Picture 8" descr="A logo of a cricket player&#10;&#10;Description automatically generated">
            <a:extLst>
              <a:ext uri="{FF2B5EF4-FFF2-40B4-BE49-F238E27FC236}">
                <a16:creationId xmlns:a16="http://schemas.microsoft.com/office/drawing/2014/main" id="{D6DBF6DC-E4D9-5A8F-2C08-D1B08647A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pic>
        <p:nvPicPr>
          <p:cNvPr id="10" name="Picture 9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0AB94B72-B097-9041-DAF7-8D2682546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40F83-308B-36A5-C96F-9C8B2D6DEAE6}"/>
              </a:ext>
            </a:extLst>
          </p:cNvPr>
          <p:cNvSpPr txBox="1"/>
          <p:nvPr/>
        </p:nvSpPr>
        <p:spPr>
          <a:xfrm>
            <a:off x="11312005" y="6419462"/>
            <a:ext cx="585216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5F947-D0C8-E2B6-E4E1-6432CBE1C0DF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31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1E4BD8BB-4985-E4F6-2AA3-8D85E753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8" name="Picture 7" descr="A logo of a cricket player&#10;&#10;Description automatically generated">
            <a:extLst>
              <a:ext uri="{FF2B5EF4-FFF2-40B4-BE49-F238E27FC236}">
                <a16:creationId xmlns:a16="http://schemas.microsoft.com/office/drawing/2014/main" id="{5E56EA5C-86A9-F0B1-AE6D-08552D0FC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F9BD37-1373-04D6-B485-10A7EC50DA29}"/>
              </a:ext>
            </a:extLst>
          </p:cNvPr>
          <p:cNvSpPr/>
          <p:nvPr/>
        </p:nvSpPr>
        <p:spPr>
          <a:xfrm>
            <a:off x="3059880" y="137101"/>
            <a:ext cx="6431324" cy="4435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0864" algn="just" defTabSz="813816">
              <a:lnSpc>
                <a:spcPct val="90000"/>
              </a:lnSpc>
              <a:spcAft>
                <a:spcPts val="534"/>
              </a:spcAft>
              <a:buClr>
                <a:schemeClr val="accent1"/>
              </a:buClr>
            </a:pPr>
            <a:r>
              <a:rPr lang="en-US" sz="2314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Additional questions for assessment continues….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E96F3F1-E9A7-5F8D-E1D0-7D99A477868C}"/>
              </a:ext>
            </a:extLst>
          </p:cNvPr>
          <p:cNvSpPr/>
          <p:nvPr/>
        </p:nvSpPr>
        <p:spPr>
          <a:xfrm>
            <a:off x="353148" y="819200"/>
            <a:ext cx="4946440" cy="35558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539292">
              <a:lnSpc>
                <a:spcPct val="90000"/>
              </a:lnSpc>
              <a:spcAft>
                <a:spcPts val="354"/>
              </a:spcAft>
            </a:pPr>
            <a:r>
              <a:rPr lang="en-US" sz="169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 Total runs scored for each venue continues….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93B7E5-7947-F1AE-22DA-8B591A6E1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53" y="2093599"/>
            <a:ext cx="5186121" cy="40325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86EF81-9768-904C-BF36-A387AE310737}"/>
              </a:ext>
            </a:extLst>
          </p:cNvPr>
          <p:cNvSpPr txBox="1"/>
          <p:nvPr/>
        </p:nvSpPr>
        <p:spPr>
          <a:xfrm>
            <a:off x="207785" y="1352576"/>
            <a:ext cx="11097306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2762" indent="-212762" algn="just" defTabSz="680838">
              <a:lnSpc>
                <a:spcPct val="90000"/>
              </a:lnSpc>
              <a:spcAft>
                <a:spcPts val="447"/>
              </a:spcAft>
              <a:buFont typeface="Wingdings" panose="05000000000000000000" pitchFamily="2" charset="2"/>
              <a:buChar char="Ø"/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distinct substring(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match_date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7 for 4) as year, venue, count(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total_runs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as 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venuewise_total_runs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deliveries_v03 where venue='Eden Gardens' group by year, venue order by </a:t>
            </a:r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venuewise_total_runs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desc;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8653283B-084F-1C3A-5793-9637A8F70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3" y="2323655"/>
            <a:ext cx="6320764" cy="3818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7275AE-2943-0F12-7BAB-28A2E229D627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FB3B4-6009-CDB0-4727-4C1E59EC3A5B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1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690FB0B3-A68F-90B3-640F-5028FFA0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8" name="Picture 7" descr="A logo of a cricket player&#10;&#10;Description automatically generated">
            <a:extLst>
              <a:ext uri="{FF2B5EF4-FFF2-40B4-BE49-F238E27FC236}">
                <a16:creationId xmlns:a16="http://schemas.microsoft.com/office/drawing/2014/main" id="{6679A973-6222-79B6-F9B5-3ABBD86A5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E00BB-209E-D098-3949-31DEF5E79262}"/>
              </a:ext>
            </a:extLst>
          </p:cNvPr>
          <p:cNvSpPr/>
          <p:nvPr/>
        </p:nvSpPr>
        <p:spPr>
          <a:xfrm>
            <a:off x="5128248" y="141511"/>
            <a:ext cx="1935503" cy="4435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0864" algn="just" defTabSz="813816">
              <a:lnSpc>
                <a:spcPct val="90000"/>
              </a:lnSpc>
              <a:spcAft>
                <a:spcPts val="534"/>
              </a:spcAft>
              <a:buClr>
                <a:schemeClr val="accent1"/>
              </a:buClr>
            </a:pPr>
            <a:r>
              <a:rPr lang="en-US" sz="2314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Explanations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CE1A4-B154-A02F-39F2-07495598E4FB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33AF5-F922-9ACC-9282-DDF9F61718E3}"/>
              </a:ext>
            </a:extLst>
          </p:cNvPr>
          <p:cNvSpPr txBox="1"/>
          <p:nvPr/>
        </p:nvSpPr>
        <p:spPr>
          <a:xfrm>
            <a:off x="1945532" y="946317"/>
            <a:ext cx="8589524" cy="5016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multiplying by 1.0 to get values in decimal, I used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casting to round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up to 4 decimals.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question-2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it's mentioned as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wicket_ball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(0,1)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understood that it's about selecting whether a wicket is taken or not. So, if I'm not mistaken, based on that column 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wrote a query to obtain the desired outputs.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bidding on batters, bowlers, all-rounders, and for batting strike rate, bowling strike rate, and boundary percentage, I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by 100 to get the actual form of strike rate figures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visualization, I used only the SQL platform because nowhere is it mentioned to use another platform. So, based on the limited options with visualization tools, I tried to extract meaningful charts/plots.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bidding on </a:t>
            </a:r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wicketkeeper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explained it on slide number 12.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attempted to extract meaningful charts for all questions and kept all the details, along with codes and output, in the same slide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296"/>
              </a:spcAft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 descr="Subtitles with solid fill">
            <a:extLst>
              <a:ext uri="{FF2B5EF4-FFF2-40B4-BE49-F238E27FC236}">
                <a16:creationId xmlns:a16="http://schemas.microsoft.com/office/drawing/2014/main" id="{322146C9-781F-50B3-D008-14A1A4066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445" y="856124"/>
            <a:ext cx="1527152" cy="15271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E71EFD-3CFC-20DE-2357-FBAFE30E0FCE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2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 descr="Business Thank-You Letter Examples">
            <a:extLst>
              <a:ext uri="{FF2B5EF4-FFF2-40B4-BE49-F238E27FC236}">
                <a16:creationId xmlns:a16="http://schemas.microsoft.com/office/drawing/2014/main" id="{412BEEDA-F3A1-CC02-4514-6584D69C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0934" y="1798704"/>
            <a:ext cx="4616434" cy="308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of a cricket player&#10;&#10;Description automatically generated">
            <a:extLst>
              <a:ext uri="{FF2B5EF4-FFF2-40B4-BE49-F238E27FC236}">
                <a16:creationId xmlns:a16="http://schemas.microsoft.com/office/drawing/2014/main" id="{6923A52C-362D-E744-EF62-531E788DD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pic>
        <p:nvPicPr>
          <p:cNvPr id="13" name="Picture 12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ED81C963-E9BE-0F6F-E0AF-E1809174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19" name="Picture 18" descr="A blue and black logo&#10;&#10;Description automatically generated">
            <a:extLst>
              <a:ext uri="{FF2B5EF4-FFF2-40B4-BE49-F238E27FC236}">
                <a16:creationId xmlns:a16="http://schemas.microsoft.com/office/drawing/2014/main" id="{092A403A-1F8F-88BF-90E3-721519612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67" y="2610420"/>
            <a:ext cx="4258128" cy="1458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87545D-EBE8-B65B-E8DD-9418DCCE1613}"/>
              </a:ext>
            </a:extLst>
          </p:cNvPr>
          <p:cNvSpPr txBox="1"/>
          <p:nvPr/>
        </p:nvSpPr>
        <p:spPr>
          <a:xfrm>
            <a:off x="11196536" y="6419462"/>
            <a:ext cx="700685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6C21-92C1-A366-BF67-90E4BB261C88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0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674DFE3B-5595-35EB-4D1C-59390D2EA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5" name="Picture 4" descr="A logo of a cricket player&#10;&#10;Description automatically generated">
            <a:extLst>
              <a:ext uri="{FF2B5EF4-FFF2-40B4-BE49-F238E27FC236}">
                <a16:creationId xmlns:a16="http://schemas.microsoft.com/office/drawing/2014/main" id="{E4C52E27-2F61-F9E8-FD09-A2900EACD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8FF15470-B0FB-67A6-BF02-9E0E34BD9D21}"/>
              </a:ext>
            </a:extLst>
          </p:cNvPr>
          <p:cNvSpPr/>
          <p:nvPr/>
        </p:nvSpPr>
        <p:spPr>
          <a:xfrm>
            <a:off x="1556426" y="1353821"/>
            <a:ext cx="5710136" cy="395347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 table Deliveries and import data from IPL-Ball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10F555FD-D748-4951-E2A3-744AA2A19440}"/>
              </a:ext>
            </a:extLst>
          </p:cNvPr>
          <p:cNvSpPr/>
          <p:nvPr/>
        </p:nvSpPr>
        <p:spPr>
          <a:xfrm>
            <a:off x="1556426" y="3680018"/>
            <a:ext cx="5996433" cy="39534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 table Matches and import data from IPL-matches </a:t>
            </a:r>
          </a:p>
        </p:txBody>
      </p:sp>
      <p:pic>
        <p:nvPicPr>
          <p:cNvPr id="42" name="Graphic 41" descr="Database with solid fill">
            <a:extLst>
              <a:ext uri="{FF2B5EF4-FFF2-40B4-BE49-F238E27FC236}">
                <a16:creationId xmlns:a16="http://schemas.microsoft.com/office/drawing/2014/main" id="{399AC9B7-BA22-64A3-927D-0622A44C8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" y="1319537"/>
            <a:ext cx="1555737" cy="229915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2FF4925-420E-9037-8BE1-509DC420224F}"/>
              </a:ext>
            </a:extLst>
          </p:cNvPr>
          <p:cNvSpPr txBox="1"/>
          <p:nvPr/>
        </p:nvSpPr>
        <p:spPr>
          <a:xfrm>
            <a:off x="1556426" y="1945165"/>
            <a:ext cx="10441020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Deliveries(id int, inning int, over int, ball int, batsman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non_striker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varchar, bowler varchar,            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player_dismissed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varchar, fielder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varchar);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Deliveries from 'C:\Program Files\PostgreSQL\16\data\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data_copy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\IPL_Ball.csv' delimiter ',' csv header;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A556D-A80C-46A3-4D64-CB7C6EAF560E}"/>
              </a:ext>
            </a:extLst>
          </p:cNvPr>
          <p:cNvSpPr txBox="1"/>
          <p:nvPr/>
        </p:nvSpPr>
        <p:spPr>
          <a:xfrm>
            <a:off x="1556426" y="4356814"/>
            <a:ext cx="10441020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Matches(id int, city varchar, date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player_of_match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varchar, venue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neutral_venue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team1 varchar, team2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toss_winner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toss_decision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varchar, winner varchar, result varchar,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result_margin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eliminator varchar, method varchar, umpire1 varchar, umpire2 varchar);</a:t>
            </a:r>
          </a:p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Matches from 'C:\Program Files\PostgreSQL\16\data\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data_copy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\IPL_matches.csv' delimiter ',' csv header;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08D00C-1CFE-A0EA-A532-30AFF39F61EB}"/>
              </a:ext>
            </a:extLst>
          </p:cNvPr>
          <p:cNvSpPr/>
          <p:nvPr/>
        </p:nvSpPr>
        <p:spPr>
          <a:xfrm>
            <a:off x="2549493" y="151536"/>
            <a:ext cx="7656154" cy="76437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Create database, tables and import IPL-Ball &amp; IPL-matches data's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11D4C-03B6-BC0C-554D-BC5836F1C14B}"/>
              </a:ext>
            </a:extLst>
          </p:cNvPr>
          <p:cNvSpPr txBox="1"/>
          <p:nvPr/>
        </p:nvSpPr>
        <p:spPr>
          <a:xfrm>
            <a:off x="11312005" y="6419462"/>
            <a:ext cx="585216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40169-E402-604E-E533-93ECA5471BC4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4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1123E-E3DE-45AB-853B-8AE06A3E77C7}"/>
              </a:ext>
            </a:extLst>
          </p:cNvPr>
          <p:cNvSpPr txBox="1"/>
          <p:nvPr/>
        </p:nvSpPr>
        <p:spPr>
          <a:xfrm>
            <a:off x="3968885" y="756187"/>
            <a:ext cx="7643587" cy="122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batsman_total_score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total_ball_faced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round(cast(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batsman_total_score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decimal)/cast(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total_ball_faced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decimal)*100, 4)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batting_strike_rate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(select batsman, sum(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batsman_total_score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count(ball)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total_ball_faced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Deliveries where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in('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group by batsman) as subquery where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total_ball_faced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&gt;=500 order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batting_strike_rate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 10;</a:t>
            </a:r>
          </a:p>
        </p:txBody>
      </p:sp>
      <p:pic>
        <p:nvPicPr>
          <p:cNvPr id="49" name="Picture 48" descr="A logo of a cricket player&#10;&#10;Description automatically generated">
            <a:extLst>
              <a:ext uri="{FF2B5EF4-FFF2-40B4-BE49-F238E27FC236}">
                <a16:creationId xmlns:a16="http://schemas.microsoft.com/office/drawing/2014/main" id="{60CBB5CF-D991-DA4B-F7BE-97F35455A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3BF45F3-5853-D753-870C-15E5C1EA1EB0}"/>
              </a:ext>
            </a:extLst>
          </p:cNvPr>
          <p:cNvSpPr/>
          <p:nvPr/>
        </p:nvSpPr>
        <p:spPr>
          <a:xfrm>
            <a:off x="4476214" y="97749"/>
            <a:ext cx="3212696" cy="5392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batters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AF980958-9978-F317-6378-C9112BA2F8A7}"/>
              </a:ext>
            </a:extLst>
          </p:cNvPr>
          <p:cNvSpPr/>
          <p:nvPr/>
        </p:nvSpPr>
        <p:spPr>
          <a:xfrm>
            <a:off x="2077964" y="856883"/>
            <a:ext cx="1867419" cy="109643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Aggressive batsman</a:t>
            </a:r>
          </a:p>
        </p:txBody>
      </p:sp>
      <p:pic>
        <p:nvPicPr>
          <p:cNvPr id="60" name="Graphic 59" descr="Cricket with solid fill">
            <a:extLst>
              <a:ext uri="{FF2B5EF4-FFF2-40B4-BE49-F238E27FC236}">
                <a16:creationId xmlns:a16="http://schemas.microsoft.com/office/drawing/2014/main" id="{E416DC08-EFF4-0815-9652-52AA3A78C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529" y="784939"/>
            <a:ext cx="1278535" cy="1278535"/>
          </a:xfrm>
          <a:prstGeom prst="rect">
            <a:avLst/>
          </a:prstGeom>
        </p:spPr>
      </p:pic>
      <p:pic>
        <p:nvPicPr>
          <p:cNvPr id="65" name="Picture 64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877D2DD4-C48A-209B-77EC-38F112AA3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7A2141-08B8-CB3C-C18D-05A029093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78" y="2483622"/>
            <a:ext cx="5590210" cy="3190841"/>
          </a:xfrm>
          <a:prstGeom prst="rect">
            <a:avLst/>
          </a:prstGeom>
        </p:spPr>
      </p:pic>
      <p:pic>
        <p:nvPicPr>
          <p:cNvPr id="6" name="Picture 5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23587F85-98DC-82F1-68F0-905331EBE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90" y="2153766"/>
            <a:ext cx="5590210" cy="3659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F8699-0BEE-29B6-A47B-71D0D0F3B851}"/>
              </a:ext>
            </a:extLst>
          </p:cNvPr>
          <p:cNvSpPr txBox="1"/>
          <p:nvPr/>
        </p:nvSpPr>
        <p:spPr>
          <a:xfrm>
            <a:off x="11312005" y="6419462"/>
            <a:ext cx="585216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DDB14-5580-0585-4232-C1BE0EBC3489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1123E-E3DE-45AB-853B-8AE06A3E77C7}"/>
              </a:ext>
            </a:extLst>
          </p:cNvPr>
          <p:cNvSpPr txBox="1"/>
          <p:nvPr/>
        </p:nvSpPr>
        <p:spPr>
          <a:xfrm>
            <a:off x="3050514" y="800916"/>
            <a:ext cx="8941289" cy="1522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defTabSz="740664">
              <a:lnSpc>
                <a:spcPct val="90000"/>
              </a:lnSpc>
              <a:spcAft>
                <a:spcPts val="486"/>
              </a:spcAft>
            </a:pP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batsman,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played_IPL_season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batsman_total_score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total_times_dismissal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round(cast(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batsman_total_score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decimal)/cast(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total_times_dismissal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decimal),4) AS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players_average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(select batsman, count(distinct substring(date from 7 for 4)) as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played_IPL_season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sum(case when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dismissal_kind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('NA') then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batsman_runs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else 0 end) as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batsman_total_score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count(case when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dismissal_kind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not in ('NA') then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is_wicket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end) as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total_times_dismissal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(select a.*,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b.date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Deliveries as a left join Matches as b on a.id=b.id) group by batsman) as subquery where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total_times_dismissal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&gt;=1 and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played_IPL_season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&gt;2 order by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players_average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desc limit 10;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15179EB2-D3D1-2912-2AE3-3B6FECFD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4" name="Picture 3" descr="A logo of a cricket player&#10;&#10;Description automatically generated">
            <a:extLst>
              <a:ext uri="{FF2B5EF4-FFF2-40B4-BE49-F238E27FC236}">
                <a16:creationId xmlns:a16="http://schemas.microsoft.com/office/drawing/2014/main" id="{B9B47F84-E80C-20B5-62F2-E82573994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916B27-277F-7B53-9502-7DC24B278F15}"/>
              </a:ext>
            </a:extLst>
          </p:cNvPr>
          <p:cNvSpPr/>
          <p:nvPr/>
        </p:nvSpPr>
        <p:spPr>
          <a:xfrm>
            <a:off x="3814904" y="50665"/>
            <a:ext cx="4890259" cy="5392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batters continues….</a:t>
            </a:r>
          </a:p>
        </p:txBody>
      </p:sp>
      <p:pic>
        <p:nvPicPr>
          <p:cNvPr id="6" name="Graphic 5" descr="Cricket with solid fill">
            <a:extLst>
              <a:ext uri="{FF2B5EF4-FFF2-40B4-BE49-F238E27FC236}">
                <a16:creationId xmlns:a16="http://schemas.microsoft.com/office/drawing/2014/main" id="{967819DC-0FC5-E550-9DA2-1240F0750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886828"/>
            <a:ext cx="1163431" cy="1163431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4D6F502-A14C-6C28-837E-111280F49C0C}"/>
              </a:ext>
            </a:extLst>
          </p:cNvPr>
          <p:cNvSpPr/>
          <p:nvPr/>
        </p:nvSpPr>
        <p:spPr>
          <a:xfrm>
            <a:off x="1173263" y="922877"/>
            <a:ext cx="1867419" cy="107985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anchor batsman</a:t>
            </a:r>
          </a:p>
        </p:txBody>
      </p:sp>
      <p:pic>
        <p:nvPicPr>
          <p:cNvPr id="12" name="Picture 11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3E998818-4CCB-2F1A-079C-2E6BD5673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22" y="2417272"/>
            <a:ext cx="5815558" cy="38649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E94C10-A01D-73FA-3304-A5DB2B574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20" y="2670878"/>
            <a:ext cx="6096002" cy="3446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4344E-9DC2-6A62-462D-B2DDF30EC3A4}"/>
              </a:ext>
            </a:extLst>
          </p:cNvPr>
          <p:cNvSpPr txBox="1"/>
          <p:nvPr/>
        </p:nvSpPr>
        <p:spPr>
          <a:xfrm>
            <a:off x="11312005" y="6419462"/>
            <a:ext cx="585216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781F3-0ABF-1BC5-1A6F-5CE1ED42CABC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8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1123E-E3DE-45AB-853B-8AE06A3E77C7}"/>
              </a:ext>
            </a:extLst>
          </p:cNvPr>
          <p:cNvSpPr txBox="1"/>
          <p:nvPr/>
        </p:nvSpPr>
        <p:spPr>
          <a:xfrm>
            <a:off x="3040682" y="643808"/>
            <a:ext cx="8963146" cy="1486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defTabSz="740664">
              <a:lnSpc>
                <a:spcPct val="90000"/>
              </a:lnSpc>
              <a:spcAft>
                <a:spcPts val="486"/>
              </a:spcAft>
            </a:pP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batsman,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played_IPL_season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batsman_total_score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boundary_hits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runs_from_boundary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round(cast(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runs_from_boundary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decimal)/cast(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batsman_total_score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decimal)*100, 4) AS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boundary_percentage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(select batsman, count(distinct substring(date from 7 for 4)) as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played_IPL_season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sum(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batsman_runs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as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batsman_total_score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count(case when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batsman_runs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(4,6) then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batsman_runs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end) as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boundary_hits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sum(case when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batsman_runs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(4,6) then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batsman_runs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else 0 end) as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runs_from_boundary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(select a.*,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b.date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Deliveries as a left join Matches as b on a.id=b.id) group by batsman) as subquery where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played_IPL_season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&gt;2 order by </a:t>
            </a:r>
            <a:r>
              <a:rPr lang="en-US" sz="15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boundary_precentage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desc limit 10;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15179EB2-D3D1-2912-2AE3-3B6FECFD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4" name="Picture 3" descr="A logo of a cricket player&#10;&#10;Description automatically generated">
            <a:extLst>
              <a:ext uri="{FF2B5EF4-FFF2-40B4-BE49-F238E27FC236}">
                <a16:creationId xmlns:a16="http://schemas.microsoft.com/office/drawing/2014/main" id="{B9B47F84-E80C-20B5-62F2-E82573994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4D6F502-A14C-6C28-837E-111280F49C0C}"/>
              </a:ext>
            </a:extLst>
          </p:cNvPr>
          <p:cNvSpPr/>
          <p:nvPr/>
        </p:nvSpPr>
        <p:spPr>
          <a:xfrm>
            <a:off x="1163431" y="833392"/>
            <a:ext cx="1867419" cy="107985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hard hitters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2B231C-1A2B-0151-F307-56FF256CC981}"/>
              </a:ext>
            </a:extLst>
          </p:cNvPr>
          <p:cNvSpPr/>
          <p:nvPr/>
        </p:nvSpPr>
        <p:spPr>
          <a:xfrm>
            <a:off x="3814904" y="50665"/>
            <a:ext cx="4890259" cy="5392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batters continues….</a:t>
            </a:r>
          </a:p>
        </p:txBody>
      </p:sp>
      <p:pic>
        <p:nvPicPr>
          <p:cNvPr id="14" name="Graphic 13" descr="Cricket with solid fill">
            <a:extLst>
              <a:ext uri="{FF2B5EF4-FFF2-40B4-BE49-F238E27FC236}">
                <a16:creationId xmlns:a16="http://schemas.microsoft.com/office/drawing/2014/main" id="{94290957-25B7-F361-8D8B-589A5E238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832" y="749811"/>
            <a:ext cx="1163431" cy="1163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286C4-61D7-F923-7BF7-C76D14412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11" y="2227834"/>
            <a:ext cx="11348577" cy="404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18702B-896A-821F-73D0-0461B8C8DDE8}"/>
              </a:ext>
            </a:extLst>
          </p:cNvPr>
          <p:cNvSpPr txBox="1"/>
          <p:nvPr/>
        </p:nvSpPr>
        <p:spPr>
          <a:xfrm>
            <a:off x="11312005" y="6419462"/>
            <a:ext cx="585216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CE719-224C-07BD-2E53-68F32D86CBE9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f a cricket player&#10;&#10;Description automatically generated">
            <a:extLst>
              <a:ext uri="{FF2B5EF4-FFF2-40B4-BE49-F238E27FC236}">
                <a16:creationId xmlns:a16="http://schemas.microsoft.com/office/drawing/2014/main" id="{B9B47F84-E80C-20B5-62F2-E82573994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4D6F502-A14C-6C28-837E-111280F49C0C}"/>
              </a:ext>
            </a:extLst>
          </p:cNvPr>
          <p:cNvSpPr/>
          <p:nvPr/>
        </p:nvSpPr>
        <p:spPr>
          <a:xfrm>
            <a:off x="1153600" y="928722"/>
            <a:ext cx="5227746" cy="539293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hard hitters continues….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2B231C-1A2B-0151-F307-56FF256CC981}"/>
              </a:ext>
            </a:extLst>
          </p:cNvPr>
          <p:cNvSpPr/>
          <p:nvPr/>
        </p:nvSpPr>
        <p:spPr>
          <a:xfrm>
            <a:off x="3814904" y="50665"/>
            <a:ext cx="4890259" cy="5392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batters continues….</a:t>
            </a:r>
          </a:p>
        </p:txBody>
      </p:sp>
      <p:pic>
        <p:nvPicPr>
          <p:cNvPr id="14" name="Graphic 13" descr="Cricket with solid fill">
            <a:extLst>
              <a:ext uri="{FF2B5EF4-FFF2-40B4-BE49-F238E27FC236}">
                <a16:creationId xmlns:a16="http://schemas.microsoft.com/office/drawing/2014/main" id="{94290957-25B7-F361-8D8B-589A5E238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832" y="503899"/>
            <a:ext cx="1163431" cy="1163431"/>
          </a:xfrm>
          <a:prstGeom prst="rect">
            <a:avLst/>
          </a:prstGeom>
        </p:spPr>
      </p:pic>
      <p:pic>
        <p:nvPicPr>
          <p:cNvPr id="9" name="Picture 8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9B2C9690-B97F-6F1F-9096-C981F7050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5C721DE-3D6B-211F-40DB-F59510980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89" y="1663695"/>
            <a:ext cx="11077889" cy="4578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5F9258-D7A5-7F23-C0F4-78D547680A30}"/>
              </a:ext>
            </a:extLst>
          </p:cNvPr>
          <p:cNvSpPr txBox="1"/>
          <p:nvPr/>
        </p:nvSpPr>
        <p:spPr>
          <a:xfrm>
            <a:off x="11312005" y="6419462"/>
            <a:ext cx="585216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62EE9-B55D-439A-C5DE-1FA05313AC65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3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1123E-E3DE-45AB-853B-8AE06A3E77C7}"/>
              </a:ext>
            </a:extLst>
          </p:cNvPr>
          <p:cNvSpPr txBox="1"/>
          <p:nvPr/>
        </p:nvSpPr>
        <p:spPr>
          <a:xfrm>
            <a:off x="3566607" y="1046876"/>
            <a:ext cx="8481696" cy="131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defTabSz="599938">
              <a:lnSpc>
                <a:spcPct val="90000"/>
              </a:lnSpc>
              <a:spcAft>
                <a:spcPts val="394"/>
              </a:spcAft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bowler,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total_runs_conceded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total_balled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total_overs_bowled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round(cast(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total_runs_conceded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decimal)/cast(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total_overs_bowled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decimal), 4) AS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bowling_economy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(select bowler, sum(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total_runs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as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total_runs_conceded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count(ball) as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total_balled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round(cast(count(over) as decimal)/6, 4) as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total_overs_bowled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Deliveries group by bowler) as subquery  where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total_balled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&gt;=500 order by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bowling_economy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limit 10;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4D6F502-A14C-6C28-837E-111280F49C0C}"/>
              </a:ext>
            </a:extLst>
          </p:cNvPr>
          <p:cNvSpPr/>
          <p:nvPr/>
        </p:nvSpPr>
        <p:spPr>
          <a:xfrm>
            <a:off x="1169397" y="1236984"/>
            <a:ext cx="2326436" cy="98908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6292"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  <a:buClr>
                <a:schemeClr val="accent1"/>
              </a:buClr>
            </a:pPr>
            <a:r>
              <a:rPr lang="en-US" sz="20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</a:t>
            </a:r>
            <a:r>
              <a:rPr 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Economical bowlers</a:t>
            </a:r>
          </a:p>
        </p:txBody>
      </p:sp>
      <p:pic>
        <p:nvPicPr>
          <p:cNvPr id="8" name="Picture 7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C04E996B-79C3-0B9E-204D-7B57F3D3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9" name="Picture 8" descr="A logo of a cricket player&#10;&#10;Description automatically generated">
            <a:extLst>
              <a:ext uri="{FF2B5EF4-FFF2-40B4-BE49-F238E27FC236}">
                <a16:creationId xmlns:a16="http://schemas.microsoft.com/office/drawing/2014/main" id="{A4587A05-B435-A5C7-9C14-B902B6847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11ADB9-D48B-C3A5-8A1A-A6E79AA78A15}"/>
              </a:ext>
            </a:extLst>
          </p:cNvPr>
          <p:cNvSpPr/>
          <p:nvPr/>
        </p:nvSpPr>
        <p:spPr>
          <a:xfrm>
            <a:off x="4341294" y="112942"/>
            <a:ext cx="3038180" cy="5392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bowlers</a:t>
            </a:r>
          </a:p>
        </p:txBody>
      </p:sp>
      <p:pic>
        <p:nvPicPr>
          <p:cNvPr id="15" name="Graphic 14" descr="Basketball with solid fill">
            <a:extLst>
              <a:ext uri="{FF2B5EF4-FFF2-40B4-BE49-F238E27FC236}">
                <a16:creationId xmlns:a16="http://schemas.microsoft.com/office/drawing/2014/main" id="{60C7C16A-EAE6-F62E-F93A-DD3B093AC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697" y="1245091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3188CD-B98A-6E98-3A3F-5AD2D3401C00}"/>
              </a:ext>
            </a:extLst>
          </p:cNvPr>
          <p:cNvSpPr txBox="1"/>
          <p:nvPr/>
        </p:nvSpPr>
        <p:spPr>
          <a:xfrm>
            <a:off x="11312005" y="6419462"/>
            <a:ext cx="585216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82672-4FFD-D156-B283-0C5A2880B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97" y="2760747"/>
            <a:ext cx="5654904" cy="3354753"/>
          </a:xfrm>
          <a:prstGeom prst="rect">
            <a:avLst/>
          </a:prstGeom>
        </p:spPr>
      </p:pic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70623C39-F668-B00D-ED14-5FA7DD91D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56" y="2538828"/>
            <a:ext cx="6039489" cy="3594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B95F46-9FDD-D3F4-0843-0D72DCF3FE38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1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1123E-E3DE-45AB-853B-8AE06A3E77C7}"/>
              </a:ext>
            </a:extLst>
          </p:cNvPr>
          <p:cNvSpPr txBox="1"/>
          <p:nvPr/>
        </p:nvSpPr>
        <p:spPr>
          <a:xfrm>
            <a:off x="3587342" y="985664"/>
            <a:ext cx="8416590" cy="1208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defTabSz="449954">
              <a:lnSpc>
                <a:spcPct val="90000"/>
              </a:lnSpc>
              <a:spcAft>
                <a:spcPts val="296"/>
              </a:spcAft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bowler,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total_balled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total_wicket_taken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round(cast(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total_balled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decimal)/cast(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total_wicket_taken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decimal), 4) AS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bowling_strike_rate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(select bowler, count(ball) as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total_balled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count(case when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dismissal_kind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not in ('NA', 'run out') then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dismissal_kind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end) as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total_wicket_taken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from Deliveries group by bowler) as subquery  where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total_balled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&gt;=500 order by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bowling_strike_rate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limit 10;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paper plane and black text&#10;&#10;Description automatically generated">
            <a:extLst>
              <a:ext uri="{FF2B5EF4-FFF2-40B4-BE49-F238E27FC236}">
                <a16:creationId xmlns:a16="http://schemas.microsoft.com/office/drawing/2014/main" id="{9E81D32F-6C3A-F2AF-816A-309E93CE5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" y="2977"/>
            <a:ext cx="2546445" cy="447929"/>
          </a:xfrm>
          <a:prstGeom prst="rect">
            <a:avLst/>
          </a:prstGeom>
        </p:spPr>
      </p:pic>
      <p:pic>
        <p:nvPicPr>
          <p:cNvPr id="4" name="Picture 3" descr="A logo of a cricket player&#10;&#10;Description automatically generated">
            <a:extLst>
              <a:ext uri="{FF2B5EF4-FFF2-40B4-BE49-F238E27FC236}">
                <a16:creationId xmlns:a16="http://schemas.microsoft.com/office/drawing/2014/main" id="{3E752C15-88F2-F198-91DA-291E694B6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05" y="-1"/>
            <a:ext cx="876947" cy="58505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F9CA41-1A94-9BF5-89A3-373426DD0C84}"/>
              </a:ext>
            </a:extLst>
          </p:cNvPr>
          <p:cNvSpPr/>
          <p:nvPr/>
        </p:nvSpPr>
        <p:spPr>
          <a:xfrm>
            <a:off x="3631417" y="94420"/>
            <a:ext cx="4929166" cy="5392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bowlers continues….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1945649-CFCA-67C7-F680-6A5B68DEDE47}"/>
              </a:ext>
            </a:extLst>
          </p:cNvPr>
          <p:cNvSpPr/>
          <p:nvPr/>
        </p:nvSpPr>
        <p:spPr>
          <a:xfrm>
            <a:off x="1118184" y="982744"/>
            <a:ext cx="2326436" cy="98908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6292"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  <a:buClr>
                <a:schemeClr val="accent1"/>
              </a:buClr>
            </a:pPr>
            <a:r>
              <a:rPr lang="en-US" sz="20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on </a:t>
            </a:r>
            <a:r>
              <a:rPr 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Economical bowlers</a:t>
            </a:r>
          </a:p>
        </p:txBody>
      </p:sp>
      <p:pic>
        <p:nvPicPr>
          <p:cNvPr id="11" name="Graphic 10" descr="Basketball with solid fill">
            <a:extLst>
              <a:ext uri="{FF2B5EF4-FFF2-40B4-BE49-F238E27FC236}">
                <a16:creationId xmlns:a16="http://schemas.microsoft.com/office/drawing/2014/main" id="{3AD6E322-90C9-5B10-90E3-0FD02EF7A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6" y="98274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17776-C3C4-2455-B7DB-22BD1C3EBDE6}"/>
              </a:ext>
            </a:extLst>
          </p:cNvPr>
          <p:cNvSpPr txBox="1"/>
          <p:nvPr/>
        </p:nvSpPr>
        <p:spPr>
          <a:xfrm>
            <a:off x="11312005" y="6419462"/>
            <a:ext cx="585216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B9EAE-0D68-52CF-9937-2CDBDB0CF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26" y="2428982"/>
            <a:ext cx="4957305" cy="3443353"/>
          </a:xfrm>
          <a:prstGeom prst="rect">
            <a:avLst/>
          </a:prstGeom>
        </p:spPr>
      </p:pic>
      <p:pic>
        <p:nvPicPr>
          <p:cNvPr id="13" name="Picture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D4AECA9-C329-8C00-8CD2-7FA725AB55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57" y="2428981"/>
            <a:ext cx="6729634" cy="3443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62BDDC-29D2-4969-5248-89FD263480D0}"/>
              </a:ext>
            </a:extLst>
          </p:cNvPr>
          <p:cNvSpPr txBox="1"/>
          <p:nvPr/>
        </p:nvSpPr>
        <p:spPr>
          <a:xfrm>
            <a:off x="5446831" y="6419462"/>
            <a:ext cx="129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8760">
              <a:spcAft>
                <a:spcPts val="498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b="1" kern="12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/03/2024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1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1002</TotalTime>
  <Words>2698</Words>
  <Application>Microsoft Office PowerPoint</Application>
  <PresentationFormat>Widescreen</PresentationFormat>
  <Paragraphs>258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 KUMAR</dc:creator>
  <cp:lastModifiedBy>VIKAS  KUMAR</cp:lastModifiedBy>
  <cp:revision>163</cp:revision>
  <dcterms:created xsi:type="dcterms:W3CDTF">2024-03-16T11:26:27Z</dcterms:created>
  <dcterms:modified xsi:type="dcterms:W3CDTF">2024-03-22T13:59:04Z</dcterms:modified>
</cp:coreProperties>
</file>