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1" r:id="rId6"/>
    <p:sldId id="268" r:id="rId7"/>
    <p:sldId id="260" r:id="rId8"/>
    <p:sldId id="267" r:id="rId9"/>
    <p:sldId id="262" r:id="rId10"/>
    <p:sldId id="269" r:id="rId11"/>
    <p:sldId id="263" r:id="rId12"/>
    <p:sldId id="264" r:id="rId13"/>
    <p:sldId id="265" r:id="rId14"/>
    <p:sldId id="266"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778" autoAdjust="0"/>
    <p:restoredTop sz="94660"/>
  </p:normalViewPr>
  <p:slideViewPr>
    <p:cSldViewPr showGuides="1">
      <p:cViewPr varScale="1">
        <p:scale>
          <a:sx n="68" d="100"/>
          <a:sy n="68" d="100"/>
        </p:scale>
        <p:origin x="-786"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9041B6D-164F-41F8-8C10-CEA11421FBAC}" type="datetimeFigureOut">
              <a:rPr lang="en-IN" smtClean="0"/>
              <a:pPr/>
              <a:t>30-04-2024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8E6B79B-644B-4427-A6E4-C9AEA892F17C}"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E6B79B-644B-4427-A6E4-C9AEA892F17C}" type="slidenum">
              <a:rPr lang="en-IN" smtClean="0"/>
              <a:pPr/>
              <a:t>5</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E6B79B-644B-4427-A6E4-C9AEA892F17C}" type="slidenum">
              <a:rPr lang="en-IN" smtClean="0"/>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28800" y="2438400"/>
            <a:ext cx="8943084" cy="567463"/>
          </a:xfrm>
          <a:prstGeom prst="rect">
            <a:avLst/>
          </a:prstGeom>
        </p:spPr>
        <p:txBody>
          <a:bodyPr vert="horz" wrap="square" lIns="0" tIns="13335" rIns="0" bIns="0" rtlCol="0">
            <a:spAutoFit/>
          </a:bodyPr>
          <a:lstStyle/>
          <a:p>
            <a:pPr marL="12700">
              <a:lnSpc>
                <a:spcPct val="100000"/>
              </a:lnSpc>
              <a:spcBef>
                <a:spcPts val="105"/>
              </a:spcBef>
            </a:pPr>
            <a:r>
              <a:rPr lang="en-IN" sz="3600" b="1" spc="5" dirty="0">
                <a:solidFill>
                  <a:srgbClr val="1CACE3"/>
                </a:solidFill>
                <a:latin typeface="Arial" panose="020B0604020202020204"/>
                <a:cs typeface="Arial" panose="020B0604020202020204"/>
              </a:rPr>
              <a:t>RESTAURANT MANAGEMENT SYSTEM</a:t>
            </a:r>
            <a:endParaRPr sz="3600" dirty="0">
              <a:latin typeface="Arial" panose="020B0604020202020204"/>
              <a:cs typeface="Arial" panose="020B0604020202020204"/>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a:t>
            </a:r>
            <a:r>
              <a:rPr lang="en-IN" sz="3200" spc="20" dirty="0">
                <a:solidFill>
                  <a:srgbClr val="1382AC"/>
                </a:solidFill>
              </a:rPr>
              <a:t>P</a:t>
            </a:r>
            <a:r>
              <a:rPr lang="en-IN" sz="3200" spc="35" dirty="0">
                <a:solidFill>
                  <a:srgbClr val="1382AC"/>
                </a:solidFill>
              </a:rPr>
              <a:t>S</a:t>
            </a:r>
            <a:r>
              <a:rPr lang="en-IN" sz="3200" spc="-10" dirty="0">
                <a:solidFill>
                  <a:srgbClr val="1382AC"/>
                </a:solidFill>
              </a:rPr>
              <a:t>T</a:t>
            </a:r>
            <a:r>
              <a:rPr lang="en-IN" sz="3200" spc="-20" dirty="0">
                <a:solidFill>
                  <a:srgbClr val="1382AC"/>
                </a:solidFill>
              </a:rPr>
              <a:t>O</a:t>
            </a:r>
            <a:r>
              <a:rPr lang="en-IN"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dirty="0"/>
          </a:p>
        </p:txBody>
      </p:sp>
      <p:sp>
        <p:nvSpPr>
          <p:cNvPr id="4" name="object 4"/>
          <p:cNvSpPr txBox="1"/>
          <p:nvPr/>
        </p:nvSpPr>
        <p:spPr>
          <a:xfrm>
            <a:off x="447675" y="3086100"/>
            <a:ext cx="11296650" cy="3168015"/>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spcBef>
                <a:spcPts val="45"/>
              </a:spcBef>
            </a:pPr>
            <a:endParaRPr sz="1750" dirty="0">
              <a:solidFill>
                <a:schemeClr val="bg1"/>
              </a:solidFill>
              <a:latin typeface="Times New Roman" panose="02020603050405020304"/>
              <a:cs typeface="Times New Roman" panose="02020603050405020304"/>
            </a:endParaRPr>
          </a:p>
          <a:p>
            <a:pPr marL="2763520">
              <a:lnSpc>
                <a:spcPct val="100000"/>
              </a:lnSpc>
            </a:pPr>
            <a:r>
              <a:rPr sz="2000" b="1" spc="15" dirty="0">
                <a:solidFill>
                  <a:schemeClr val="bg1"/>
                </a:solidFill>
                <a:latin typeface="Arial" panose="020B0604020202020204"/>
                <a:cs typeface="Arial" panose="020B0604020202020204"/>
              </a:rPr>
              <a:t>P</a:t>
            </a:r>
            <a:r>
              <a:rPr sz="2000" b="1" spc="40" dirty="0">
                <a:solidFill>
                  <a:schemeClr val="bg1"/>
                </a:solidFill>
                <a:latin typeface="Arial" panose="020B0604020202020204"/>
                <a:cs typeface="Arial" panose="020B0604020202020204"/>
              </a:rPr>
              <a:t>r</a:t>
            </a:r>
            <a:r>
              <a:rPr sz="2000" b="1" spc="15" dirty="0">
                <a:solidFill>
                  <a:schemeClr val="bg1"/>
                </a:solidFill>
                <a:latin typeface="Arial" panose="020B0604020202020204"/>
                <a:cs typeface="Arial" panose="020B0604020202020204"/>
              </a:rPr>
              <a:t>es</a:t>
            </a:r>
            <a:r>
              <a:rPr sz="2000" b="1" spc="5" dirty="0">
                <a:solidFill>
                  <a:schemeClr val="bg1"/>
                </a:solidFill>
                <a:latin typeface="Arial" panose="020B0604020202020204"/>
                <a:cs typeface="Arial" panose="020B0604020202020204"/>
              </a:rPr>
              <a:t>e</a:t>
            </a:r>
            <a:r>
              <a:rPr sz="2000" b="1" spc="45" dirty="0">
                <a:solidFill>
                  <a:schemeClr val="bg1"/>
                </a:solidFill>
                <a:latin typeface="Arial" panose="020B0604020202020204"/>
                <a:cs typeface="Arial" panose="020B0604020202020204"/>
              </a:rPr>
              <a:t>n</a:t>
            </a:r>
            <a:r>
              <a:rPr sz="2000" b="1" spc="10" dirty="0">
                <a:solidFill>
                  <a:schemeClr val="bg1"/>
                </a:solidFill>
                <a:latin typeface="Arial" panose="020B0604020202020204"/>
                <a:cs typeface="Arial" panose="020B0604020202020204"/>
              </a:rPr>
              <a:t>ted</a:t>
            </a:r>
            <a:r>
              <a:rPr sz="2000" b="1" spc="-150" dirty="0">
                <a:solidFill>
                  <a:schemeClr val="bg1"/>
                </a:solidFill>
                <a:latin typeface="Arial" panose="020B0604020202020204"/>
                <a:cs typeface="Arial" panose="020B0604020202020204"/>
              </a:rPr>
              <a:t> </a:t>
            </a:r>
            <a:r>
              <a:rPr sz="2000" b="1" spc="45" dirty="0">
                <a:solidFill>
                  <a:schemeClr val="bg1"/>
                </a:solidFill>
                <a:latin typeface="Arial" panose="020B0604020202020204"/>
                <a:cs typeface="Arial" panose="020B0604020202020204"/>
              </a:rPr>
              <a:t>B</a:t>
            </a:r>
            <a:r>
              <a:rPr sz="2000" b="1" spc="10" dirty="0">
                <a:solidFill>
                  <a:schemeClr val="bg1"/>
                </a:solidFill>
                <a:latin typeface="Arial" panose="020B0604020202020204"/>
                <a:cs typeface="Arial" panose="020B0604020202020204"/>
              </a:rPr>
              <a:t>y:</a:t>
            </a:r>
            <a:endParaRPr sz="2000" dirty="0">
              <a:solidFill>
                <a:schemeClr val="bg1"/>
              </a:solidFill>
              <a:latin typeface="Arial" panose="020B0604020202020204"/>
              <a:cs typeface="Arial" panose="020B0604020202020204"/>
            </a:endParaRPr>
          </a:p>
          <a:p>
            <a:pPr marL="2763520">
              <a:lnSpc>
                <a:spcPct val="100000"/>
              </a:lnSpc>
            </a:pPr>
            <a:r>
              <a:rPr lang="en-IN" sz="2000" b="1" spc="10" dirty="0" smtClean="0">
                <a:solidFill>
                  <a:schemeClr val="bg1"/>
                </a:solidFill>
                <a:latin typeface="Arial" panose="020B0604020202020204"/>
                <a:cs typeface="Arial" panose="020B0604020202020204"/>
              </a:rPr>
              <a:t>VIKAS R </a:t>
            </a:r>
            <a:r>
              <a:rPr sz="2000" b="1" smtClean="0">
                <a:solidFill>
                  <a:schemeClr val="bg1"/>
                </a:solidFill>
                <a:latin typeface="Arial" panose="020B0604020202020204"/>
                <a:cs typeface="Arial" panose="020B0604020202020204"/>
              </a:rPr>
              <a:t>-</a:t>
            </a:r>
            <a:r>
              <a:rPr lang="en-IN" sz="2000" b="1" dirty="0" smtClean="0">
                <a:solidFill>
                  <a:schemeClr val="bg1"/>
                </a:solidFill>
                <a:latin typeface="Arial" panose="020B0604020202020204"/>
                <a:cs typeface="Arial" panose="020B0604020202020204"/>
              </a:rPr>
              <a:t>2021311040</a:t>
            </a:r>
            <a:endParaRPr lang="en-IN" sz="2000" b="1" dirty="0">
              <a:solidFill>
                <a:schemeClr val="bg1"/>
              </a:solidFill>
              <a:latin typeface="Arial" panose="020B0604020202020204"/>
              <a:cs typeface="Arial" panose="020B0604020202020204"/>
            </a:endParaRPr>
          </a:p>
          <a:p>
            <a:pPr marL="2763520">
              <a:lnSpc>
                <a:spcPct val="100000"/>
              </a:lnSpc>
            </a:pPr>
            <a:r>
              <a:rPr lang="en-IN" sz="2000" b="1" dirty="0">
                <a:solidFill>
                  <a:schemeClr val="bg1"/>
                </a:solidFill>
                <a:latin typeface="Arial" panose="020B0604020202020204"/>
                <a:cs typeface="Arial" panose="020B0604020202020204"/>
              </a:rPr>
              <a:t>B.TECH PETROLEUM ENGINEERING AND TECHNOLOGY</a:t>
            </a:r>
          </a:p>
          <a:p>
            <a:pPr marL="2763520">
              <a:lnSpc>
                <a:spcPct val="100000"/>
              </a:lnSpc>
            </a:pPr>
            <a:r>
              <a:rPr lang="en-IN" sz="2000" b="1" dirty="0">
                <a:solidFill>
                  <a:schemeClr val="bg1"/>
                </a:solidFill>
                <a:latin typeface="Arial" panose="020B0604020202020204"/>
                <a:cs typeface="Arial" panose="020B0604020202020204"/>
              </a:rPr>
              <a:t>ACTECH-ANNA UNIVERSITY</a:t>
            </a:r>
          </a:p>
          <a:p>
            <a:pPr marL="2763520">
              <a:lnSpc>
                <a:spcPct val="100000"/>
              </a:lnSpc>
            </a:pPr>
            <a:endParaRPr lang="en-IN" sz="2000" b="1" dirty="0">
              <a:solidFill>
                <a:srgbClr val="1382AC"/>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87507" y="762000"/>
            <a:ext cx="5608493" cy="4572000"/>
          </a:xfrm>
          <a:prstGeom prst="rect">
            <a:avLst/>
          </a:prstGeom>
          <a:ln w="12700">
            <a:solidFill>
              <a:schemeClr val="tx1"/>
            </a:solidFill>
          </a:ln>
        </p:spPr>
      </p:pic>
      <p:pic>
        <p:nvPicPr>
          <p:cNvPr id="4" name="Picture 3"/>
          <p:cNvPicPr>
            <a:picLocks noChangeAspect="1"/>
          </p:cNvPicPr>
          <p:nvPr/>
        </p:nvPicPr>
        <p:blipFill>
          <a:blip r:embed="rId4"/>
          <a:stretch>
            <a:fillRect/>
          </a:stretch>
        </p:blipFill>
        <p:spPr>
          <a:xfrm>
            <a:off x="6248400" y="838200"/>
            <a:ext cx="5628059" cy="4419600"/>
          </a:xfrm>
          <a:prstGeom prst="rect">
            <a:avLst/>
          </a:prstGeom>
          <a:ln w="12700">
            <a:solidFill>
              <a:schemeClr val="tx1"/>
            </a:solidFill>
          </a:ln>
        </p:spPr>
      </p:pic>
      <p:sp>
        <p:nvSpPr>
          <p:cNvPr id="5" name="TextBox 4"/>
          <p:cNvSpPr txBox="1"/>
          <p:nvPr/>
        </p:nvSpPr>
        <p:spPr>
          <a:xfrm>
            <a:off x="2362200" y="5486400"/>
            <a:ext cx="4495800" cy="369332"/>
          </a:xfrm>
          <a:prstGeom prst="rect">
            <a:avLst/>
          </a:prstGeom>
          <a:noFill/>
        </p:spPr>
        <p:txBody>
          <a:bodyPr wrap="square" rtlCol="0">
            <a:spAutoFit/>
          </a:bodyPr>
          <a:lstStyle/>
          <a:p>
            <a:r>
              <a:rPr lang="en-IN" b="1" dirty="0"/>
              <a:t>Billing Output</a:t>
            </a:r>
          </a:p>
        </p:txBody>
      </p:sp>
      <p:sp>
        <p:nvSpPr>
          <p:cNvPr id="8" name="TextBox 7"/>
          <p:cNvSpPr txBox="1"/>
          <p:nvPr/>
        </p:nvSpPr>
        <p:spPr>
          <a:xfrm flipH="1">
            <a:off x="8153400" y="5486400"/>
            <a:ext cx="4996869" cy="369332"/>
          </a:xfrm>
          <a:prstGeom prst="rect">
            <a:avLst/>
          </a:prstGeom>
          <a:noFill/>
        </p:spPr>
        <p:txBody>
          <a:bodyPr wrap="square" rtlCol="0">
            <a:spAutoFit/>
          </a:bodyPr>
          <a:lstStyle/>
          <a:p>
            <a:r>
              <a:rPr lang="en-IN" b="1" dirty="0"/>
              <a:t>Billing Print Output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4" name="TextBox 3"/>
          <p:cNvSpPr txBox="1"/>
          <p:nvPr/>
        </p:nvSpPr>
        <p:spPr>
          <a:xfrm>
            <a:off x="762000" y="1447800"/>
            <a:ext cx="10820400" cy="3785652"/>
          </a:xfrm>
          <a:prstGeom prst="rect">
            <a:avLst/>
          </a:prstGeom>
          <a:noFill/>
        </p:spPr>
        <p:txBody>
          <a:bodyPr wrap="square" rtlCol="0">
            <a:spAutoFit/>
          </a:bodyPr>
          <a:lstStyle/>
          <a:p>
            <a:r>
              <a:rPr lang="en-US" sz="2000" dirty="0" smtClean="0"/>
              <a:t>	The documentation outlines the structure and coding of the Restaurant Management system. Building this program was a complex task requiring detailed analysis, thorough research, and specific technical skills. Creating this report has been an enlightening experience, offering numerous insights as the challenges were substantial. Developing a system for a restaurant demanded a combination of research and coding expertise, and achieving a smooth operational flow took significant effort and time.</a:t>
            </a:r>
          </a:p>
          <a:p>
            <a:r>
              <a:rPr lang="en-US" sz="2000" dirty="0" smtClean="0"/>
              <a:t>	Despite the hurdles, the system was completed with a strong design and efficient operations. The billing system posed the greatest challenge. Extracting data from the database for billing purposes required intricate SQL queries and involved managing multiple database changes, which was time-consuming and required careful planning.</a:t>
            </a:r>
          </a:p>
          <a:p>
            <a:r>
              <a:rPr lang="en-US" sz="2000" dirty="0" smtClean="0"/>
              <a:t>	Overall, this project provided valuable coding experience and highlighted the importance of time management and teamwork in developing software systems.</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TextBox 2"/>
          <p:cNvSpPr txBox="1"/>
          <p:nvPr/>
        </p:nvSpPr>
        <p:spPr>
          <a:xfrm>
            <a:off x="614997" y="1524000"/>
            <a:ext cx="11043603" cy="2246769"/>
          </a:xfrm>
          <a:prstGeom prst="rect">
            <a:avLst/>
          </a:prstGeom>
          <a:noFill/>
        </p:spPr>
        <p:txBody>
          <a:bodyPr wrap="square" rtlCol="0">
            <a:spAutoFit/>
          </a:bodyPr>
          <a:lstStyle/>
          <a:p>
            <a:r>
              <a:rPr lang="en-US" sz="2000" dirty="0" smtClean="0"/>
              <a:t>Restaurant management software (RMS) provides a comprehensive suite of features essential for running a restaurant smoothly, including staff management, order processing, billing, menu administration, reservation handling, order history tracking, task management, and more. Looking ahead, the software is primed for future enhancements and upgrades to expand its capabilities. Potential improvements such as advanced inventory management, wireless tableside ordering and payment systems, real-time alerts, online ordering integration, and mobile management functionalities have the potential to drive revenue growth and operational efficiency gains.</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TextBox 3"/>
          <p:cNvSpPr txBox="1"/>
          <p:nvPr/>
        </p:nvSpPr>
        <p:spPr>
          <a:xfrm>
            <a:off x="762000" y="1371600"/>
            <a:ext cx="10896600" cy="3170099"/>
          </a:xfrm>
          <a:prstGeom prst="rect">
            <a:avLst/>
          </a:prstGeom>
          <a:noFill/>
        </p:spPr>
        <p:txBody>
          <a:bodyPr wrap="square" rtlCol="0">
            <a:spAutoFit/>
          </a:bodyPr>
          <a:lstStyle/>
          <a:p>
            <a:r>
              <a:rPr lang="en-US" sz="2000" b="1" dirty="0" smtClean="0"/>
              <a:t>Restaurant Billing System</a:t>
            </a:r>
            <a:r>
              <a:rPr lang="en-US" sz="2000" dirty="0" smtClean="0"/>
              <a:t>: https://www.scribd.com/doc/283903672/Online-Ordering-System- </a:t>
            </a:r>
          </a:p>
          <a:p>
            <a:r>
              <a:rPr lang="en-US" sz="2000" b="1" dirty="0" smtClean="0"/>
              <a:t>Project Objective : </a:t>
            </a:r>
            <a:r>
              <a:rPr lang="en-US" sz="2000" dirty="0" smtClean="0"/>
              <a:t>https://www.scribd.com/document/36253350/04-Project-Billing- System </a:t>
            </a:r>
          </a:p>
          <a:p>
            <a:r>
              <a:rPr lang="en-US" sz="2000" b="1" dirty="0" smtClean="0"/>
              <a:t>Scopes and Limitation: </a:t>
            </a:r>
            <a:r>
              <a:rPr lang="en-US" sz="2000" dirty="0" smtClean="0"/>
              <a:t>https://kungfumas.files.wordpress.com/2017/09/099.pdf</a:t>
            </a:r>
          </a:p>
          <a:p>
            <a:r>
              <a:rPr lang="en-US" sz="2000" b="1" dirty="0" smtClean="0"/>
              <a:t>Feasibility study: </a:t>
            </a:r>
            <a:r>
              <a:rPr lang="en-US" sz="2000" dirty="0" smtClean="0"/>
              <a:t>http://www.slideshare.net/alok104/synopsis-on-billing-system-27487568</a:t>
            </a:r>
          </a:p>
          <a:p>
            <a:r>
              <a:rPr lang="en-US" sz="2000" b="1" dirty="0" smtClean="0"/>
              <a:t>UML Diagram : </a:t>
            </a:r>
            <a:r>
              <a:rPr lang="en-US" sz="2000" dirty="0" smtClean="0"/>
              <a:t>https://www.techopedia.com/definition/3243/unified-modeling-language-uml/</a:t>
            </a:r>
          </a:p>
          <a:p>
            <a:r>
              <a:rPr lang="en-US" sz="2000" b="1" dirty="0" smtClean="0"/>
              <a:t>Use Case Diagram: </a:t>
            </a:r>
            <a:r>
              <a:rPr lang="en-US" sz="2000" dirty="0" smtClean="0"/>
              <a:t>http://whatis.techtarget.com/definition/use-case-diagram</a:t>
            </a:r>
          </a:p>
          <a:p>
            <a:r>
              <a:rPr lang="en-US" sz="2000" b="1" dirty="0" smtClean="0"/>
              <a:t>Class Diagram: </a:t>
            </a:r>
            <a:r>
              <a:rPr lang="en-US" sz="2000" dirty="0" smtClean="0"/>
              <a:t>http://searchmicroservices.techtarget.com/definition/class-diagram</a:t>
            </a:r>
          </a:p>
          <a:p>
            <a:r>
              <a:rPr lang="en-US" sz="2000" b="1" dirty="0" smtClean="0"/>
              <a:t>Sequence Diagram : </a:t>
            </a:r>
            <a:r>
              <a:rPr lang="en-US" sz="2000" dirty="0" smtClean="0"/>
              <a:t>https://creately.com/blog/diagrams/sequence-diagram-tutorial/</a:t>
            </a:r>
          </a:p>
          <a:p>
            <a:r>
              <a:rPr lang="en-US" sz="2000" b="1" dirty="0" smtClean="0"/>
              <a:t>ER Diagram:</a:t>
            </a:r>
            <a:r>
              <a:rPr lang="en-US" sz="2000" dirty="0" smtClean="0"/>
              <a:t> http://searchcrm.techtarget.com/definition/entity-relationship-diagram</a:t>
            </a:r>
          </a:p>
          <a:p>
            <a:r>
              <a:rPr lang="en-US" sz="2000" b="1" dirty="0" smtClean="0"/>
              <a:t>Interfaces : </a:t>
            </a:r>
            <a:r>
              <a:rPr lang="en-US" sz="2000" dirty="0" smtClean="0"/>
              <a:t>https://www.youtube.com/watch?v=9K5sS7j5wWI</a:t>
            </a:r>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4400" y="3429000"/>
            <a:ext cx="2165858" cy="448945"/>
          </a:xfrm>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Problem</a:t>
            </a:r>
            <a:r>
              <a:rPr sz="2000" b="1" spc="-140"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Statement</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P</a:t>
            </a:r>
            <a:r>
              <a:rPr sz="2000" b="1" spc="40" dirty="0">
                <a:solidFill>
                  <a:srgbClr val="404040"/>
                </a:solidFill>
                <a:latin typeface="Arial" panose="020B0604020202020204"/>
                <a:cs typeface="Arial" panose="020B0604020202020204"/>
              </a:rPr>
              <a:t>r</a:t>
            </a:r>
            <a:r>
              <a:rPr sz="2000" b="1" spc="45" dirty="0">
                <a:solidFill>
                  <a:srgbClr val="404040"/>
                </a:solidFill>
                <a:latin typeface="Arial" panose="020B0604020202020204"/>
                <a:cs typeface="Arial" panose="020B0604020202020204"/>
              </a:rPr>
              <a:t>opo</a:t>
            </a:r>
            <a:r>
              <a:rPr sz="2000" b="1" spc="15" dirty="0">
                <a:solidFill>
                  <a:srgbClr val="404040"/>
                </a:solidFill>
                <a:latin typeface="Arial" panose="020B0604020202020204"/>
                <a:cs typeface="Arial" panose="020B0604020202020204"/>
              </a:rPr>
              <a:t>sed</a:t>
            </a:r>
            <a:r>
              <a:rPr sz="2000" b="1" spc="-22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0" dirty="0">
                <a:solidFill>
                  <a:srgbClr val="404040"/>
                </a:solidFill>
                <a:latin typeface="Arial" panose="020B0604020202020204"/>
                <a:cs typeface="Arial" panose="020B0604020202020204"/>
              </a:rPr>
              <a:t>te</a:t>
            </a:r>
            <a:r>
              <a:rPr sz="2000" b="1" spc="90" dirty="0">
                <a:solidFill>
                  <a:srgbClr val="404040"/>
                </a:solidFill>
                <a:latin typeface="Arial" panose="020B0604020202020204"/>
                <a:cs typeface="Arial" panose="020B0604020202020204"/>
              </a:rPr>
              <a:t>m</a:t>
            </a:r>
            <a:r>
              <a:rPr sz="2000" b="1" spc="35" dirty="0">
                <a:solidFill>
                  <a:srgbClr val="404040"/>
                </a:solidFill>
                <a:latin typeface="Arial" panose="020B0604020202020204"/>
                <a:cs typeface="Arial" panose="020B0604020202020204"/>
              </a:rPr>
              <a:t>/</a:t>
            </a:r>
            <a:r>
              <a:rPr sz="2000" b="1" spc="-65" dirty="0">
                <a:solidFill>
                  <a:srgbClr val="404040"/>
                </a:solidFill>
                <a:latin typeface="Arial" panose="020B0604020202020204"/>
                <a:cs typeface="Arial" panose="020B0604020202020204"/>
              </a:rPr>
              <a:t>S</a:t>
            </a:r>
            <a:r>
              <a:rPr sz="2000" b="1" spc="45" dirty="0">
                <a:solidFill>
                  <a:srgbClr val="404040"/>
                </a:solidFill>
                <a:latin typeface="Arial" panose="020B0604020202020204"/>
                <a:cs typeface="Arial" panose="020B0604020202020204"/>
              </a:rPr>
              <a:t>o</a:t>
            </a:r>
            <a:r>
              <a:rPr sz="2000" b="1" spc="-35" dirty="0">
                <a:solidFill>
                  <a:srgbClr val="404040"/>
                </a:solidFill>
                <a:latin typeface="Arial" panose="020B0604020202020204"/>
                <a:cs typeface="Arial" panose="020B0604020202020204"/>
              </a:rPr>
              <a:t>l</a:t>
            </a:r>
            <a:r>
              <a:rPr sz="2000" b="1" spc="-25" dirty="0">
                <a:solidFill>
                  <a:srgbClr val="404040"/>
                </a:solidFill>
                <a:latin typeface="Arial" panose="020B0604020202020204"/>
                <a:cs typeface="Arial" panose="020B0604020202020204"/>
              </a:rPr>
              <a:t>u</a:t>
            </a:r>
            <a:r>
              <a:rPr sz="2000" b="1" spc="5" dirty="0">
                <a:solidFill>
                  <a:srgbClr val="404040"/>
                </a:solidFill>
                <a:latin typeface="Arial" panose="020B0604020202020204"/>
                <a:cs typeface="Arial" panose="020B0604020202020204"/>
              </a:rPr>
              <a:t>t</a:t>
            </a:r>
            <a:r>
              <a:rPr sz="2000" b="1" spc="35" dirty="0">
                <a:solidFill>
                  <a:srgbClr val="404040"/>
                </a:solidFill>
                <a:latin typeface="Arial" panose="020B0604020202020204"/>
                <a:cs typeface="Arial" panose="020B0604020202020204"/>
              </a:rPr>
              <a:t>i</a:t>
            </a:r>
            <a:r>
              <a:rPr sz="2000" b="1" spc="-25"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n</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5" dirty="0">
                <a:solidFill>
                  <a:srgbClr val="404040"/>
                </a:solidFill>
                <a:latin typeface="Arial" panose="020B0604020202020204"/>
                <a:cs typeface="Arial" panose="020B0604020202020204"/>
              </a:rPr>
              <a:t>tem</a:t>
            </a:r>
            <a:r>
              <a:rPr sz="2000" b="1" spc="-35" dirty="0">
                <a:solidFill>
                  <a:srgbClr val="404040"/>
                </a:solidFill>
                <a:latin typeface="Arial" panose="020B0604020202020204"/>
                <a:cs typeface="Arial" panose="020B0604020202020204"/>
              </a:rPr>
              <a:t> </a:t>
            </a:r>
            <a:r>
              <a:rPr sz="2000" b="1" spc="50"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eve</a:t>
            </a:r>
            <a:r>
              <a:rPr sz="2000" b="1" spc="40" dirty="0">
                <a:solidFill>
                  <a:srgbClr val="404040"/>
                </a:solidFill>
                <a:latin typeface="Arial" panose="020B0604020202020204"/>
                <a:cs typeface="Arial" panose="020B0604020202020204"/>
              </a:rPr>
              <a:t>l</a:t>
            </a:r>
            <a:r>
              <a:rPr sz="2000" b="1" spc="50" dirty="0">
                <a:solidFill>
                  <a:srgbClr val="404040"/>
                </a:solidFill>
                <a:latin typeface="Arial" panose="020B0604020202020204"/>
                <a:cs typeface="Arial" panose="020B0604020202020204"/>
              </a:rPr>
              <a:t>o</a:t>
            </a:r>
            <a:r>
              <a:rPr sz="2000" b="1" spc="-25" dirty="0">
                <a:solidFill>
                  <a:srgbClr val="404040"/>
                </a:solidFill>
                <a:latin typeface="Arial" panose="020B0604020202020204"/>
                <a:cs typeface="Arial" panose="020B0604020202020204"/>
              </a:rPr>
              <a:t>p</a:t>
            </a:r>
            <a:r>
              <a:rPr sz="2000" b="1" spc="20" dirty="0">
                <a:solidFill>
                  <a:srgbClr val="404040"/>
                </a:solidFill>
                <a:latin typeface="Arial" panose="020B0604020202020204"/>
                <a:cs typeface="Arial" panose="020B0604020202020204"/>
              </a:rPr>
              <a:t>m</a:t>
            </a:r>
            <a:r>
              <a:rPr sz="2000" b="1" spc="-60" dirty="0">
                <a:solidFill>
                  <a:srgbClr val="404040"/>
                </a:solidFill>
                <a:latin typeface="Arial" panose="020B0604020202020204"/>
                <a:cs typeface="Arial" panose="020B0604020202020204"/>
              </a:rPr>
              <a:t>e</a:t>
            </a:r>
            <a:r>
              <a:rPr sz="2000" b="1" spc="50"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r>
              <a:rPr sz="2000" b="1" spc="-254" dirty="0">
                <a:solidFill>
                  <a:srgbClr val="404040"/>
                </a:solidFill>
                <a:latin typeface="Arial" panose="020B0604020202020204"/>
                <a:cs typeface="Arial" panose="020B0604020202020204"/>
              </a:rPr>
              <a:t> </a:t>
            </a:r>
            <a:r>
              <a:rPr sz="2000" b="1" spc="-25" dirty="0">
                <a:solidFill>
                  <a:srgbClr val="404040"/>
                </a:solidFill>
                <a:latin typeface="Arial" panose="020B0604020202020204"/>
                <a:cs typeface="Arial" panose="020B0604020202020204"/>
              </a:rPr>
              <a:t>A</a:t>
            </a:r>
            <a:r>
              <a:rPr sz="2000" b="1" spc="50" dirty="0">
                <a:solidFill>
                  <a:srgbClr val="404040"/>
                </a:solidFill>
                <a:latin typeface="Arial" panose="020B0604020202020204"/>
                <a:cs typeface="Arial" panose="020B0604020202020204"/>
              </a:rPr>
              <a:t>pp</a:t>
            </a:r>
            <a:r>
              <a:rPr sz="2000" b="1" spc="45" dirty="0">
                <a:solidFill>
                  <a:srgbClr val="404040"/>
                </a:solidFill>
                <a:latin typeface="Arial" panose="020B0604020202020204"/>
                <a:cs typeface="Arial" panose="020B0604020202020204"/>
              </a:rPr>
              <a:t>r</a:t>
            </a:r>
            <a:r>
              <a:rPr sz="2000" b="1" spc="50"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a</a:t>
            </a:r>
            <a:r>
              <a:rPr sz="2000" b="1" spc="-60" dirty="0">
                <a:solidFill>
                  <a:srgbClr val="404040"/>
                </a:solidFill>
                <a:latin typeface="Arial" panose="020B0604020202020204"/>
                <a:cs typeface="Arial" panose="020B0604020202020204"/>
              </a:rPr>
              <a:t>c</a:t>
            </a:r>
            <a:r>
              <a:rPr sz="2000" b="1" spc="15" dirty="0">
                <a:solidFill>
                  <a:srgbClr val="404040"/>
                </a:solidFill>
                <a:latin typeface="Arial" panose="020B0604020202020204"/>
                <a:cs typeface="Arial" panose="020B0604020202020204"/>
              </a:rPr>
              <a:t>h</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A</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go</a:t>
            </a:r>
            <a:r>
              <a:rPr sz="2000" b="1" spc="40" dirty="0">
                <a:solidFill>
                  <a:srgbClr val="404040"/>
                </a:solidFill>
                <a:latin typeface="Arial" panose="020B0604020202020204"/>
                <a:cs typeface="Arial" panose="020B0604020202020204"/>
              </a:rPr>
              <a:t>r</a:t>
            </a:r>
            <a:r>
              <a:rPr sz="2000" b="1" spc="35" dirty="0">
                <a:solidFill>
                  <a:srgbClr val="404040"/>
                </a:solidFill>
                <a:latin typeface="Arial" panose="020B0604020202020204"/>
                <a:cs typeface="Arial" panose="020B0604020202020204"/>
              </a:rPr>
              <a:t>i</a:t>
            </a:r>
            <a:r>
              <a:rPr sz="2000" b="1" spc="5" dirty="0">
                <a:solidFill>
                  <a:srgbClr val="404040"/>
                </a:solidFill>
                <a:latin typeface="Arial" panose="020B0604020202020204"/>
                <a:cs typeface="Arial" panose="020B0604020202020204"/>
              </a:rPr>
              <a:t>t</a:t>
            </a:r>
            <a:r>
              <a:rPr sz="2000" b="1" spc="-25" dirty="0">
                <a:solidFill>
                  <a:srgbClr val="404040"/>
                </a:solidFill>
                <a:latin typeface="Arial" panose="020B0604020202020204"/>
                <a:cs typeface="Arial" panose="020B0604020202020204"/>
              </a:rPr>
              <a:t>h</a:t>
            </a:r>
            <a:r>
              <a:rPr sz="2000" b="1" spc="20" dirty="0">
                <a:solidFill>
                  <a:srgbClr val="404040"/>
                </a:solidFill>
                <a:latin typeface="Arial" panose="020B0604020202020204"/>
                <a:cs typeface="Arial" panose="020B0604020202020204"/>
              </a:rPr>
              <a:t>m</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&amp;</a:t>
            </a:r>
            <a:r>
              <a:rPr sz="2000" b="1" spc="-75" dirty="0">
                <a:solidFill>
                  <a:srgbClr val="404040"/>
                </a:solidFill>
                <a:latin typeface="Arial" panose="020B0604020202020204"/>
                <a:cs typeface="Arial" panose="020B0604020202020204"/>
              </a:rPr>
              <a:t> </a:t>
            </a:r>
            <a:r>
              <a:rPr sz="2000" b="1" spc="45"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a:t>
            </a:r>
            <a:r>
              <a:rPr sz="2000" b="1" spc="45" dirty="0">
                <a:solidFill>
                  <a:srgbClr val="404040"/>
                </a:solidFill>
                <a:latin typeface="Arial" panose="020B0604020202020204"/>
                <a:cs typeface="Arial" panose="020B0604020202020204"/>
              </a:rPr>
              <a:t>p</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o</a:t>
            </a:r>
            <a:r>
              <a:rPr sz="2000" b="1" spc="-65" dirty="0">
                <a:solidFill>
                  <a:srgbClr val="404040"/>
                </a:solidFill>
                <a:latin typeface="Arial" panose="020B0604020202020204"/>
                <a:cs typeface="Arial" panose="020B0604020202020204"/>
              </a:rPr>
              <a:t>y</a:t>
            </a:r>
            <a:r>
              <a:rPr sz="2000" b="1" spc="15" dirty="0">
                <a:solidFill>
                  <a:srgbClr val="404040"/>
                </a:solidFill>
                <a:latin typeface="Arial" panose="020B0604020202020204"/>
                <a:cs typeface="Arial" panose="020B0604020202020204"/>
              </a:rPr>
              <a:t>me</a:t>
            </a:r>
            <a:r>
              <a:rPr sz="2000" b="1" spc="45"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Result</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Conclusion</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45" dirty="0">
                <a:solidFill>
                  <a:srgbClr val="404040"/>
                </a:solidFill>
                <a:latin typeface="Arial" panose="020B0604020202020204"/>
                <a:cs typeface="Arial" panose="020B0604020202020204"/>
              </a:rPr>
              <a:t>Fu</a:t>
            </a:r>
            <a:r>
              <a:rPr sz="2000" b="1" spc="5" dirty="0">
                <a:solidFill>
                  <a:srgbClr val="404040"/>
                </a:solidFill>
                <a:latin typeface="Arial" panose="020B0604020202020204"/>
                <a:cs typeface="Arial" panose="020B0604020202020204"/>
              </a:rPr>
              <a:t>t</a:t>
            </a:r>
            <a:r>
              <a:rPr sz="2000" b="1" spc="45" dirty="0">
                <a:solidFill>
                  <a:srgbClr val="404040"/>
                </a:solidFill>
                <a:latin typeface="Arial" panose="020B0604020202020204"/>
                <a:cs typeface="Arial" panose="020B0604020202020204"/>
              </a:rPr>
              <a:t>u</a:t>
            </a:r>
            <a:r>
              <a:rPr sz="2000" b="1" spc="40" dirty="0">
                <a:solidFill>
                  <a:srgbClr val="404040"/>
                </a:solidFill>
                <a:latin typeface="Arial" panose="020B0604020202020204"/>
                <a:cs typeface="Arial" panose="020B0604020202020204"/>
              </a:rPr>
              <a:t>r</a:t>
            </a:r>
            <a:r>
              <a:rPr sz="2000" b="1" spc="15" dirty="0">
                <a:solidFill>
                  <a:srgbClr val="404040"/>
                </a:solidFill>
                <a:latin typeface="Arial" panose="020B0604020202020204"/>
                <a:cs typeface="Arial" panose="020B0604020202020204"/>
              </a:rPr>
              <a:t>e</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Sc</a:t>
            </a:r>
            <a:r>
              <a:rPr sz="2000" b="1" spc="45" dirty="0">
                <a:solidFill>
                  <a:srgbClr val="404040"/>
                </a:solidFill>
                <a:latin typeface="Arial" panose="020B0604020202020204"/>
                <a:cs typeface="Arial" panose="020B0604020202020204"/>
              </a:rPr>
              <a:t>op</a:t>
            </a:r>
            <a:r>
              <a:rPr sz="2000" b="1" spc="15" dirty="0">
                <a:solidFill>
                  <a:srgbClr val="404040"/>
                </a:solidFill>
                <a:latin typeface="Arial" panose="020B0604020202020204"/>
                <a:cs typeface="Arial" panose="020B0604020202020204"/>
              </a:rPr>
              <a:t>e</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References</a:t>
            </a:r>
            <a:endParaRPr sz="2000"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dirty="0"/>
          </a:p>
        </p:txBody>
      </p:sp>
      <p:sp>
        <p:nvSpPr>
          <p:cNvPr id="5" name="TextBox 4"/>
          <p:cNvSpPr txBox="1"/>
          <p:nvPr/>
        </p:nvSpPr>
        <p:spPr>
          <a:xfrm>
            <a:off x="838200" y="1447800"/>
            <a:ext cx="10744200" cy="3785652"/>
          </a:xfrm>
          <a:prstGeom prst="rect">
            <a:avLst/>
          </a:prstGeom>
          <a:noFill/>
        </p:spPr>
        <p:txBody>
          <a:bodyPr wrap="square" rtlCol="0">
            <a:spAutoFit/>
          </a:bodyPr>
          <a:lstStyle/>
          <a:p>
            <a:r>
              <a:rPr lang="en-US" sz="2000" dirty="0" smtClean="0"/>
              <a:t>The current manual billing process leads to delays for both customers and the organization, creating an opportunity for enhancement. Introducing a computer-based billing system could streamline resource utilization. This system enables efficient data entry for client, employee, and payment information, streamlining record management and addressing organizational data needs. Key issues with the existing system include:</a:t>
            </a:r>
          </a:p>
          <a:p>
            <a:endParaRPr lang="en-US" sz="2000" dirty="0" smtClean="0"/>
          </a:p>
          <a:p>
            <a:pPr lvl="2">
              <a:buFont typeface="Arial" pitchFamily="34" charset="0"/>
              <a:buChar char="•"/>
            </a:pPr>
            <a:r>
              <a:rPr lang="en-US" sz="2000" dirty="0" smtClean="0"/>
              <a:t>Limited flexibility for data modification</a:t>
            </a:r>
          </a:p>
          <a:p>
            <a:pPr lvl="2">
              <a:buFont typeface="Arial" pitchFamily="34" charset="0"/>
              <a:buChar char="•"/>
            </a:pPr>
            <a:r>
              <a:rPr lang="en-US" sz="2000" dirty="0" smtClean="0"/>
              <a:t>Reliance on manual operator oversight</a:t>
            </a:r>
          </a:p>
          <a:p>
            <a:pPr lvl="2">
              <a:buFont typeface="Arial" pitchFamily="34" charset="0"/>
              <a:buChar char="•"/>
            </a:pPr>
            <a:r>
              <a:rPr lang="en-US" sz="2000" dirty="0" smtClean="0"/>
              <a:t>Excessive paperwork generation</a:t>
            </a:r>
          </a:p>
          <a:p>
            <a:pPr lvl="2">
              <a:buFont typeface="Arial" pitchFamily="34" charset="0"/>
              <a:buChar char="•"/>
            </a:pPr>
            <a:r>
              <a:rPr lang="en-US" sz="2000" dirty="0" smtClean="0"/>
              <a:t>Difficulty in accessing information promptly</a:t>
            </a:r>
          </a:p>
          <a:p>
            <a:pPr lvl="2">
              <a:buFont typeface="Arial" pitchFamily="34" charset="0"/>
              <a:buChar char="•"/>
            </a:pPr>
            <a:r>
              <a:rPr lang="en-US" sz="2000" dirty="0" smtClean="0"/>
              <a:t>Challenges in systematically recording data</a:t>
            </a:r>
          </a:p>
          <a:p>
            <a:pPr lvl="2">
              <a:buFont typeface="Arial" pitchFamily="34" charset="0"/>
              <a:buChar char="•"/>
            </a:pPr>
            <a:r>
              <a:rPr lang="en-US" sz="2000" dirty="0" smtClean="0"/>
              <a:t>Paper wastage</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TextBox 2"/>
          <p:cNvSpPr txBox="1"/>
          <p:nvPr/>
        </p:nvSpPr>
        <p:spPr>
          <a:xfrm>
            <a:off x="660400" y="1371600"/>
            <a:ext cx="10998200" cy="3477875"/>
          </a:xfrm>
          <a:prstGeom prst="rect">
            <a:avLst/>
          </a:prstGeom>
          <a:noFill/>
        </p:spPr>
        <p:txBody>
          <a:bodyPr wrap="square" rtlCol="0">
            <a:spAutoFit/>
          </a:bodyPr>
          <a:lstStyle/>
          <a:p>
            <a:r>
              <a:rPr lang="en-US" sz="2000" dirty="0" smtClean="0"/>
              <a:t>The Restaurant Management System (RMS) is a computerized tool that simplifies and speeds up customer billing in restaurants. It has a user-friendly interface that allows staff to manage customer bills efficiently, significantly reducing processing time. RMS can handle large data volumes and quickly generate customer bills. It also provides easy access to records such as billing history, reservation details, and staff information.</a:t>
            </a:r>
          </a:p>
          <a:p>
            <a:r>
              <a:rPr lang="en-US" sz="2000" dirty="0" smtClean="0"/>
              <a:t>RMS is designed for simplicity and ease of use, automating tasks like customer billing and applying discounts. It minimizes the need for paperwork, as all data is entered directly into the computer and stored in a database. This ensures data security and reduces the risk of loss or damage. The system's automated features streamline restaurant operations, making them more efficient and reducing the need for manual record-keeping. Overall, RMS helps restaurants operate smoothly by digitizing critical processes like billing, reservations, and staff management.</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lang="en-US" sz="3950" spc="-10" dirty="0" smtClean="0">
                <a:solidFill>
                  <a:srgbClr val="1CACE3"/>
                </a:solidFill>
              </a:rPr>
              <a:t>SYSTEM APPROACH</a:t>
            </a:r>
            <a:endParaRPr sz="3950"/>
          </a:p>
        </p:txBody>
      </p:sp>
      <p:sp>
        <p:nvSpPr>
          <p:cNvPr id="4" name="TextBox 3"/>
          <p:cNvSpPr txBox="1"/>
          <p:nvPr/>
        </p:nvSpPr>
        <p:spPr>
          <a:xfrm>
            <a:off x="660400" y="1371600"/>
            <a:ext cx="10972800" cy="4093428"/>
          </a:xfrm>
          <a:prstGeom prst="rect">
            <a:avLst/>
          </a:prstGeom>
          <a:noFill/>
        </p:spPr>
        <p:txBody>
          <a:bodyPr wrap="square" rtlCol="0">
            <a:spAutoFit/>
          </a:bodyPr>
          <a:lstStyle/>
          <a:p>
            <a:r>
              <a:rPr lang="en-US" dirty="0" smtClean="0">
                <a:solidFill>
                  <a:srgbClr val="0D0D0D"/>
                </a:solidFill>
                <a:highlight>
                  <a:srgbClr val="FFFFFF"/>
                </a:highlight>
                <a:latin typeface="Söhne"/>
              </a:rPr>
              <a:t>Developing a restaurant management system in Python involves a methodical approach, which includes the following phases:</a:t>
            </a:r>
          </a:p>
          <a:p>
            <a:pPr marL="342900" indent="-342900">
              <a:buFont typeface="Arial" pitchFamily="34" charset="0"/>
              <a:buChar char="•"/>
            </a:pPr>
            <a:r>
              <a:rPr lang="en-US" sz="2000" b="1" dirty="0" smtClean="0">
                <a:solidFill>
                  <a:srgbClr val="0D0D0D"/>
                </a:solidFill>
                <a:highlight>
                  <a:srgbClr val="FFFFFF"/>
                </a:highlight>
                <a:latin typeface="Söhne"/>
              </a:rPr>
              <a:t>Requirements Understanding</a:t>
            </a:r>
            <a:r>
              <a:rPr lang="en-US" dirty="0" smtClean="0">
                <a:solidFill>
                  <a:srgbClr val="0D0D0D"/>
                </a:solidFill>
                <a:highlight>
                  <a:srgbClr val="FFFFFF"/>
                </a:highlight>
                <a:latin typeface="Söhne"/>
              </a:rPr>
              <a:t>: </a:t>
            </a:r>
          </a:p>
          <a:p>
            <a:pPr marL="342900" indent="-342900"/>
            <a:r>
              <a:rPr lang="en-US" dirty="0" smtClean="0">
                <a:solidFill>
                  <a:srgbClr val="0D0D0D"/>
                </a:solidFill>
                <a:highlight>
                  <a:srgbClr val="FFFFFF"/>
                </a:highlight>
                <a:latin typeface="Söhne"/>
              </a:rPr>
              <a:t> 		Begin by thoroughly grasping the system's requirements, encompassing menu management, order processing, reservations, inventory tracking, and reporting functionalities.</a:t>
            </a:r>
          </a:p>
          <a:p>
            <a:pPr marL="342900" indent="-342900">
              <a:buFont typeface="Arial" pitchFamily="34" charset="0"/>
              <a:buChar char="•"/>
            </a:pPr>
            <a:r>
              <a:rPr lang="en-US" b="1" dirty="0" smtClean="0">
                <a:solidFill>
                  <a:srgbClr val="0D0D0D"/>
                </a:solidFill>
                <a:highlight>
                  <a:srgbClr val="FFFFFF"/>
                </a:highlight>
                <a:latin typeface="Söhne"/>
              </a:rPr>
              <a:t> </a:t>
            </a:r>
            <a:r>
              <a:rPr lang="en-US" sz="2000" b="1" dirty="0" smtClean="0">
                <a:solidFill>
                  <a:srgbClr val="0D0D0D"/>
                </a:solidFill>
                <a:highlight>
                  <a:srgbClr val="FFFFFF"/>
                </a:highlight>
                <a:latin typeface="Söhne"/>
              </a:rPr>
              <a:t>Module Organization</a:t>
            </a:r>
            <a:r>
              <a:rPr lang="en-US" sz="2000" dirty="0" smtClean="0">
                <a:solidFill>
                  <a:srgbClr val="0D0D0D"/>
                </a:solidFill>
                <a:highlight>
                  <a:srgbClr val="FFFFFF"/>
                </a:highlight>
                <a:latin typeface="Söhne"/>
              </a:rPr>
              <a:t>:</a:t>
            </a:r>
            <a:endParaRPr lang="en-US" dirty="0" smtClean="0">
              <a:solidFill>
                <a:srgbClr val="0D0D0D"/>
              </a:solidFill>
              <a:highlight>
                <a:srgbClr val="FFFFFF"/>
              </a:highlight>
              <a:latin typeface="Söhne"/>
            </a:endParaRPr>
          </a:p>
          <a:p>
            <a:pPr marL="342900" indent="-342900"/>
            <a:r>
              <a:rPr lang="en-US" dirty="0" smtClean="0">
                <a:solidFill>
                  <a:srgbClr val="0D0D0D"/>
                </a:solidFill>
                <a:highlight>
                  <a:srgbClr val="FFFFFF"/>
                </a:highlight>
                <a:latin typeface="Söhne"/>
              </a:rPr>
              <a:t>		 Structure the system into distinct modules, each addressing specific functions such as Menu Management, Order Processing, Reservation Handling, Inventory Control, and Reporting.</a:t>
            </a:r>
          </a:p>
          <a:p>
            <a:pPr marL="342900" indent="-342900">
              <a:buFont typeface="Arial" pitchFamily="34" charset="0"/>
              <a:buChar char="•"/>
            </a:pPr>
            <a:r>
              <a:rPr lang="en-US" sz="2000" b="1" dirty="0" smtClean="0">
                <a:solidFill>
                  <a:srgbClr val="0D0D0D"/>
                </a:solidFill>
                <a:highlight>
                  <a:srgbClr val="FFFFFF"/>
                </a:highlight>
                <a:latin typeface="Söhne"/>
              </a:rPr>
              <a:t>Class Definition</a:t>
            </a:r>
            <a:r>
              <a:rPr lang="en-US" sz="2000" dirty="0" smtClean="0">
                <a:solidFill>
                  <a:srgbClr val="0D0D0D"/>
                </a:solidFill>
                <a:highlight>
                  <a:srgbClr val="FFFFFF"/>
                </a:highlight>
                <a:latin typeface="Söhne"/>
              </a:rPr>
              <a:t>: </a:t>
            </a:r>
          </a:p>
          <a:p>
            <a:pPr marL="342900" indent="-342900"/>
            <a:r>
              <a:rPr lang="en-US" dirty="0" smtClean="0">
                <a:solidFill>
                  <a:srgbClr val="0D0D0D"/>
                </a:solidFill>
                <a:highlight>
                  <a:srgbClr val="FFFFFF"/>
                </a:highlight>
                <a:latin typeface="Söhne"/>
              </a:rPr>
              <a:t>		Define classes within each module to encapsulate entities and actions. These classes may include Menu Items, Orders, Reservations, and Inventory Items.</a:t>
            </a:r>
          </a:p>
          <a:p>
            <a:pPr marL="342900" indent="-342900">
              <a:buFont typeface="Arial" pitchFamily="34" charset="0"/>
              <a:buChar char="•"/>
            </a:pPr>
            <a:r>
              <a:rPr lang="en-US" b="1" dirty="0" smtClean="0">
                <a:solidFill>
                  <a:srgbClr val="0D0D0D"/>
                </a:solidFill>
                <a:highlight>
                  <a:srgbClr val="FFFFFF"/>
                </a:highlight>
                <a:latin typeface="Söhne"/>
              </a:rPr>
              <a:t> </a:t>
            </a:r>
            <a:r>
              <a:rPr lang="en-US" sz="2000" b="1" dirty="0" smtClean="0">
                <a:solidFill>
                  <a:srgbClr val="0D0D0D"/>
                </a:solidFill>
                <a:highlight>
                  <a:srgbClr val="FFFFFF"/>
                </a:highlight>
                <a:latin typeface="Söhne"/>
              </a:rPr>
              <a:t>Establishing Relationships</a:t>
            </a:r>
            <a:r>
              <a:rPr lang="en-US" dirty="0" smtClean="0">
                <a:solidFill>
                  <a:srgbClr val="0D0D0D"/>
                </a:solidFill>
                <a:highlight>
                  <a:srgbClr val="FFFFFF"/>
                </a:highlight>
                <a:latin typeface="Söhne"/>
              </a:rPr>
              <a:t>: </a:t>
            </a:r>
          </a:p>
          <a:p>
            <a:pPr marL="342900" indent="-342900"/>
            <a:r>
              <a:rPr lang="en-US" dirty="0" smtClean="0">
                <a:solidFill>
                  <a:srgbClr val="0D0D0D"/>
                </a:solidFill>
                <a:highlight>
                  <a:srgbClr val="FFFFFF"/>
                </a:highlight>
                <a:latin typeface="Söhne"/>
              </a:rPr>
              <a:t>		Establish connections between classes/modules to represent their interactions. This could involve defining how orders relate to menu items and how inventory levels are affected by orders.</a:t>
            </a:r>
            <a:endParaRPr lang="en-US" b="0" i="0" dirty="0">
              <a:solidFill>
                <a:srgbClr val="0D0D0D"/>
              </a:solidFill>
              <a:effectLst/>
              <a:highlight>
                <a:srgbClr val="FFFFFF"/>
              </a:highligh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60400" y="762000"/>
            <a:ext cx="10972800" cy="4093428"/>
          </a:xfrm>
          <a:prstGeom prst="rect">
            <a:avLst/>
          </a:prstGeom>
          <a:noFill/>
        </p:spPr>
        <p:txBody>
          <a:bodyPr wrap="square" rtlCol="0">
            <a:spAutoFit/>
          </a:bodyPr>
          <a:lstStyle/>
          <a:p>
            <a:pPr>
              <a:buFont typeface="Arial" pitchFamily="34" charset="0"/>
              <a:buChar char="•"/>
            </a:pPr>
            <a:r>
              <a:rPr lang="en-US" sz="2000" b="1" dirty="0" smtClean="0">
                <a:solidFill>
                  <a:srgbClr val="0D0D0D"/>
                </a:solidFill>
                <a:highlight>
                  <a:srgbClr val="FFFFFF"/>
                </a:highlight>
                <a:latin typeface="Söhne"/>
              </a:rPr>
              <a:t>Functionality Implementation</a:t>
            </a:r>
            <a:r>
              <a:rPr lang="en-US" dirty="0" smtClean="0">
                <a:solidFill>
                  <a:srgbClr val="0D0D0D"/>
                </a:solidFill>
                <a:highlight>
                  <a:srgbClr val="FFFFFF"/>
                </a:highlight>
                <a:latin typeface="Söhne"/>
              </a:rPr>
              <a:t>:</a:t>
            </a:r>
          </a:p>
          <a:p>
            <a:r>
              <a:rPr lang="en-US" dirty="0" smtClean="0">
                <a:solidFill>
                  <a:srgbClr val="0D0D0D"/>
                </a:solidFill>
                <a:highlight>
                  <a:srgbClr val="FFFFFF"/>
                </a:highlight>
                <a:latin typeface="Söhne"/>
              </a:rPr>
              <a:t>	 Implement methods and functions within each class/module to carry out required operations, such as updating menus, processing orders, managing inventory, and handling reservations.</a:t>
            </a:r>
          </a:p>
          <a:p>
            <a:pPr>
              <a:buFont typeface="Arial" pitchFamily="34" charset="0"/>
              <a:buChar char="•"/>
            </a:pPr>
            <a:r>
              <a:rPr lang="en-US" sz="2000" b="1" dirty="0" smtClean="0">
                <a:solidFill>
                  <a:srgbClr val="0D0D0D"/>
                </a:solidFill>
                <a:highlight>
                  <a:srgbClr val="FFFFFF"/>
                </a:highlight>
                <a:latin typeface="Söhne"/>
              </a:rPr>
              <a:t>Optional User Interface</a:t>
            </a:r>
            <a:r>
              <a:rPr lang="en-US" dirty="0" smtClean="0">
                <a:solidFill>
                  <a:srgbClr val="0D0D0D"/>
                </a:solidFill>
                <a:highlight>
                  <a:srgbClr val="FFFFFF"/>
                </a:highlight>
                <a:latin typeface="Söhne"/>
              </a:rPr>
              <a:t>:</a:t>
            </a:r>
          </a:p>
          <a:p>
            <a:r>
              <a:rPr lang="en-US" dirty="0" smtClean="0">
                <a:solidFill>
                  <a:srgbClr val="0D0D0D"/>
                </a:solidFill>
                <a:highlight>
                  <a:srgbClr val="FFFFFF"/>
                </a:highlight>
                <a:latin typeface="Söhne"/>
              </a:rPr>
              <a:t>	Depending on requirements, design a user interface using options like a command-line interface, a graphical interface using libraries such as </a:t>
            </a:r>
            <a:r>
              <a:rPr lang="en-US" dirty="0" err="1" smtClean="0">
                <a:solidFill>
                  <a:srgbClr val="0D0D0D"/>
                </a:solidFill>
                <a:highlight>
                  <a:srgbClr val="FFFFFF"/>
                </a:highlight>
                <a:latin typeface="Söhne"/>
              </a:rPr>
              <a:t>Tkinter</a:t>
            </a:r>
            <a:r>
              <a:rPr lang="en-US" dirty="0" smtClean="0">
                <a:solidFill>
                  <a:srgbClr val="0D0D0D"/>
                </a:solidFill>
                <a:highlight>
                  <a:srgbClr val="FFFFFF"/>
                </a:highlight>
                <a:latin typeface="Söhne"/>
              </a:rPr>
              <a:t> or </a:t>
            </a:r>
            <a:r>
              <a:rPr lang="en-US" dirty="0" err="1" smtClean="0">
                <a:solidFill>
                  <a:srgbClr val="0D0D0D"/>
                </a:solidFill>
                <a:highlight>
                  <a:srgbClr val="FFFFFF"/>
                </a:highlight>
                <a:latin typeface="Söhne"/>
              </a:rPr>
              <a:t>PyQt</a:t>
            </a:r>
            <a:r>
              <a:rPr lang="en-US" dirty="0" smtClean="0">
                <a:solidFill>
                  <a:srgbClr val="0D0D0D"/>
                </a:solidFill>
                <a:highlight>
                  <a:srgbClr val="FFFFFF"/>
                </a:highlight>
                <a:latin typeface="Söhne"/>
              </a:rPr>
              <a:t>, or a web-based interface using frameworks like Flask or </a:t>
            </a:r>
            <a:r>
              <a:rPr lang="en-US" dirty="0" err="1" smtClean="0">
                <a:solidFill>
                  <a:srgbClr val="0D0D0D"/>
                </a:solidFill>
                <a:highlight>
                  <a:srgbClr val="FFFFFF"/>
                </a:highlight>
                <a:latin typeface="Söhne"/>
              </a:rPr>
              <a:t>Django</a:t>
            </a:r>
            <a:r>
              <a:rPr lang="en-US" dirty="0" smtClean="0">
                <a:solidFill>
                  <a:srgbClr val="0D0D0D"/>
                </a:solidFill>
                <a:highlight>
                  <a:srgbClr val="FFFFFF"/>
                </a:highlight>
                <a:latin typeface="Söhne"/>
              </a:rPr>
              <a:t>.</a:t>
            </a:r>
          </a:p>
          <a:p>
            <a:pPr>
              <a:buFont typeface="Arial" pitchFamily="34" charset="0"/>
              <a:buChar char="•"/>
            </a:pPr>
            <a:r>
              <a:rPr lang="en-US" sz="2000" b="1" dirty="0" smtClean="0">
                <a:solidFill>
                  <a:srgbClr val="0D0D0D"/>
                </a:solidFill>
                <a:highlight>
                  <a:srgbClr val="FFFFFF"/>
                </a:highlight>
                <a:latin typeface="Söhne"/>
              </a:rPr>
              <a:t>Testing and Refinement</a:t>
            </a:r>
            <a:r>
              <a:rPr lang="en-US" dirty="0" smtClean="0">
                <a:solidFill>
                  <a:srgbClr val="0D0D0D"/>
                </a:solidFill>
                <a:highlight>
                  <a:srgbClr val="FFFFFF"/>
                </a:highlight>
                <a:latin typeface="Söhne"/>
              </a:rPr>
              <a:t>: </a:t>
            </a:r>
          </a:p>
          <a:p>
            <a:r>
              <a:rPr lang="en-US" dirty="0" smtClean="0">
                <a:solidFill>
                  <a:srgbClr val="0D0D0D"/>
                </a:solidFill>
                <a:highlight>
                  <a:srgbClr val="FFFFFF"/>
                </a:highlight>
                <a:latin typeface="Söhne"/>
              </a:rPr>
              <a:t>	Conduct thorough testing to verify the system's correctness and adherence to requirements. Iterate on the system based on testing results and user feedback to refine its functionality.</a:t>
            </a:r>
          </a:p>
          <a:p>
            <a:pPr>
              <a:buFont typeface="Arial" pitchFamily="34" charset="0"/>
              <a:buChar char="•"/>
            </a:pPr>
            <a:r>
              <a:rPr lang="en-US" sz="2000" b="1" dirty="0" smtClean="0">
                <a:solidFill>
                  <a:srgbClr val="0D0D0D"/>
                </a:solidFill>
                <a:highlight>
                  <a:srgbClr val="FFFFFF"/>
                </a:highlight>
                <a:latin typeface="Söhne"/>
              </a:rPr>
              <a:t> Documentation</a:t>
            </a:r>
            <a:r>
              <a:rPr lang="en-US" dirty="0" smtClean="0">
                <a:solidFill>
                  <a:srgbClr val="0D0D0D"/>
                </a:solidFill>
                <a:highlight>
                  <a:srgbClr val="FFFFFF"/>
                </a:highlight>
                <a:latin typeface="Söhne"/>
              </a:rPr>
              <a:t>: </a:t>
            </a:r>
          </a:p>
          <a:p>
            <a:r>
              <a:rPr lang="en-US" dirty="0" smtClean="0">
                <a:solidFill>
                  <a:srgbClr val="0D0D0D"/>
                </a:solidFill>
                <a:highlight>
                  <a:srgbClr val="FFFFFF"/>
                </a:highlight>
                <a:latin typeface="Söhne"/>
              </a:rPr>
              <a:t>	Document the system's architecture, functionalities, and usage instructions to aid in future maintenance and enhancement efforts. This documentation serves as a valuable resource for developers and users alike.</a:t>
            </a:r>
            <a:endParaRPr lang="en-US" b="0" i="0" dirty="0">
              <a:solidFill>
                <a:srgbClr val="0D0D0D"/>
              </a:solidFill>
              <a:effectLst/>
              <a:highlight>
                <a:srgbClr val="FFFFFF"/>
              </a:highlight>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855980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lang="en-US" sz="3950" spc="-5" dirty="0" smtClean="0">
                <a:solidFill>
                  <a:srgbClr val="1CACE3"/>
                </a:solidFill>
              </a:rPr>
              <a:t>ALGORITM &amp; DEPLOYMENT</a:t>
            </a:r>
            <a:r>
              <a:rPr lang="en-US" sz="3950" spc="-15" dirty="0" smtClean="0">
                <a:solidFill>
                  <a:srgbClr val="1CACE3"/>
                </a:solidFill>
              </a:rPr>
              <a:t>       </a:t>
            </a:r>
            <a:endParaRPr sz="3950" dirty="0"/>
          </a:p>
        </p:txBody>
      </p:sp>
      <p:sp>
        <p:nvSpPr>
          <p:cNvPr id="4" name="TextBox 3"/>
          <p:cNvSpPr txBox="1"/>
          <p:nvPr/>
        </p:nvSpPr>
        <p:spPr>
          <a:xfrm>
            <a:off x="838200" y="1066800"/>
            <a:ext cx="10820400" cy="5355312"/>
          </a:xfrm>
          <a:prstGeom prst="rect">
            <a:avLst/>
          </a:prstGeom>
          <a:noFill/>
        </p:spPr>
        <p:txBody>
          <a:bodyPr wrap="square" rtlCol="0">
            <a:spAutoFit/>
          </a:bodyPr>
          <a:lstStyle/>
          <a:p>
            <a:r>
              <a:rPr lang="en-US" b="1" dirty="0" smtClean="0">
                <a:solidFill>
                  <a:srgbClr val="0D0D0D"/>
                </a:solidFill>
                <a:highlight>
                  <a:srgbClr val="FFFFFF"/>
                </a:highlight>
                <a:latin typeface="Söhne"/>
              </a:rPr>
              <a:t>Algorithm for Restaurant Management System</a:t>
            </a:r>
            <a:endParaRPr lang="en-US" dirty="0" smtClean="0">
              <a:solidFill>
                <a:srgbClr val="0D0D0D"/>
              </a:solidFill>
              <a:highlight>
                <a:srgbClr val="FFFFFF"/>
              </a:highlight>
              <a:latin typeface="Söhne"/>
            </a:endParaRPr>
          </a:p>
          <a:p>
            <a:r>
              <a:rPr lang="en-US" b="1" dirty="0" smtClean="0">
                <a:solidFill>
                  <a:srgbClr val="0D0D0D"/>
                </a:solidFill>
                <a:highlight>
                  <a:srgbClr val="FFFFFF"/>
                </a:highlight>
                <a:latin typeface="Söhne"/>
              </a:rPr>
              <a:t>Menu Management:</a:t>
            </a:r>
          </a:p>
          <a:p>
            <a:pPr>
              <a:buFont typeface="Arial" pitchFamily="34" charset="0"/>
              <a:buChar char="•"/>
            </a:pPr>
            <a:r>
              <a:rPr lang="en-US" dirty="0" smtClean="0">
                <a:solidFill>
                  <a:srgbClr val="0D0D0D"/>
                </a:solidFill>
                <a:highlight>
                  <a:srgbClr val="FFFFFF"/>
                </a:highlight>
                <a:latin typeface="Söhne"/>
              </a:rPr>
              <a:t>Define a Menu Item class with attributes such as name, price, and description.</a:t>
            </a:r>
          </a:p>
          <a:p>
            <a:pPr>
              <a:buFont typeface="Arial" pitchFamily="34" charset="0"/>
              <a:buChar char="•"/>
            </a:pPr>
            <a:r>
              <a:rPr lang="en-US" dirty="0" smtClean="0">
                <a:solidFill>
                  <a:srgbClr val="0D0D0D"/>
                </a:solidFill>
                <a:highlight>
                  <a:srgbClr val="FFFFFF"/>
                </a:highlight>
                <a:latin typeface="Söhne"/>
              </a:rPr>
              <a:t>Create a Menu class to manage menu items.</a:t>
            </a:r>
          </a:p>
          <a:p>
            <a:pPr>
              <a:buFont typeface="Arial" pitchFamily="34" charset="0"/>
              <a:buChar char="•"/>
            </a:pPr>
            <a:r>
              <a:rPr lang="en-US" dirty="0" smtClean="0">
                <a:solidFill>
                  <a:srgbClr val="0D0D0D"/>
                </a:solidFill>
                <a:highlight>
                  <a:srgbClr val="FFFFFF"/>
                </a:highlight>
                <a:latin typeface="Söhne"/>
              </a:rPr>
              <a:t>Implement methods for adding, removing, and displaying menu items.</a:t>
            </a:r>
          </a:p>
          <a:p>
            <a:r>
              <a:rPr lang="en-US" b="1" dirty="0" smtClean="0">
                <a:solidFill>
                  <a:srgbClr val="0D0D0D"/>
                </a:solidFill>
                <a:highlight>
                  <a:srgbClr val="FFFFFF"/>
                </a:highlight>
                <a:latin typeface="Söhne"/>
              </a:rPr>
              <a:t>Order Processing: </a:t>
            </a:r>
          </a:p>
          <a:p>
            <a:pPr>
              <a:buFont typeface="Arial" pitchFamily="34" charset="0"/>
              <a:buChar char="•"/>
            </a:pPr>
            <a:r>
              <a:rPr lang="en-US" dirty="0" smtClean="0">
                <a:solidFill>
                  <a:srgbClr val="0D0D0D"/>
                </a:solidFill>
                <a:highlight>
                  <a:srgbClr val="FFFFFF"/>
                </a:highlight>
                <a:latin typeface="Söhne"/>
              </a:rPr>
              <a:t>Define an Order class with attributes like </a:t>
            </a:r>
            <a:r>
              <a:rPr lang="en-US" dirty="0" err="1" smtClean="0">
                <a:solidFill>
                  <a:srgbClr val="0D0D0D"/>
                </a:solidFill>
                <a:highlight>
                  <a:srgbClr val="FFFFFF"/>
                </a:highlight>
                <a:latin typeface="Söhne"/>
              </a:rPr>
              <a:t>order_id</a:t>
            </a:r>
            <a:r>
              <a:rPr lang="en-US" dirty="0" smtClean="0">
                <a:solidFill>
                  <a:srgbClr val="0D0D0D"/>
                </a:solidFill>
                <a:highlight>
                  <a:srgbClr val="FFFFFF"/>
                </a:highlight>
                <a:latin typeface="Söhne"/>
              </a:rPr>
              <a:t>, items, and </a:t>
            </a:r>
            <a:r>
              <a:rPr lang="en-US" dirty="0" err="1" smtClean="0">
                <a:solidFill>
                  <a:srgbClr val="0D0D0D"/>
                </a:solidFill>
                <a:highlight>
                  <a:srgbClr val="FFFFFF"/>
                </a:highlight>
                <a:latin typeface="Söhne"/>
              </a:rPr>
              <a:t>total_price</a:t>
            </a:r>
            <a:r>
              <a:rPr lang="en-US" dirty="0" smtClean="0">
                <a:solidFill>
                  <a:srgbClr val="0D0D0D"/>
                </a:solidFill>
                <a:highlight>
                  <a:srgbClr val="FFFFFF"/>
                </a:highlight>
                <a:latin typeface="Söhne"/>
              </a:rPr>
              <a:t>.</a:t>
            </a:r>
          </a:p>
          <a:p>
            <a:pPr>
              <a:buFont typeface="Arial" pitchFamily="34" charset="0"/>
              <a:buChar char="•"/>
            </a:pPr>
            <a:r>
              <a:rPr lang="en-US" dirty="0" smtClean="0">
                <a:solidFill>
                  <a:srgbClr val="0D0D0D"/>
                </a:solidFill>
                <a:highlight>
                  <a:srgbClr val="FFFFFF"/>
                </a:highlight>
                <a:latin typeface="Söhne"/>
              </a:rPr>
              <a:t>Create methods for adding items to the order, calculating the total price, and processing the order.</a:t>
            </a:r>
          </a:p>
          <a:p>
            <a:r>
              <a:rPr lang="en-US" b="1" dirty="0" smtClean="0">
                <a:solidFill>
                  <a:srgbClr val="0D0D0D"/>
                </a:solidFill>
                <a:highlight>
                  <a:srgbClr val="FFFFFF"/>
                </a:highlight>
                <a:latin typeface="Söhne"/>
              </a:rPr>
              <a:t>Reservation Management</a:t>
            </a:r>
            <a:r>
              <a:rPr lang="en-US" dirty="0" smtClean="0">
                <a:solidFill>
                  <a:srgbClr val="0D0D0D"/>
                </a:solidFill>
                <a:highlight>
                  <a:srgbClr val="FFFFFF"/>
                </a:highlight>
                <a:latin typeface="Söhne"/>
              </a:rPr>
              <a:t>: </a:t>
            </a:r>
          </a:p>
          <a:p>
            <a:pPr>
              <a:buFont typeface="Arial" pitchFamily="34" charset="0"/>
              <a:buChar char="•"/>
            </a:pPr>
            <a:r>
              <a:rPr lang="en-US" dirty="0" smtClean="0">
                <a:solidFill>
                  <a:srgbClr val="0D0D0D"/>
                </a:solidFill>
                <a:highlight>
                  <a:srgbClr val="FFFFFF"/>
                </a:highlight>
                <a:latin typeface="Söhne"/>
              </a:rPr>
              <a:t>Define a Reservation class with attributes like </a:t>
            </a:r>
            <a:r>
              <a:rPr lang="en-US" dirty="0" err="1" smtClean="0">
                <a:solidFill>
                  <a:srgbClr val="0D0D0D"/>
                </a:solidFill>
                <a:highlight>
                  <a:srgbClr val="FFFFFF"/>
                </a:highlight>
                <a:latin typeface="Söhne"/>
              </a:rPr>
              <a:t>reservation_id</a:t>
            </a:r>
            <a:r>
              <a:rPr lang="en-US" dirty="0" smtClean="0">
                <a:solidFill>
                  <a:srgbClr val="0D0D0D"/>
                </a:solidFill>
                <a:highlight>
                  <a:srgbClr val="FFFFFF"/>
                </a:highlight>
                <a:latin typeface="Söhne"/>
              </a:rPr>
              <a:t>, </a:t>
            </a:r>
            <a:r>
              <a:rPr lang="en-US" dirty="0" err="1" smtClean="0">
                <a:solidFill>
                  <a:srgbClr val="0D0D0D"/>
                </a:solidFill>
                <a:highlight>
                  <a:srgbClr val="FFFFFF"/>
                </a:highlight>
                <a:latin typeface="Söhne"/>
              </a:rPr>
              <a:t>customer_name</a:t>
            </a:r>
            <a:r>
              <a:rPr lang="en-US" dirty="0" smtClean="0">
                <a:solidFill>
                  <a:srgbClr val="0D0D0D"/>
                </a:solidFill>
                <a:highlight>
                  <a:srgbClr val="FFFFFF"/>
                </a:highlight>
                <a:latin typeface="Söhne"/>
              </a:rPr>
              <a:t>, </a:t>
            </a:r>
            <a:r>
              <a:rPr lang="en-US" dirty="0" err="1" smtClean="0">
                <a:solidFill>
                  <a:srgbClr val="0D0D0D"/>
                </a:solidFill>
                <a:highlight>
                  <a:srgbClr val="FFFFFF"/>
                </a:highlight>
                <a:latin typeface="Söhne"/>
              </a:rPr>
              <a:t>date_time</a:t>
            </a:r>
            <a:r>
              <a:rPr lang="en-US" dirty="0" smtClean="0">
                <a:solidFill>
                  <a:srgbClr val="0D0D0D"/>
                </a:solidFill>
                <a:highlight>
                  <a:srgbClr val="FFFFFF"/>
                </a:highlight>
                <a:latin typeface="Söhne"/>
              </a:rPr>
              <a:t>, and </a:t>
            </a:r>
            <a:r>
              <a:rPr lang="en-US" dirty="0" err="1" smtClean="0">
                <a:solidFill>
                  <a:srgbClr val="0D0D0D"/>
                </a:solidFill>
                <a:highlight>
                  <a:srgbClr val="FFFFFF"/>
                </a:highlight>
                <a:latin typeface="Söhne"/>
              </a:rPr>
              <a:t>table_number</a:t>
            </a:r>
            <a:r>
              <a:rPr lang="en-US" dirty="0" smtClean="0">
                <a:solidFill>
                  <a:srgbClr val="0D0D0D"/>
                </a:solidFill>
                <a:highlight>
                  <a:srgbClr val="FFFFFF"/>
                </a:highlight>
                <a:latin typeface="Söhne"/>
              </a:rPr>
              <a:t>.</a:t>
            </a:r>
          </a:p>
          <a:p>
            <a:pPr>
              <a:buFont typeface="Arial" pitchFamily="34" charset="0"/>
              <a:buChar char="•"/>
            </a:pPr>
            <a:r>
              <a:rPr lang="en-US" dirty="0" smtClean="0">
                <a:solidFill>
                  <a:srgbClr val="0D0D0D"/>
                </a:solidFill>
                <a:highlight>
                  <a:srgbClr val="FFFFFF"/>
                </a:highlight>
                <a:latin typeface="Söhne"/>
              </a:rPr>
              <a:t>Implement methods for making reservations, checking availability, and canceling reservations.</a:t>
            </a:r>
          </a:p>
          <a:p>
            <a:r>
              <a:rPr lang="en-US" b="1" dirty="0" smtClean="0">
                <a:solidFill>
                  <a:srgbClr val="0D0D0D"/>
                </a:solidFill>
                <a:highlight>
                  <a:srgbClr val="FFFFFF"/>
                </a:highlight>
                <a:latin typeface="Söhne"/>
              </a:rPr>
              <a:t>Inventory Management:</a:t>
            </a:r>
          </a:p>
          <a:p>
            <a:pPr>
              <a:buFont typeface="Arial" pitchFamily="34" charset="0"/>
              <a:buChar char="•"/>
            </a:pPr>
            <a:r>
              <a:rPr lang="en-US" dirty="0" smtClean="0">
                <a:solidFill>
                  <a:srgbClr val="0D0D0D"/>
                </a:solidFill>
                <a:highlight>
                  <a:srgbClr val="FFFFFF"/>
                </a:highlight>
                <a:latin typeface="Söhne"/>
              </a:rPr>
              <a:t>Define an Inventory class with attributes like </a:t>
            </a:r>
            <a:r>
              <a:rPr lang="en-US" dirty="0" err="1" smtClean="0">
                <a:solidFill>
                  <a:srgbClr val="0D0D0D"/>
                </a:solidFill>
                <a:highlight>
                  <a:srgbClr val="FFFFFF"/>
                </a:highlight>
                <a:latin typeface="Söhne"/>
              </a:rPr>
              <a:t>item_name</a:t>
            </a:r>
            <a:r>
              <a:rPr lang="en-US" dirty="0" smtClean="0">
                <a:solidFill>
                  <a:srgbClr val="0D0D0D"/>
                </a:solidFill>
                <a:highlight>
                  <a:srgbClr val="FFFFFF"/>
                </a:highlight>
                <a:latin typeface="Söhne"/>
              </a:rPr>
              <a:t>, quantity, and price.</a:t>
            </a:r>
          </a:p>
          <a:p>
            <a:pPr>
              <a:buFont typeface="Arial" pitchFamily="34" charset="0"/>
              <a:buChar char="•"/>
            </a:pPr>
            <a:r>
              <a:rPr lang="en-US" dirty="0" smtClean="0">
                <a:solidFill>
                  <a:srgbClr val="0D0D0D"/>
                </a:solidFill>
                <a:highlight>
                  <a:srgbClr val="FFFFFF"/>
                </a:highlight>
                <a:latin typeface="Söhne"/>
              </a:rPr>
              <a:t>Create methods for managing inventory items, such as adding stock, updating quantities, and generating low stock alerts.</a:t>
            </a:r>
          </a:p>
          <a:p>
            <a:r>
              <a:rPr lang="en-US" b="1" dirty="0" smtClean="0">
                <a:solidFill>
                  <a:srgbClr val="0D0D0D"/>
                </a:solidFill>
                <a:highlight>
                  <a:srgbClr val="FFFFFF"/>
                </a:highlight>
                <a:latin typeface="Söhne"/>
              </a:rPr>
              <a:t>Reporting:</a:t>
            </a:r>
          </a:p>
          <a:p>
            <a:pPr>
              <a:buFont typeface="Arial" pitchFamily="34" charset="0"/>
              <a:buChar char="•"/>
            </a:pPr>
            <a:r>
              <a:rPr lang="en-US" dirty="0" smtClean="0">
                <a:solidFill>
                  <a:srgbClr val="0D0D0D"/>
                </a:solidFill>
                <a:highlight>
                  <a:srgbClr val="FFFFFF"/>
                </a:highlight>
                <a:latin typeface="Söhne"/>
              </a:rPr>
              <a:t>Implement functionality to generate various reports, such as sales and inventory reports, based on user requirements.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671691"/>
            <a:ext cx="10820400" cy="5632311"/>
          </a:xfrm>
          <a:prstGeom prst="rect">
            <a:avLst/>
          </a:prstGeom>
          <a:noFill/>
        </p:spPr>
        <p:txBody>
          <a:bodyPr wrap="square" rtlCol="0">
            <a:spAutoFit/>
          </a:bodyPr>
          <a:lstStyle/>
          <a:p>
            <a:r>
              <a:rPr lang="en-US" b="1" dirty="0" smtClean="0">
                <a:solidFill>
                  <a:srgbClr val="0D0D0D"/>
                </a:solidFill>
                <a:highlight>
                  <a:srgbClr val="FFFFFF"/>
                </a:highlight>
                <a:latin typeface="Söhne"/>
              </a:rPr>
              <a:t>User Interface</a:t>
            </a:r>
            <a:r>
              <a:rPr lang="en-US" dirty="0" smtClean="0">
                <a:solidFill>
                  <a:srgbClr val="0D0D0D"/>
                </a:solidFill>
                <a:highlight>
                  <a:srgbClr val="FFFFFF"/>
                </a:highlight>
                <a:latin typeface="Söhne"/>
              </a:rPr>
              <a:t>:</a:t>
            </a:r>
          </a:p>
          <a:p>
            <a:r>
              <a:rPr lang="en-US" dirty="0" smtClean="0">
                <a:solidFill>
                  <a:srgbClr val="0D0D0D"/>
                </a:solidFill>
                <a:highlight>
                  <a:srgbClr val="FFFFFF"/>
                </a:highlight>
                <a:latin typeface="Söhne"/>
              </a:rPr>
              <a:t>Design a user interface for interacting with the system, such as a command-line interface, web-based interface, or GUI, depending on deployment choice.</a:t>
            </a:r>
          </a:p>
          <a:p>
            <a:r>
              <a:rPr lang="en-US" b="1" dirty="0" smtClean="0">
                <a:solidFill>
                  <a:srgbClr val="0D0D0D"/>
                </a:solidFill>
                <a:highlight>
                  <a:srgbClr val="FFFFFF"/>
                </a:highlight>
                <a:latin typeface="Söhne"/>
              </a:rPr>
              <a:t>Deployment Options:</a:t>
            </a:r>
          </a:p>
          <a:p>
            <a:pPr>
              <a:buFont typeface="Arial" pitchFamily="34" charset="0"/>
              <a:buChar char="•"/>
            </a:pPr>
            <a:r>
              <a:rPr lang="en-US" dirty="0" smtClean="0">
                <a:solidFill>
                  <a:srgbClr val="0D0D0D"/>
                </a:solidFill>
                <a:highlight>
                  <a:srgbClr val="FFFFFF"/>
                </a:highlight>
                <a:latin typeface="Söhne"/>
              </a:rPr>
              <a:t>Local Deployment:  </a:t>
            </a:r>
          </a:p>
          <a:p>
            <a:r>
              <a:rPr lang="en-US" dirty="0" smtClean="0">
                <a:solidFill>
                  <a:srgbClr val="0D0D0D"/>
                </a:solidFill>
                <a:highlight>
                  <a:srgbClr val="FFFFFF"/>
                </a:highlight>
                <a:latin typeface="Söhne"/>
              </a:rPr>
              <a:t>	Run the Python program on a local machine, with users interacting through the command line.</a:t>
            </a:r>
          </a:p>
          <a:p>
            <a:r>
              <a:rPr lang="en-US" dirty="0" smtClean="0">
                <a:solidFill>
                  <a:srgbClr val="0D0D0D"/>
                </a:solidFill>
                <a:highlight>
                  <a:srgbClr val="FFFFFF"/>
                </a:highlight>
                <a:latin typeface="Söhne"/>
              </a:rPr>
              <a:t>	Package the application using tools like </a:t>
            </a:r>
            <a:r>
              <a:rPr lang="en-US" dirty="0" err="1" smtClean="0">
                <a:solidFill>
                  <a:srgbClr val="0D0D0D"/>
                </a:solidFill>
                <a:highlight>
                  <a:srgbClr val="FFFFFF"/>
                </a:highlight>
                <a:latin typeface="Söhne"/>
              </a:rPr>
              <a:t>PyInstaller</a:t>
            </a:r>
            <a:r>
              <a:rPr lang="en-US" dirty="0" smtClean="0">
                <a:solidFill>
                  <a:srgbClr val="0D0D0D"/>
                </a:solidFill>
                <a:highlight>
                  <a:srgbClr val="FFFFFF"/>
                </a:highlight>
                <a:latin typeface="Söhne"/>
              </a:rPr>
              <a:t> for easy distribution.</a:t>
            </a:r>
          </a:p>
          <a:p>
            <a:pPr>
              <a:buFont typeface="Arial" pitchFamily="34" charset="0"/>
              <a:buChar char="•"/>
            </a:pPr>
            <a:r>
              <a:rPr lang="en-US" dirty="0" smtClean="0">
                <a:solidFill>
                  <a:srgbClr val="0D0D0D"/>
                </a:solidFill>
                <a:highlight>
                  <a:srgbClr val="FFFFFF"/>
                </a:highlight>
                <a:latin typeface="Söhne"/>
              </a:rPr>
              <a:t>Web-Based Deployment:  </a:t>
            </a:r>
          </a:p>
          <a:p>
            <a:r>
              <a:rPr lang="en-US" dirty="0" smtClean="0">
                <a:solidFill>
                  <a:srgbClr val="0D0D0D"/>
                </a:solidFill>
                <a:highlight>
                  <a:srgbClr val="FFFFFF"/>
                </a:highlight>
                <a:latin typeface="Söhne"/>
              </a:rPr>
              <a:t>	Develop a web application using frameworks like Flask or </a:t>
            </a:r>
            <a:r>
              <a:rPr lang="en-US" dirty="0" err="1" smtClean="0">
                <a:solidFill>
                  <a:srgbClr val="0D0D0D"/>
                </a:solidFill>
                <a:highlight>
                  <a:srgbClr val="FFFFFF"/>
                </a:highlight>
                <a:latin typeface="Söhne"/>
              </a:rPr>
              <a:t>Django</a:t>
            </a:r>
            <a:r>
              <a:rPr lang="en-US" dirty="0" smtClean="0">
                <a:solidFill>
                  <a:srgbClr val="0D0D0D"/>
                </a:solidFill>
                <a:highlight>
                  <a:srgbClr val="FFFFFF"/>
                </a:highlight>
                <a:latin typeface="Söhne"/>
              </a:rPr>
              <a:t>.  </a:t>
            </a:r>
          </a:p>
          <a:p>
            <a:r>
              <a:rPr lang="en-US" dirty="0" smtClean="0">
                <a:solidFill>
                  <a:srgbClr val="0D0D0D"/>
                </a:solidFill>
                <a:highlight>
                  <a:srgbClr val="FFFFFF"/>
                </a:highlight>
                <a:latin typeface="Söhne"/>
              </a:rPr>
              <a:t>	Host the web application on a server, allowing users to access it from anywhere with an internet connection.</a:t>
            </a:r>
          </a:p>
          <a:p>
            <a:pPr>
              <a:buFont typeface="Arial" pitchFamily="34" charset="0"/>
              <a:buChar char="•"/>
            </a:pPr>
            <a:r>
              <a:rPr lang="en-US" dirty="0" smtClean="0">
                <a:solidFill>
                  <a:srgbClr val="0D0D0D"/>
                </a:solidFill>
                <a:highlight>
                  <a:srgbClr val="FFFFFF"/>
                </a:highlight>
                <a:latin typeface="Söhne"/>
              </a:rPr>
              <a:t>Mobile App Deployment:  </a:t>
            </a:r>
          </a:p>
          <a:p>
            <a:r>
              <a:rPr lang="en-US" dirty="0" smtClean="0">
                <a:solidFill>
                  <a:srgbClr val="0D0D0D"/>
                </a:solidFill>
                <a:highlight>
                  <a:srgbClr val="FFFFFF"/>
                </a:highlight>
                <a:latin typeface="Söhne"/>
              </a:rPr>
              <a:t>	Develop a mobile application using frameworks like </a:t>
            </a:r>
            <a:r>
              <a:rPr lang="en-US" dirty="0" err="1" smtClean="0">
                <a:solidFill>
                  <a:srgbClr val="0D0D0D"/>
                </a:solidFill>
                <a:highlight>
                  <a:srgbClr val="FFFFFF"/>
                </a:highlight>
                <a:latin typeface="Söhne"/>
              </a:rPr>
              <a:t>Kivy</a:t>
            </a:r>
            <a:r>
              <a:rPr lang="en-US" dirty="0" smtClean="0">
                <a:solidFill>
                  <a:srgbClr val="0D0D0D"/>
                </a:solidFill>
                <a:highlight>
                  <a:srgbClr val="FFFFFF"/>
                </a:highlight>
                <a:latin typeface="Söhne"/>
              </a:rPr>
              <a:t> or React Native.  </a:t>
            </a:r>
          </a:p>
          <a:p>
            <a:r>
              <a:rPr lang="en-US" dirty="0" smtClean="0">
                <a:solidFill>
                  <a:srgbClr val="0D0D0D"/>
                </a:solidFill>
                <a:highlight>
                  <a:srgbClr val="FFFFFF"/>
                </a:highlight>
                <a:latin typeface="Söhne"/>
              </a:rPr>
              <a:t>	Deploy the app to app stores for users to download and install on their devices. </a:t>
            </a:r>
          </a:p>
          <a:p>
            <a:pPr>
              <a:buFont typeface="Arial" pitchFamily="34" charset="0"/>
              <a:buChar char="•"/>
            </a:pPr>
            <a:r>
              <a:rPr lang="en-US" dirty="0" smtClean="0">
                <a:solidFill>
                  <a:srgbClr val="0D0D0D"/>
                </a:solidFill>
                <a:highlight>
                  <a:srgbClr val="FFFFFF"/>
                </a:highlight>
                <a:latin typeface="Söhne"/>
              </a:rPr>
              <a:t>Containerization: </a:t>
            </a:r>
          </a:p>
          <a:p>
            <a:r>
              <a:rPr lang="en-US" dirty="0" smtClean="0">
                <a:solidFill>
                  <a:srgbClr val="0D0D0D"/>
                </a:solidFill>
                <a:highlight>
                  <a:srgbClr val="FFFFFF"/>
                </a:highlight>
                <a:latin typeface="Söhne"/>
              </a:rPr>
              <a:t>	Containerize the application using </a:t>
            </a:r>
            <a:r>
              <a:rPr lang="en-US" dirty="0" err="1" smtClean="0">
                <a:solidFill>
                  <a:srgbClr val="0D0D0D"/>
                </a:solidFill>
                <a:highlight>
                  <a:srgbClr val="FFFFFF"/>
                </a:highlight>
                <a:latin typeface="Söhne"/>
              </a:rPr>
              <a:t>Docker</a:t>
            </a:r>
            <a:r>
              <a:rPr lang="en-US" dirty="0" smtClean="0">
                <a:solidFill>
                  <a:srgbClr val="0D0D0D"/>
                </a:solidFill>
                <a:highlight>
                  <a:srgbClr val="FFFFFF"/>
                </a:highlight>
                <a:latin typeface="Söhne"/>
              </a:rPr>
              <a:t> for easy deployment and scalability.</a:t>
            </a:r>
          </a:p>
          <a:p>
            <a:r>
              <a:rPr lang="en-US" dirty="0" smtClean="0">
                <a:solidFill>
                  <a:srgbClr val="0D0D0D"/>
                </a:solidFill>
                <a:highlight>
                  <a:srgbClr val="FFFFFF"/>
                </a:highlight>
                <a:latin typeface="Söhne"/>
              </a:rPr>
              <a:t>	Deploy the </a:t>
            </a:r>
            <a:r>
              <a:rPr lang="en-US" dirty="0" err="1" smtClean="0">
                <a:solidFill>
                  <a:srgbClr val="0D0D0D"/>
                </a:solidFill>
                <a:highlight>
                  <a:srgbClr val="FFFFFF"/>
                </a:highlight>
                <a:latin typeface="Söhne"/>
              </a:rPr>
              <a:t>Docker</a:t>
            </a:r>
            <a:r>
              <a:rPr lang="en-US" dirty="0" smtClean="0">
                <a:solidFill>
                  <a:srgbClr val="0D0D0D"/>
                </a:solidFill>
                <a:highlight>
                  <a:srgbClr val="FFFFFF"/>
                </a:highlight>
                <a:latin typeface="Söhne"/>
              </a:rPr>
              <a:t> containers to platforms like </a:t>
            </a:r>
            <a:r>
              <a:rPr lang="en-US" dirty="0" err="1" smtClean="0">
                <a:solidFill>
                  <a:srgbClr val="0D0D0D"/>
                </a:solidFill>
                <a:highlight>
                  <a:srgbClr val="FFFFFF"/>
                </a:highlight>
                <a:latin typeface="Söhne"/>
              </a:rPr>
              <a:t>Kubernetes</a:t>
            </a:r>
            <a:r>
              <a:rPr lang="en-US" dirty="0" smtClean="0">
                <a:solidFill>
                  <a:srgbClr val="0D0D0D"/>
                </a:solidFill>
                <a:highlight>
                  <a:srgbClr val="FFFFFF"/>
                </a:highlight>
                <a:latin typeface="Söhne"/>
              </a:rPr>
              <a:t> for orchestration.</a:t>
            </a:r>
          </a:p>
          <a:p>
            <a:pPr>
              <a:buFont typeface="Arial" pitchFamily="34" charset="0"/>
              <a:buChar char="•"/>
            </a:pPr>
            <a:r>
              <a:rPr lang="en-US" dirty="0" smtClean="0">
                <a:solidFill>
                  <a:srgbClr val="0D0D0D"/>
                </a:solidFill>
                <a:highlight>
                  <a:srgbClr val="FFFFFF"/>
                </a:highlight>
                <a:latin typeface="Söhne"/>
              </a:rPr>
              <a:t>Hybrid Deployment:  </a:t>
            </a:r>
          </a:p>
          <a:p>
            <a:r>
              <a:rPr lang="en-US" dirty="0" smtClean="0">
                <a:solidFill>
                  <a:srgbClr val="0D0D0D"/>
                </a:solidFill>
                <a:highlight>
                  <a:srgbClr val="FFFFFF"/>
                </a:highlight>
                <a:latin typeface="Söhne"/>
              </a:rPr>
              <a:t>	Combine multiple deployment options to cater to various requirements, such as having both a web-based system for online orders and reservations and a local system for in-house operations.</a:t>
            </a:r>
            <a:endParaRPr lang="en-US" b="0" i="0" dirty="0">
              <a:solidFill>
                <a:srgbClr val="0D0D0D"/>
              </a:solidFill>
              <a:effectLst/>
              <a:highlight>
                <a:srgbClr val="FFFFFF"/>
              </a:highlight>
              <a:latin typeface="Söh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sp>
        <p:nvSpPr>
          <p:cNvPr id="11" name="TextBox 10"/>
          <p:cNvSpPr txBox="1"/>
          <p:nvPr/>
        </p:nvSpPr>
        <p:spPr>
          <a:xfrm>
            <a:off x="762000" y="1447800"/>
            <a:ext cx="10896600" cy="1754326"/>
          </a:xfrm>
          <a:prstGeom prst="rect">
            <a:avLst/>
          </a:prstGeom>
          <a:noFill/>
        </p:spPr>
        <p:txBody>
          <a:bodyPr wrap="square" rtlCol="0">
            <a:spAutoFit/>
          </a:bodyPr>
          <a:lstStyle/>
          <a:p>
            <a:r>
              <a:rPr lang="en-US" dirty="0" smtClean="0"/>
              <a:t>Reviewing the outcomes of the Restaurant Billing System, it efficiently manages staff details, customer reservations, billing processes, and more. Upon analysis, the system demonstrates robust functionality for staff data management, encompassing tasks like addition, editing, updating, and deletion. Additionally, it supports reservation creation, cancellation, and bill printing for customers. The system's outputs are visually represented in the figures below.</a:t>
            </a:r>
            <a:endParaRPr lang="en-US" dirty="0"/>
          </a:p>
          <a:p>
            <a:endParaRPr lang="en-IN" dirty="0"/>
          </a:p>
        </p:txBody>
      </p:sp>
      <p:pic>
        <p:nvPicPr>
          <p:cNvPr id="13" name="Picture 12"/>
          <p:cNvPicPr>
            <a:picLocks noChangeAspect="1"/>
          </p:cNvPicPr>
          <p:nvPr/>
        </p:nvPicPr>
        <p:blipFill>
          <a:blip r:embed="rId2"/>
          <a:stretch>
            <a:fillRect/>
          </a:stretch>
        </p:blipFill>
        <p:spPr>
          <a:xfrm>
            <a:off x="2286000" y="3124200"/>
            <a:ext cx="7543800" cy="3095681"/>
          </a:xfrm>
          <a:prstGeom prst="rect">
            <a:avLst/>
          </a:prstGeom>
          <a:ln>
            <a:solidFill>
              <a:schemeClr val="tx1"/>
            </a:solidFill>
          </a:ln>
        </p:spPr>
      </p:pic>
      <p:sp>
        <p:nvSpPr>
          <p:cNvPr id="15" name="TextBox 14"/>
          <p:cNvSpPr txBox="1"/>
          <p:nvPr/>
        </p:nvSpPr>
        <p:spPr>
          <a:xfrm>
            <a:off x="4343400" y="6324600"/>
            <a:ext cx="4419600" cy="369332"/>
          </a:xfrm>
          <a:prstGeom prst="rect">
            <a:avLst/>
          </a:prstGeom>
          <a:noFill/>
        </p:spPr>
        <p:txBody>
          <a:bodyPr wrap="square" rtlCol="0">
            <a:spAutoFit/>
          </a:bodyPr>
          <a:lstStyle/>
          <a:p>
            <a:r>
              <a:rPr lang="en-IN" b="1" dirty="0"/>
              <a:t>Updating </a:t>
            </a:r>
            <a:r>
              <a:rPr lang="en-IN" b="1" dirty="0" smtClean="0"/>
              <a:t>customer </a:t>
            </a:r>
            <a:r>
              <a:rPr lang="en-IN" b="1" dirty="0"/>
              <a:t>information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787</Words>
  <Application>WPS Presentation</Application>
  <PresentationFormat>Custom</PresentationFormat>
  <Paragraphs>109</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CAPSTONE PROJECT</vt:lpstr>
      <vt:lpstr>OUTLINE</vt:lpstr>
      <vt:lpstr>PROBLEM STATEMENT</vt:lpstr>
      <vt:lpstr>PROPOSED SOLUTION</vt:lpstr>
      <vt:lpstr>SYSTEM APPROACH</vt:lpstr>
      <vt:lpstr>Slide 6</vt:lpstr>
      <vt:lpstr>ALGORITM &amp; DEPLOYMENT       </vt:lpstr>
      <vt:lpstr>Slide 8</vt:lpstr>
      <vt:lpstr>RESULT</vt:lpstr>
      <vt:lpstr>Slide 10</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
  <cp:lastModifiedBy>Dell</cp:lastModifiedBy>
  <cp:revision>5</cp:revision>
  <dcterms:created xsi:type="dcterms:W3CDTF">2024-04-04T19:22:00Z</dcterms:created>
  <dcterms:modified xsi:type="dcterms:W3CDTF">2024-04-29T18:49:07Z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2024-04-02T05:30:00Z</vt:filetime>
  </property>
  <property fmtid="{D5CDD505-2E9C-101B-9397-08002B2CF9AE}" pid="3" name="LastSaved">
    <vt:filetime>2024-04-04T05:30:00Z</vt:filetime>
  </property>
  <property fmtid="{D5CDD505-2E9C-101B-9397-08002B2CF9AE}" pid="4" name="ICV">
    <vt:lpwstr>948292A8F4D74DA1B44EF142C9835736_13</vt:lpwstr>
  </property>
  <property fmtid="{D5CDD505-2E9C-101B-9397-08002B2CF9AE}" pid="5" name="KSOProductBuildVer">
    <vt:lpwstr>1033-12.2.0.16909</vt:lpwstr>
  </property>
</Properties>
</file>