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Psil2PQRGTWgIZCRKdfXarHdm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0"/>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Arial"/>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1B0E4"/>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39"/>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Aria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1pPr>
            <a:lvl2pPr lvl="1"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2pPr>
            <a:lvl3pPr lvl="2"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3pPr>
            <a:lvl4pPr lvl="3"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4pPr>
            <a:lvl5pPr lvl="4"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5pPr>
            <a:lvl6pPr lvl="5"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6pPr>
            <a:lvl7pPr lvl="6"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7pPr>
            <a:lvl8pPr lvl="7"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8pPr>
            <a:lvl9pPr lvl="8"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9pPr>
          </a:lstStyle>
          <a:p/>
        </p:txBody>
      </p:sp>
      <p:sp>
        <p:nvSpPr>
          <p:cNvPr id="81" name="Google Shape;81;p39"/>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3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40"/>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Arial"/>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4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41"/>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Arial"/>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1"/>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1B0E4"/>
                </a:solidFill>
                <a:latin typeface="Arial"/>
                <a:ea typeface="Arial"/>
                <a:cs typeface="Arial"/>
                <a:sym typeface="Aria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41"/>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4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41"/>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1B0E4"/>
                </a:solidFill>
                <a:latin typeface="Arial"/>
                <a:ea typeface="Arial"/>
                <a:cs typeface="Arial"/>
                <a:sym typeface="Arial"/>
              </a:rPr>
              <a:t>“</a:t>
            </a:r>
            <a:endParaRPr/>
          </a:p>
        </p:txBody>
      </p:sp>
      <p:sp>
        <p:nvSpPr>
          <p:cNvPr id="99" name="Google Shape;99;p41"/>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1B0E4"/>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42"/>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2"/>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1B0E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4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4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Arial"/>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3"/>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1B0E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43"/>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43"/>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1B0E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43"/>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43"/>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1B0E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43"/>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43"/>
          <p:cNvCxnSpPr/>
          <p:nvPr/>
        </p:nvCxnSpPr>
        <p:spPr>
          <a:xfrm>
            <a:off x="3726142" y="2133600"/>
            <a:ext cx="0" cy="3962400"/>
          </a:xfrm>
          <a:prstGeom prst="straightConnector1">
            <a:avLst/>
          </a:prstGeom>
          <a:noFill/>
          <a:ln cap="flat" cmpd="sng" w="12700">
            <a:solidFill>
              <a:srgbClr val="81B0E4">
                <a:alpha val="40000"/>
              </a:srgbClr>
            </a:solidFill>
            <a:prstDash val="solid"/>
            <a:round/>
            <a:headEnd len="sm" w="sm" type="none"/>
            <a:tailEnd len="sm" w="sm" type="none"/>
          </a:ln>
          <a:effectLst>
            <a:outerShdw blurRad="63500" rotWithShape="0" algn="t" dir="14700000" dist="25400">
              <a:srgbClr val="000000">
                <a:alpha val="49803"/>
              </a:srgbClr>
            </a:outerShdw>
          </a:effectLst>
        </p:spPr>
      </p:cxnSp>
      <p:cxnSp>
        <p:nvCxnSpPr>
          <p:cNvPr id="115" name="Google Shape;115;p43"/>
          <p:cNvCxnSpPr/>
          <p:nvPr/>
        </p:nvCxnSpPr>
        <p:spPr>
          <a:xfrm>
            <a:off x="6962227" y="2133600"/>
            <a:ext cx="0" cy="3966882"/>
          </a:xfrm>
          <a:prstGeom prst="straightConnector1">
            <a:avLst/>
          </a:prstGeom>
          <a:noFill/>
          <a:ln cap="flat" cmpd="sng" w="12700">
            <a:solidFill>
              <a:srgbClr val="81B0E4">
                <a:alpha val="40000"/>
              </a:srgbClr>
            </a:solidFill>
            <a:prstDash val="solid"/>
            <a:round/>
            <a:headEnd len="sm" w="sm" type="none"/>
            <a:tailEnd len="sm" w="sm" type="none"/>
          </a:ln>
          <a:effectLst>
            <a:outerShdw blurRad="63500" rotWithShape="0" algn="t" dir="14700000" dist="25400">
              <a:srgbClr val="000000">
                <a:alpha val="49803"/>
              </a:srgbClr>
            </a:outerShdw>
          </a:effectLst>
        </p:spPr>
      </p:cxnSp>
      <p:sp>
        <p:nvSpPr>
          <p:cNvPr id="116" name="Google Shape;116;p4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4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Arial"/>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4"/>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1B0E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44"/>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1pPr>
            <a:lvl2pPr lvl="1"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2pPr>
            <a:lvl3pPr lvl="2"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3pPr>
            <a:lvl4pPr lvl="3"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4pPr>
            <a:lvl5pPr lvl="4"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5pPr>
            <a:lvl6pPr lvl="5"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6pPr>
            <a:lvl7pPr lvl="6"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7pPr>
            <a:lvl8pPr lvl="7"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8pPr>
            <a:lvl9pPr lvl="8"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9pPr>
          </a:lstStyle>
          <a:p/>
        </p:txBody>
      </p:sp>
      <p:sp>
        <p:nvSpPr>
          <p:cNvPr id="123" name="Google Shape;123;p44"/>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44"/>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1B0E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44"/>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1pPr>
            <a:lvl2pPr lvl="1"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2pPr>
            <a:lvl3pPr lvl="2"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3pPr>
            <a:lvl4pPr lvl="3"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4pPr>
            <a:lvl5pPr lvl="4"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5pPr>
            <a:lvl6pPr lvl="5"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6pPr>
            <a:lvl7pPr lvl="6"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7pPr>
            <a:lvl8pPr lvl="7"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8pPr>
            <a:lvl9pPr lvl="8"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9pPr>
          </a:lstStyle>
          <a:p/>
        </p:txBody>
      </p:sp>
      <p:sp>
        <p:nvSpPr>
          <p:cNvPr id="126" name="Google Shape;126;p44"/>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44"/>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1B0E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44"/>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1pPr>
            <a:lvl2pPr lvl="1"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2pPr>
            <a:lvl3pPr lvl="2"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3pPr>
            <a:lvl4pPr lvl="3"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4pPr>
            <a:lvl5pPr lvl="4"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5pPr>
            <a:lvl6pPr lvl="5"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6pPr>
            <a:lvl7pPr lvl="6"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7pPr>
            <a:lvl8pPr lvl="7"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8pPr>
            <a:lvl9pPr lvl="8"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9pPr>
          </a:lstStyle>
          <a:p/>
        </p:txBody>
      </p:sp>
      <p:sp>
        <p:nvSpPr>
          <p:cNvPr id="129" name="Google Shape;129;p44"/>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44"/>
          <p:cNvCxnSpPr/>
          <p:nvPr/>
        </p:nvCxnSpPr>
        <p:spPr>
          <a:xfrm>
            <a:off x="3726142" y="2133600"/>
            <a:ext cx="0" cy="3962400"/>
          </a:xfrm>
          <a:prstGeom prst="straightConnector1">
            <a:avLst/>
          </a:prstGeom>
          <a:noFill/>
          <a:ln cap="flat" cmpd="sng" w="12700">
            <a:solidFill>
              <a:srgbClr val="81B0E4">
                <a:alpha val="40000"/>
              </a:srgbClr>
            </a:solidFill>
            <a:prstDash val="solid"/>
            <a:round/>
            <a:headEnd len="sm" w="sm" type="none"/>
            <a:tailEnd len="sm" w="sm" type="none"/>
          </a:ln>
          <a:effectLst>
            <a:outerShdw blurRad="63500" rotWithShape="0" algn="t" dir="14700000" dist="25400">
              <a:srgbClr val="000000">
                <a:alpha val="49803"/>
              </a:srgbClr>
            </a:outerShdw>
          </a:effectLst>
        </p:spPr>
      </p:cxnSp>
      <p:cxnSp>
        <p:nvCxnSpPr>
          <p:cNvPr id="131" name="Google Shape;131;p44"/>
          <p:cNvCxnSpPr/>
          <p:nvPr/>
        </p:nvCxnSpPr>
        <p:spPr>
          <a:xfrm>
            <a:off x="6962227" y="2133600"/>
            <a:ext cx="0" cy="3966882"/>
          </a:xfrm>
          <a:prstGeom prst="straightConnector1">
            <a:avLst/>
          </a:prstGeom>
          <a:noFill/>
          <a:ln cap="flat" cmpd="sng" w="12700">
            <a:solidFill>
              <a:srgbClr val="81B0E4">
                <a:alpha val="40000"/>
              </a:srgbClr>
            </a:solidFill>
            <a:prstDash val="solid"/>
            <a:round/>
            <a:headEnd len="sm" w="sm" type="none"/>
            <a:tailEnd len="sm" w="sm" type="none"/>
          </a:ln>
          <a:effectLst>
            <a:outerShdw blurRad="63500" rotWithShape="0" algn="t" dir="14700000" dist="25400">
              <a:srgbClr val="000000">
                <a:alpha val="49803"/>
              </a:srgbClr>
            </a:outerShdw>
          </a:effectLst>
        </p:spPr>
      </p:cxnSp>
      <p:sp>
        <p:nvSpPr>
          <p:cNvPr id="132" name="Google Shape;132;p4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4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5"/>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4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46"/>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6"/>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4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1B0E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0" name="Google Shape;30;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5" name="Google Shape;45;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1" name="Google Shape;51;p3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3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1B0E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8" name="Google Shape;58;p3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9" name="Google Shape;59;p3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1B0E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0" name="Google Shape;60;p3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1" name="Google Shape;61;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7"/>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Aria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37"/>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8"/>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Arial"/>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1pPr>
            <a:lvl2pPr lvl="1"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2pPr>
            <a:lvl3pPr lvl="2"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3pPr>
            <a:lvl4pPr lvl="3"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4pPr>
            <a:lvl5pPr lvl="4"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5pPr>
            <a:lvl6pPr lvl="5"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6pPr>
            <a:lvl7pPr lvl="6"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7pPr>
            <a:lvl8pPr lvl="7"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8pPr>
            <a:lvl9pPr lvl="8" marR="0" rtl="0" algn="l">
              <a:spcBef>
                <a:spcPts val="1000"/>
              </a:spcBef>
              <a:spcAft>
                <a:spcPts val="0"/>
              </a:spcAft>
              <a:buClr>
                <a:srgbClr val="81B0E4"/>
              </a:buClr>
              <a:buSzPts val="1280"/>
              <a:buFont typeface="Noto Sans Symbols"/>
              <a:buNone/>
              <a:defRPr b="0" i="0" sz="1600" u="none" cap="none" strike="noStrike">
                <a:solidFill>
                  <a:schemeClr val="lt1"/>
                </a:solidFill>
                <a:latin typeface="Arial"/>
                <a:ea typeface="Arial"/>
                <a:cs typeface="Arial"/>
                <a:sym typeface="Arial"/>
              </a:defRPr>
            </a:lvl9pPr>
          </a:lstStyle>
          <a:p/>
        </p:txBody>
      </p:sp>
      <p:sp>
        <p:nvSpPr>
          <p:cNvPr id="74" name="Google Shape;74;p38"/>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13.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29"/>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29"/>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29"/>
          <p:cNvSpPr/>
          <p:nvPr/>
        </p:nvSpPr>
        <p:spPr>
          <a:xfrm>
            <a:off x="8609012" y="1676400"/>
            <a:ext cx="2819400" cy="2819400"/>
          </a:xfrm>
          <a:prstGeom prst="ellipse">
            <a:avLst/>
          </a:prstGeom>
          <a:gradFill>
            <a:gsLst>
              <a:gs pos="0">
                <a:srgbClr val="418AD8">
                  <a:alpha val="6666"/>
                </a:srgbClr>
              </a:gs>
              <a:gs pos="36000">
                <a:srgbClr val="418AD8">
                  <a:alpha val="5882"/>
                </a:srgbClr>
              </a:gs>
              <a:gs pos="69000">
                <a:srgbClr val="418AD8">
                  <a:alpha val="0"/>
                </a:srgbClr>
              </a:gs>
              <a:gs pos="100000">
                <a:srgbClr val="418AD8">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29"/>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29"/>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29"/>
          <p:cNvSpPr/>
          <p:nvPr/>
        </p:nvSpPr>
        <p:spPr>
          <a:xfrm>
            <a:off x="10437812" y="0"/>
            <a:ext cx="685800" cy="1143000"/>
          </a:xfrm>
          <a:prstGeom prst="rect">
            <a:avLst/>
          </a:prstGeom>
          <a:solidFill>
            <a:schemeClr val="accent1"/>
          </a:solidFill>
          <a:ln>
            <a:noFill/>
          </a:ln>
          <a:effectLst>
            <a:outerShdw blurRad="50800" rotWithShape="0" algn="t" dir="147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Arial"/>
              <a:buNone/>
              <a:defRPr b="0" i="0" sz="42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2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1B0E4"/>
              </a:buClr>
              <a:buSzPts val="1600"/>
              <a:buFont typeface="Noto Sans Symbols"/>
              <a:buChar char="►"/>
              <a:defRPr b="0" i="0" sz="2000" u="none" cap="none" strike="noStrike">
                <a:solidFill>
                  <a:schemeClr val="lt1"/>
                </a:solidFill>
                <a:latin typeface="Arial"/>
                <a:ea typeface="Arial"/>
                <a:cs typeface="Arial"/>
                <a:sym typeface="Arial"/>
              </a:defRPr>
            </a:lvl1pPr>
            <a:lvl2pPr indent="-320040" lvl="1" marL="914400" marR="0" rtl="0" algn="l">
              <a:spcBef>
                <a:spcPts val="1000"/>
              </a:spcBef>
              <a:spcAft>
                <a:spcPts val="0"/>
              </a:spcAft>
              <a:buClr>
                <a:srgbClr val="81B0E4"/>
              </a:buClr>
              <a:buSzPts val="1440"/>
              <a:buFont typeface="Noto Sans Symbols"/>
              <a:buChar char="►"/>
              <a:defRPr b="0" i="0" sz="1800" u="none" cap="none" strike="noStrike">
                <a:solidFill>
                  <a:schemeClr val="lt1"/>
                </a:solidFill>
                <a:latin typeface="Arial"/>
                <a:ea typeface="Arial"/>
                <a:cs typeface="Arial"/>
                <a:sym typeface="Arial"/>
              </a:defRPr>
            </a:lvl2pPr>
            <a:lvl3pPr indent="-309880" lvl="2" marL="1371600" marR="0" rtl="0" algn="l">
              <a:spcBef>
                <a:spcPts val="1000"/>
              </a:spcBef>
              <a:spcAft>
                <a:spcPts val="0"/>
              </a:spcAft>
              <a:buClr>
                <a:srgbClr val="81B0E4"/>
              </a:buClr>
              <a:buSzPts val="1280"/>
              <a:buFont typeface="Noto Sans Symbols"/>
              <a:buChar char="►"/>
              <a:defRPr b="0" i="0" sz="1600" u="none" cap="none" strike="noStrike">
                <a:solidFill>
                  <a:schemeClr val="lt1"/>
                </a:solidFill>
                <a:latin typeface="Arial"/>
                <a:ea typeface="Arial"/>
                <a:cs typeface="Arial"/>
                <a:sym typeface="Arial"/>
              </a:defRPr>
            </a:lvl3pPr>
            <a:lvl4pPr indent="-299719" lvl="3" marL="1828800" marR="0" rtl="0" algn="l">
              <a:spcBef>
                <a:spcPts val="1000"/>
              </a:spcBef>
              <a:spcAft>
                <a:spcPts val="0"/>
              </a:spcAft>
              <a:buClr>
                <a:srgbClr val="81B0E4"/>
              </a:buClr>
              <a:buSzPts val="1120"/>
              <a:buFont typeface="Noto Sans Symbols"/>
              <a:buChar char="►"/>
              <a:defRPr b="0" i="0" sz="1400" u="none" cap="none" strike="noStrike">
                <a:solidFill>
                  <a:schemeClr val="lt1"/>
                </a:solidFill>
                <a:latin typeface="Arial"/>
                <a:ea typeface="Arial"/>
                <a:cs typeface="Arial"/>
                <a:sym typeface="Arial"/>
              </a:defRPr>
            </a:lvl4pPr>
            <a:lvl5pPr indent="-299720" lvl="4" marL="2286000" marR="0" rtl="0" algn="l">
              <a:spcBef>
                <a:spcPts val="1000"/>
              </a:spcBef>
              <a:spcAft>
                <a:spcPts val="0"/>
              </a:spcAft>
              <a:buClr>
                <a:srgbClr val="81B0E4"/>
              </a:buClr>
              <a:buSzPts val="1120"/>
              <a:buFont typeface="Noto Sans Symbols"/>
              <a:buChar char="►"/>
              <a:defRPr b="0" i="0" sz="1400" u="none" cap="none" strike="noStrike">
                <a:solidFill>
                  <a:schemeClr val="lt1"/>
                </a:solidFill>
                <a:latin typeface="Arial"/>
                <a:ea typeface="Arial"/>
                <a:cs typeface="Arial"/>
                <a:sym typeface="Arial"/>
              </a:defRPr>
            </a:lvl5pPr>
            <a:lvl6pPr indent="-299720" lvl="5" marL="2743200" marR="0" rtl="0" algn="l">
              <a:spcBef>
                <a:spcPts val="1000"/>
              </a:spcBef>
              <a:spcAft>
                <a:spcPts val="0"/>
              </a:spcAft>
              <a:buClr>
                <a:srgbClr val="81B0E4"/>
              </a:buClr>
              <a:buSzPts val="1120"/>
              <a:buFont typeface="Noto Sans Symbols"/>
              <a:buChar char="►"/>
              <a:defRPr b="0" i="0" sz="1400" u="none" cap="none" strike="noStrike">
                <a:solidFill>
                  <a:schemeClr val="lt1"/>
                </a:solidFill>
                <a:latin typeface="Arial"/>
                <a:ea typeface="Arial"/>
                <a:cs typeface="Arial"/>
                <a:sym typeface="Arial"/>
              </a:defRPr>
            </a:lvl6pPr>
            <a:lvl7pPr indent="-299720" lvl="6" marL="3200400" marR="0" rtl="0" algn="l">
              <a:spcBef>
                <a:spcPts val="1000"/>
              </a:spcBef>
              <a:spcAft>
                <a:spcPts val="0"/>
              </a:spcAft>
              <a:buClr>
                <a:srgbClr val="81B0E4"/>
              </a:buClr>
              <a:buSzPts val="1120"/>
              <a:buFont typeface="Noto Sans Symbols"/>
              <a:buChar char="►"/>
              <a:defRPr b="0" i="0" sz="1400" u="none" cap="none" strike="noStrike">
                <a:solidFill>
                  <a:schemeClr val="lt1"/>
                </a:solidFill>
                <a:latin typeface="Arial"/>
                <a:ea typeface="Arial"/>
                <a:cs typeface="Arial"/>
                <a:sym typeface="Arial"/>
              </a:defRPr>
            </a:lvl7pPr>
            <a:lvl8pPr indent="-299720" lvl="7" marL="3657600" marR="0" rtl="0" algn="l">
              <a:spcBef>
                <a:spcPts val="1000"/>
              </a:spcBef>
              <a:spcAft>
                <a:spcPts val="0"/>
              </a:spcAft>
              <a:buClr>
                <a:srgbClr val="81B0E4"/>
              </a:buClr>
              <a:buSzPts val="1120"/>
              <a:buFont typeface="Noto Sans Symbols"/>
              <a:buChar char="►"/>
              <a:defRPr b="0" i="0" sz="1400" u="none" cap="none" strike="noStrike">
                <a:solidFill>
                  <a:schemeClr val="lt1"/>
                </a:solidFill>
                <a:latin typeface="Arial"/>
                <a:ea typeface="Arial"/>
                <a:cs typeface="Arial"/>
                <a:sym typeface="Arial"/>
              </a:defRPr>
            </a:lvl8pPr>
            <a:lvl9pPr indent="-299720" lvl="8" marL="4114800" marR="0" rtl="0" algn="l">
              <a:spcBef>
                <a:spcPts val="1000"/>
              </a:spcBef>
              <a:spcAft>
                <a:spcPts val="0"/>
              </a:spcAft>
              <a:buClr>
                <a:srgbClr val="81B0E4"/>
              </a:buClr>
              <a:buSzPts val="1120"/>
              <a:buFont typeface="Noto Sans Symbols"/>
              <a:buChar char="►"/>
              <a:defRPr b="0" i="0" sz="1400" u="none" cap="none" strike="noStrike">
                <a:solidFill>
                  <a:schemeClr val="lt1"/>
                </a:solidFill>
                <a:latin typeface="Arial"/>
                <a:ea typeface="Arial"/>
                <a:cs typeface="Arial"/>
                <a:sym typeface="Arial"/>
              </a:defRPr>
            </a:lvl9pPr>
          </a:lstStyle>
          <a:p/>
        </p:txBody>
      </p:sp>
      <p:sp>
        <p:nvSpPr>
          <p:cNvPr id="18" name="Google Shape;18;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 name="Google Shape;19;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 name="Google Shape;20;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Arial"/>
                <a:ea typeface="Arial"/>
                <a:cs typeface="Arial"/>
                <a:sym typeface="Arial"/>
              </a:defRPr>
            </a:lvl1pPr>
            <a:lvl2pPr indent="0" lvl="1" marL="0" marR="0" rtl="0" algn="ctr">
              <a:spcBef>
                <a:spcPts val="0"/>
              </a:spcBef>
              <a:buNone/>
              <a:defRPr b="0" i="0" sz="2800" u="none" cap="none" strike="noStrike">
                <a:solidFill>
                  <a:schemeClr val="lt1"/>
                </a:solidFill>
                <a:latin typeface="Arial"/>
                <a:ea typeface="Arial"/>
                <a:cs typeface="Arial"/>
                <a:sym typeface="Arial"/>
              </a:defRPr>
            </a:lvl2pPr>
            <a:lvl3pPr indent="0" lvl="2" marL="0" marR="0" rtl="0" algn="ctr">
              <a:spcBef>
                <a:spcPts val="0"/>
              </a:spcBef>
              <a:buNone/>
              <a:defRPr b="0" i="0" sz="2800" u="none" cap="none" strike="noStrike">
                <a:solidFill>
                  <a:schemeClr val="lt1"/>
                </a:solidFill>
                <a:latin typeface="Arial"/>
                <a:ea typeface="Arial"/>
                <a:cs typeface="Arial"/>
                <a:sym typeface="Arial"/>
              </a:defRPr>
            </a:lvl3pPr>
            <a:lvl4pPr indent="0" lvl="3" marL="0" marR="0" rtl="0" algn="ctr">
              <a:spcBef>
                <a:spcPts val="0"/>
              </a:spcBef>
              <a:buNone/>
              <a:defRPr b="0" i="0" sz="2800" u="none" cap="none" strike="noStrike">
                <a:solidFill>
                  <a:schemeClr val="lt1"/>
                </a:solidFill>
                <a:latin typeface="Arial"/>
                <a:ea typeface="Arial"/>
                <a:cs typeface="Arial"/>
                <a:sym typeface="Arial"/>
              </a:defRPr>
            </a:lvl4pPr>
            <a:lvl5pPr indent="0" lvl="4" marL="0" marR="0" rtl="0" algn="ctr">
              <a:spcBef>
                <a:spcPts val="0"/>
              </a:spcBef>
              <a:buNone/>
              <a:defRPr b="0" i="0" sz="2800" u="none" cap="none" strike="noStrike">
                <a:solidFill>
                  <a:schemeClr val="lt1"/>
                </a:solidFill>
                <a:latin typeface="Arial"/>
                <a:ea typeface="Arial"/>
                <a:cs typeface="Arial"/>
                <a:sym typeface="Arial"/>
              </a:defRPr>
            </a:lvl5pPr>
            <a:lvl6pPr indent="0" lvl="5" marL="0" marR="0" rtl="0" algn="ctr">
              <a:spcBef>
                <a:spcPts val="0"/>
              </a:spcBef>
              <a:buNone/>
              <a:defRPr b="0" i="0" sz="2800" u="none" cap="none" strike="noStrike">
                <a:solidFill>
                  <a:schemeClr val="lt1"/>
                </a:solidFill>
                <a:latin typeface="Arial"/>
                <a:ea typeface="Arial"/>
                <a:cs typeface="Arial"/>
                <a:sym typeface="Arial"/>
              </a:defRPr>
            </a:lvl6pPr>
            <a:lvl7pPr indent="0" lvl="6" marL="0" marR="0" rtl="0" algn="ctr">
              <a:spcBef>
                <a:spcPts val="0"/>
              </a:spcBef>
              <a:buNone/>
              <a:defRPr b="0" i="0" sz="2800" u="none" cap="none" strike="noStrike">
                <a:solidFill>
                  <a:schemeClr val="lt1"/>
                </a:solidFill>
                <a:latin typeface="Arial"/>
                <a:ea typeface="Arial"/>
                <a:cs typeface="Arial"/>
                <a:sym typeface="Arial"/>
              </a:defRPr>
            </a:lvl7pPr>
            <a:lvl8pPr indent="0" lvl="7" marL="0" marR="0" rtl="0" algn="ctr">
              <a:spcBef>
                <a:spcPts val="0"/>
              </a:spcBef>
              <a:buNone/>
              <a:defRPr b="0" i="0" sz="2800" u="none" cap="none" strike="noStrike">
                <a:solidFill>
                  <a:schemeClr val="lt1"/>
                </a:solidFill>
                <a:latin typeface="Arial"/>
                <a:ea typeface="Arial"/>
                <a:cs typeface="Arial"/>
                <a:sym typeface="Arial"/>
              </a:defRPr>
            </a:lvl8pPr>
            <a:lvl9pPr indent="0" lvl="8" marL="0" marR="0" rtl="0" algn="ctr">
              <a:spcBef>
                <a:spcPts val="0"/>
              </a:spcBef>
              <a:buNone/>
              <a:defRPr b="0" i="0" sz="2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393192" y="807720"/>
            <a:ext cx="11146536" cy="361797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C4E2FC"/>
              </a:buClr>
              <a:buSzPts val="7200"/>
              <a:buFont typeface="Arial"/>
              <a:buNone/>
            </a:pPr>
            <a:r>
              <a:rPr b="1" i="1" lang="en-US" u="sng">
                <a:solidFill>
                  <a:srgbClr val="C4E2FC"/>
                </a:solidFill>
                <a:latin typeface="Arial"/>
                <a:ea typeface="Arial"/>
                <a:cs typeface="Arial"/>
                <a:sym typeface="Arial"/>
              </a:rPr>
              <a:t>Detail Project Report On To Predict Cost Of Zomato Restaurants ML PROJECT</a:t>
            </a:r>
            <a:endParaRPr/>
          </a:p>
        </p:txBody>
      </p:sp>
      <p:sp>
        <p:nvSpPr>
          <p:cNvPr id="153" name="Google Shape;153;p1"/>
          <p:cNvSpPr txBox="1"/>
          <p:nvPr>
            <p:ph idx="1" type="subTitle"/>
          </p:nvPr>
        </p:nvSpPr>
        <p:spPr>
          <a:xfrm>
            <a:off x="3038619" y="5619570"/>
            <a:ext cx="8825658" cy="8614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r">
              <a:spcBef>
                <a:spcPts val="0"/>
              </a:spcBef>
              <a:spcAft>
                <a:spcPts val="0"/>
              </a:spcAft>
              <a:buSzPct val="80000"/>
              <a:buNone/>
            </a:pPr>
            <a:r>
              <a:rPr b="1" i="1" lang="en-US" sz="6000">
                <a:solidFill>
                  <a:srgbClr val="F2F2F2"/>
                </a:solidFill>
                <a:latin typeface="Arial"/>
                <a:ea typeface="Arial"/>
                <a:cs typeface="Arial"/>
                <a:sym typeface="Arial"/>
              </a:rPr>
              <a:t>BY VIKAS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188001" y="231645"/>
            <a:ext cx="11324295" cy="1286259"/>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76C2E8"/>
              </a:buClr>
              <a:buSzPct val="100000"/>
              <a:buFont typeface="Arial"/>
              <a:buNone/>
            </a:pPr>
            <a:r>
              <a:rPr b="1" i="1" lang="en-US" sz="8000" u="sng" cap="none">
                <a:solidFill>
                  <a:srgbClr val="76C2E8"/>
                </a:solidFill>
                <a:latin typeface="Arial"/>
                <a:ea typeface="Arial"/>
                <a:cs typeface="Arial"/>
                <a:sym typeface="Arial"/>
              </a:rPr>
              <a:t>Code Explanation</a:t>
            </a:r>
            <a:endParaRPr b="1" i="1" sz="8000" u="sng" cap="none">
              <a:solidFill>
                <a:srgbClr val="76C2E8"/>
              </a:solidFill>
            </a:endParaRPr>
          </a:p>
        </p:txBody>
      </p:sp>
      <p:sp>
        <p:nvSpPr>
          <p:cNvPr id="215" name="Google Shape;215;p10"/>
          <p:cNvSpPr txBox="1"/>
          <p:nvPr>
            <p:ph idx="1" type="body"/>
          </p:nvPr>
        </p:nvSpPr>
        <p:spPr>
          <a:xfrm>
            <a:off x="395265" y="1956816"/>
            <a:ext cx="11117031" cy="4270248"/>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880"/>
              <a:buFont typeface="Noto Sans Symbols"/>
              <a:buChar char="❑"/>
            </a:pPr>
            <a:r>
              <a:rPr b="1" lang="en-US" sz="3600" cap="none">
                <a:solidFill>
                  <a:schemeClr val="lt1"/>
                </a:solidFill>
                <a:latin typeface="Arial"/>
                <a:ea typeface="Arial"/>
                <a:cs typeface="Arial"/>
                <a:sym typeface="Arial"/>
              </a:rPr>
              <a:t>  Data Validation And Transformation</a:t>
            </a:r>
            <a:endParaRPr/>
          </a:p>
          <a:p>
            <a:pPr indent="-285750" lvl="0" marL="285750" rtl="0" algn="l">
              <a:spcBef>
                <a:spcPts val="1000"/>
              </a:spcBef>
              <a:spcAft>
                <a:spcPts val="0"/>
              </a:spcAft>
              <a:buSzPts val="2880"/>
              <a:buFont typeface="Noto Sans Symbols"/>
              <a:buChar char="❑"/>
            </a:pPr>
            <a:r>
              <a:rPr b="1" lang="en-US" sz="3600" cap="none">
                <a:solidFill>
                  <a:schemeClr val="lt1"/>
                </a:solidFill>
                <a:latin typeface="Arial"/>
                <a:ea typeface="Arial"/>
                <a:cs typeface="Arial"/>
                <a:sym typeface="Arial"/>
              </a:rPr>
              <a:t>  Data Insertion In Databases</a:t>
            </a:r>
            <a:endParaRPr/>
          </a:p>
          <a:p>
            <a:pPr indent="-285750" lvl="0" marL="285750" rtl="0" algn="l">
              <a:spcBef>
                <a:spcPts val="1000"/>
              </a:spcBef>
              <a:spcAft>
                <a:spcPts val="0"/>
              </a:spcAft>
              <a:buSzPts val="2880"/>
              <a:buFont typeface="Noto Sans Symbols"/>
              <a:buChar char="❑"/>
            </a:pPr>
            <a:r>
              <a:rPr b="1" lang="en-US" sz="3600" cap="none">
                <a:solidFill>
                  <a:schemeClr val="lt1"/>
                </a:solidFill>
                <a:latin typeface="Arial"/>
                <a:ea typeface="Arial"/>
                <a:cs typeface="Arial"/>
                <a:sym typeface="Arial"/>
              </a:rPr>
              <a:t>  Model Training</a:t>
            </a:r>
            <a:endParaRPr/>
          </a:p>
          <a:p>
            <a:pPr indent="-285750" lvl="0" marL="285750" rtl="0" algn="l">
              <a:spcBef>
                <a:spcPts val="1000"/>
              </a:spcBef>
              <a:spcAft>
                <a:spcPts val="0"/>
              </a:spcAft>
              <a:buSzPts val="2880"/>
              <a:buFont typeface="Noto Sans Symbols"/>
              <a:buChar char="❑"/>
            </a:pPr>
            <a:r>
              <a:rPr b="1" lang="en-US" sz="3600" cap="none">
                <a:solidFill>
                  <a:schemeClr val="lt1"/>
                </a:solidFill>
                <a:latin typeface="Arial"/>
                <a:ea typeface="Arial"/>
                <a:cs typeface="Arial"/>
                <a:sym typeface="Arial"/>
              </a:rPr>
              <a:t>  Predictions</a:t>
            </a:r>
            <a:endParaRPr/>
          </a:p>
          <a:p>
            <a:pPr indent="-285750" lvl="0" marL="285750" rtl="0" algn="l">
              <a:spcBef>
                <a:spcPts val="1000"/>
              </a:spcBef>
              <a:spcAft>
                <a:spcPts val="0"/>
              </a:spcAft>
              <a:buSzPts val="2880"/>
              <a:buFont typeface="Noto Sans Symbols"/>
              <a:buChar char="❑"/>
            </a:pPr>
            <a:r>
              <a:rPr b="1" lang="en-US" sz="3600" cap="none">
                <a:solidFill>
                  <a:schemeClr val="lt1"/>
                </a:solidFill>
                <a:latin typeface="Arial"/>
                <a:ea typeface="Arial"/>
                <a:cs typeface="Arial"/>
                <a:sym typeface="Arial"/>
              </a:rPr>
              <a:t>  Deployment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2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2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2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2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2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2000"/>
                                        <p:tgtEl>
                                          <p:spTgt spid="2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373929" y="195069"/>
            <a:ext cx="11324295" cy="12862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6C2E8"/>
              </a:buClr>
              <a:buSzPts val="6000"/>
              <a:buFont typeface="Arial"/>
              <a:buNone/>
            </a:pPr>
            <a:r>
              <a:rPr b="1" i="1" lang="en-US" sz="6000" u="sng" cap="none">
                <a:solidFill>
                  <a:srgbClr val="76C2E8"/>
                </a:solidFill>
                <a:latin typeface="Arial"/>
                <a:ea typeface="Arial"/>
                <a:cs typeface="Arial"/>
                <a:sym typeface="Arial"/>
              </a:rPr>
              <a:t>Data Validation And Transformation</a:t>
            </a:r>
            <a:endParaRPr b="1" i="1" sz="6000" u="sng" cap="none">
              <a:solidFill>
                <a:srgbClr val="76C2E8"/>
              </a:solidFill>
            </a:endParaRPr>
          </a:p>
        </p:txBody>
      </p:sp>
      <p:sp>
        <p:nvSpPr>
          <p:cNvPr id="222" name="Google Shape;222;p11"/>
          <p:cNvSpPr txBox="1"/>
          <p:nvPr>
            <p:ph idx="1" type="body"/>
          </p:nvPr>
        </p:nvSpPr>
        <p:spPr>
          <a:xfrm>
            <a:off x="477560" y="1810511"/>
            <a:ext cx="11117031" cy="48524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7000"/>
              </a:lnSpc>
              <a:spcBef>
                <a:spcPts val="0"/>
              </a:spcBef>
              <a:spcAft>
                <a:spcPts val="0"/>
              </a:spcAft>
              <a:buSzPct val="80000"/>
              <a:buNone/>
            </a:pPr>
            <a:r>
              <a:rPr lang="en-US" sz="2400" cap="none">
                <a:solidFill>
                  <a:schemeClr val="lt1"/>
                </a:solidFill>
                <a:latin typeface="Arial"/>
                <a:ea typeface="Arial"/>
                <a:cs typeface="Arial"/>
                <a:sym typeface="Arial"/>
              </a:rPr>
              <a:t>Step Involves In Data Validations Of Given Data :-</a:t>
            </a:r>
            <a:endParaRPr/>
          </a:p>
          <a:p>
            <a:pPr indent="0" lvl="0" marL="0" rtl="0" algn="l">
              <a:lnSpc>
                <a:spcPct val="107000"/>
              </a:lnSpc>
              <a:spcBef>
                <a:spcPts val="1800"/>
              </a:spcBef>
              <a:spcAft>
                <a:spcPts val="0"/>
              </a:spcAft>
              <a:buSzPct val="80000"/>
              <a:buNone/>
            </a:pPr>
            <a:r>
              <a:rPr lang="en-US" sz="2400" cap="none">
                <a:solidFill>
                  <a:schemeClr val="lt1"/>
                </a:solidFill>
                <a:latin typeface="Arial"/>
                <a:ea typeface="Arial"/>
                <a:cs typeface="Arial"/>
                <a:sym typeface="Arial"/>
              </a:rPr>
              <a:t>1) </a:t>
            </a:r>
            <a:r>
              <a:rPr b="1" lang="en-US" sz="2400" cap="none">
                <a:solidFill>
                  <a:schemeClr val="lt1"/>
                </a:solidFill>
                <a:latin typeface="Arial"/>
                <a:ea typeface="Arial"/>
                <a:cs typeface="Arial"/>
                <a:sym typeface="Arial"/>
              </a:rPr>
              <a:t>Name Validation - </a:t>
            </a:r>
            <a:r>
              <a:rPr lang="en-US" sz="2400" cap="none">
                <a:solidFill>
                  <a:schemeClr val="lt1"/>
                </a:solidFill>
                <a:latin typeface="Arial"/>
                <a:ea typeface="Arial"/>
                <a:cs typeface="Arial"/>
                <a:sym typeface="Arial"/>
              </a:rPr>
              <a:t>We Validate The Name Of The Files Based On Given Name In The Schema File .If All The Values Are As Per Requirement Then We Move Such Files To "Good_data_folder" Else We Move Such Files To "Bad_data_folder". </a:t>
            </a:r>
            <a:endParaRPr/>
          </a:p>
          <a:p>
            <a:pPr indent="0" lvl="0" marL="0" rtl="0" algn="l">
              <a:lnSpc>
                <a:spcPct val="107000"/>
              </a:lnSpc>
              <a:spcBef>
                <a:spcPts val="1800"/>
              </a:spcBef>
              <a:spcAft>
                <a:spcPts val="0"/>
              </a:spcAft>
              <a:buSzPct val="80000"/>
              <a:buNone/>
            </a:pPr>
            <a:r>
              <a:rPr lang="en-US" sz="2400" cap="none">
                <a:solidFill>
                  <a:schemeClr val="lt1"/>
                </a:solidFill>
                <a:latin typeface="Arial"/>
                <a:ea typeface="Arial"/>
                <a:cs typeface="Arial"/>
                <a:sym typeface="Arial"/>
              </a:rPr>
              <a:t>2) </a:t>
            </a:r>
            <a:r>
              <a:rPr b="1" lang="en-US" sz="2400" cap="none">
                <a:solidFill>
                  <a:schemeClr val="lt1"/>
                </a:solidFill>
                <a:latin typeface="Arial"/>
                <a:ea typeface="Arial"/>
                <a:cs typeface="Arial"/>
                <a:sym typeface="Arial"/>
              </a:rPr>
              <a:t>Number Of Columns - </a:t>
            </a:r>
            <a:r>
              <a:rPr lang="en-US" sz="2400" cap="none">
                <a:solidFill>
                  <a:schemeClr val="lt1"/>
                </a:solidFill>
                <a:latin typeface="Arial"/>
                <a:ea typeface="Arial"/>
                <a:cs typeface="Arial"/>
                <a:sym typeface="Arial"/>
              </a:rPr>
              <a:t>We Validate The Number Of Columns Present In The Files, And If It Doesn't Match With The Value Given In The Schema File, Then The File Is Moved To "Bad_data_folder". </a:t>
            </a:r>
            <a:endParaRPr/>
          </a:p>
          <a:p>
            <a:pPr indent="0" lvl="0" marL="0" rtl="0" algn="l">
              <a:lnSpc>
                <a:spcPct val="107000"/>
              </a:lnSpc>
              <a:spcBef>
                <a:spcPts val="1800"/>
              </a:spcBef>
              <a:spcAft>
                <a:spcPts val="0"/>
              </a:spcAft>
              <a:buSzPct val="80000"/>
              <a:buNone/>
            </a:pPr>
            <a:r>
              <a:rPr lang="en-US" sz="2400" cap="none">
                <a:solidFill>
                  <a:schemeClr val="lt1"/>
                </a:solidFill>
                <a:latin typeface="Arial"/>
                <a:ea typeface="Arial"/>
                <a:cs typeface="Arial"/>
                <a:sym typeface="Arial"/>
              </a:rPr>
              <a:t>3) </a:t>
            </a:r>
            <a:r>
              <a:rPr b="1" lang="en-US" sz="2400" cap="none">
                <a:solidFill>
                  <a:schemeClr val="lt1"/>
                </a:solidFill>
                <a:latin typeface="Arial"/>
                <a:ea typeface="Arial"/>
                <a:cs typeface="Arial"/>
                <a:sym typeface="Arial"/>
              </a:rPr>
              <a:t>Name Of Columns - </a:t>
            </a:r>
            <a:r>
              <a:rPr lang="en-US" sz="2400" cap="none">
                <a:solidFill>
                  <a:schemeClr val="lt1"/>
                </a:solidFill>
                <a:latin typeface="Arial"/>
                <a:ea typeface="Arial"/>
                <a:cs typeface="Arial"/>
                <a:sym typeface="Arial"/>
              </a:rPr>
              <a:t>The Name Of The Columns Is Validated And Should Be Same As Given In The Schema File. If Not Then The File Is Moved To "Bad_data_folder". </a:t>
            </a:r>
            <a:endParaRPr/>
          </a:p>
          <a:p>
            <a:pPr indent="0" lvl="0" marL="0" rtl="0" algn="l">
              <a:lnSpc>
                <a:spcPct val="107000"/>
              </a:lnSpc>
              <a:spcBef>
                <a:spcPts val="1800"/>
              </a:spcBef>
              <a:spcAft>
                <a:spcPts val="0"/>
              </a:spcAft>
              <a:buSzPct val="80000"/>
              <a:buNone/>
            </a:pPr>
            <a:r>
              <a:rPr lang="en-US" sz="2400" cap="none">
                <a:solidFill>
                  <a:schemeClr val="lt1"/>
                </a:solidFill>
                <a:latin typeface="Arial"/>
                <a:ea typeface="Arial"/>
                <a:cs typeface="Arial"/>
                <a:sym typeface="Arial"/>
              </a:rPr>
              <a:t>4) </a:t>
            </a:r>
            <a:r>
              <a:rPr b="1" lang="en-US" sz="2400" cap="none">
                <a:solidFill>
                  <a:schemeClr val="lt1"/>
                </a:solidFill>
                <a:latin typeface="Arial"/>
                <a:ea typeface="Arial"/>
                <a:cs typeface="Arial"/>
                <a:sym typeface="Arial"/>
              </a:rPr>
              <a:t>Datatype Of Columns - </a:t>
            </a:r>
            <a:r>
              <a:rPr lang="en-US" sz="2400" cap="none">
                <a:solidFill>
                  <a:schemeClr val="lt1"/>
                </a:solidFill>
                <a:latin typeface="Arial"/>
                <a:ea typeface="Arial"/>
                <a:cs typeface="Arial"/>
                <a:sym typeface="Arial"/>
              </a:rPr>
              <a:t>The Datatype Of Columns Is Given In The Schema File. This Is Validated When We Insert The Files Into Database. If The Datatype Is Incorrect, Then The File Is Moved To "Bad_data_folder". </a:t>
            </a:r>
            <a:endParaRPr/>
          </a:p>
          <a:p>
            <a:pPr indent="0" lvl="0" marL="0" rtl="0" algn="l">
              <a:spcBef>
                <a:spcPts val="1800"/>
              </a:spcBef>
              <a:spcAft>
                <a:spcPts val="0"/>
              </a:spcAft>
              <a:buSzPct val="80000"/>
              <a:buNone/>
            </a:pPr>
            <a:r>
              <a:t/>
            </a:r>
            <a:endParaRPr sz="2400" cap="non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2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2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2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2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2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2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2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286513" y="359661"/>
            <a:ext cx="11324295" cy="128625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76C2E8"/>
              </a:buClr>
              <a:buSzPts val="7200"/>
              <a:buFont typeface="Arial"/>
              <a:buNone/>
            </a:pPr>
            <a:r>
              <a:rPr b="1" i="1" lang="en-US" sz="7200" u="sng">
                <a:solidFill>
                  <a:srgbClr val="76C2E8"/>
                </a:solidFill>
                <a:latin typeface="Arial"/>
                <a:ea typeface="Arial"/>
                <a:cs typeface="Arial"/>
                <a:sym typeface="Arial"/>
              </a:rPr>
              <a:t>Data Insertion In Database</a:t>
            </a:r>
            <a:endParaRPr b="1" i="1" sz="105100" u="sng">
              <a:solidFill>
                <a:srgbClr val="76C2E8"/>
              </a:solidFill>
              <a:latin typeface="Arial"/>
              <a:ea typeface="Arial"/>
              <a:cs typeface="Arial"/>
              <a:sym typeface="Arial"/>
            </a:endParaRPr>
          </a:p>
        </p:txBody>
      </p:sp>
      <p:sp>
        <p:nvSpPr>
          <p:cNvPr id="229" name="Google Shape;229;p12"/>
          <p:cNvSpPr txBox="1"/>
          <p:nvPr>
            <p:ph idx="1" type="body"/>
          </p:nvPr>
        </p:nvSpPr>
        <p:spPr>
          <a:xfrm>
            <a:off x="416602" y="2112264"/>
            <a:ext cx="11194206" cy="42702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Font typeface="Noto Sans Symbols"/>
              <a:buChar char="❑"/>
            </a:pPr>
            <a:r>
              <a:rPr b="1" lang="en-US" sz="2800" cap="none">
                <a:solidFill>
                  <a:schemeClr val="lt1"/>
                </a:solidFill>
                <a:latin typeface="Arial"/>
                <a:ea typeface="Arial"/>
                <a:cs typeface="Arial"/>
                <a:sym typeface="Arial"/>
              </a:rPr>
              <a:t>Table Creation In The Database :</a:t>
            </a:r>
            <a:r>
              <a:rPr lang="en-US" sz="2800" cap="none">
                <a:solidFill>
                  <a:schemeClr val="lt1"/>
                </a:solidFill>
                <a:latin typeface="Arial"/>
                <a:ea typeface="Arial"/>
                <a:cs typeface="Arial"/>
                <a:sym typeface="Arial"/>
              </a:rPr>
              <a:t>- Table With Name "Good_data“ Is Created In The Database For Inserting The Files In The "Good_data_folder" .If The Table Is Already Present, Then The New Table Is Not Created, And New Files Are Inserted In The Already Present Table.</a:t>
            </a:r>
            <a:endParaRPr/>
          </a:p>
          <a:p>
            <a:pPr indent="0" lvl="0" marL="0" rtl="0" algn="l">
              <a:spcBef>
                <a:spcPts val="1000"/>
              </a:spcBef>
              <a:spcAft>
                <a:spcPts val="0"/>
              </a:spcAft>
              <a:buSzPts val="2240"/>
              <a:buNone/>
            </a:pPr>
            <a:r>
              <a:t/>
            </a:r>
            <a:endParaRPr sz="2800" cap="none">
              <a:solidFill>
                <a:schemeClr val="lt1"/>
              </a:solidFill>
              <a:latin typeface="Arial"/>
              <a:ea typeface="Arial"/>
              <a:cs typeface="Arial"/>
              <a:sym typeface="Arial"/>
            </a:endParaRPr>
          </a:p>
          <a:p>
            <a:pPr indent="-342900" lvl="0" marL="342900" rtl="0" algn="l">
              <a:spcBef>
                <a:spcPts val="1000"/>
              </a:spcBef>
              <a:spcAft>
                <a:spcPts val="0"/>
              </a:spcAft>
              <a:buSzPts val="2240"/>
              <a:buFont typeface="Noto Sans Symbols"/>
              <a:buChar char="❑"/>
            </a:pPr>
            <a:r>
              <a:rPr b="1" lang="en-US" sz="2800" cap="none">
                <a:solidFill>
                  <a:schemeClr val="lt1"/>
                </a:solidFill>
                <a:latin typeface="Arial"/>
                <a:ea typeface="Arial"/>
                <a:cs typeface="Arial"/>
                <a:sym typeface="Arial"/>
              </a:rPr>
              <a:t>Insertion Of File In The Table :</a:t>
            </a:r>
            <a:r>
              <a:rPr lang="en-US" sz="2800" cap="none">
                <a:solidFill>
                  <a:schemeClr val="lt1"/>
                </a:solidFill>
                <a:latin typeface="Arial"/>
                <a:ea typeface="Arial"/>
                <a:cs typeface="Arial"/>
                <a:sym typeface="Arial"/>
              </a:rPr>
              <a:t>- All The Files In The "Good_data_folder" Are Inserted In The  Table. If Any File Has Invalid Data Type In Any Of The Columns Then The File Is Not Loaded In The Table And Is Moved To "Bad_data_folder".</a:t>
            </a:r>
            <a:endParaRPr sz="2800" cap="non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2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2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2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2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type="title"/>
          </p:nvPr>
        </p:nvSpPr>
        <p:spPr>
          <a:xfrm>
            <a:off x="373929" y="304797"/>
            <a:ext cx="11324295" cy="1286259"/>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76C2E8"/>
              </a:buClr>
              <a:buSzPct val="100000"/>
              <a:buFont typeface="Arial"/>
              <a:buNone/>
            </a:pPr>
            <a:r>
              <a:rPr b="1" i="1" lang="en-US" sz="8000" u="sng">
                <a:solidFill>
                  <a:srgbClr val="76C2E8"/>
                </a:solidFill>
                <a:latin typeface="Arial"/>
                <a:ea typeface="Arial"/>
                <a:cs typeface="Arial"/>
                <a:sym typeface="Arial"/>
              </a:rPr>
              <a:t>Model Training </a:t>
            </a:r>
            <a:endParaRPr b="1" i="1" sz="128800" u="sng">
              <a:solidFill>
                <a:srgbClr val="76C2E8"/>
              </a:solidFill>
              <a:latin typeface="Arial"/>
              <a:ea typeface="Arial"/>
              <a:cs typeface="Arial"/>
              <a:sym typeface="Arial"/>
            </a:endParaRPr>
          </a:p>
        </p:txBody>
      </p:sp>
      <p:sp>
        <p:nvSpPr>
          <p:cNvPr id="236" name="Google Shape;236;p13"/>
          <p:cNvSpPr txBox="1"/>
          <p:nvPr>
            <p:ph idx="1" type="body"/>
          </p:nvPr>
        </p:nvSpPr>
        <p:spPr>
          <a:xfrm>
            <a:off x="250698" y="2273811"/>
            <a:ext cx="11117031" cy="4270248"/>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3200"/>
              <a:buFont typeface="Noto Sans Symbols"/>
              <a:buChar char="❑"/>
            </a:pPr>
            <a:r>
              <a:rPr b="1" lang="en-US" sz="4000" cap="none">
                <a:solidFill>
                  <a:schemeClr val="lt1"/>
                </a:solidFill>
                <a:latin typeface="Arial"/>
                <a:ea typeface="Arial"/>
                <a:cs typeface="Arial"/>
                <a:sym typeface="Arial"/>
              </a:rPr>
              <a:t>Data Export From Db</a:t>
            </a:r>
            <a:endParaRPr/>
          </a:p>
          <a:p>
            <a:pPr indent="-457200" lvl="0" marL="457200" rtl="0" algn="l">
              <a:spcBef>
                <a:spcPts val="1000"/>
              </a:spcBef>
              <a:spcAft>
                <a:spcPts val="0"/>
              </a:spcAft>
              <a:buSzPts val="3200"/>
              <a:buFont typeface="Noto Sans Symbols"/>
              <a:buChar char="❑"/>
            </a:pPr>
            <a:r>
              <a:rPr b="1" lang="en-US" sz="4000" cap="none">
                <a:solidFill>
                  <a:schemeClr val="lt1"/>
                </a:solidFill>
                <a:latin typeface="Arial"/>
                <a:ea typeface="Arial"/>
                <a:cs typeface="Arial"/>
                <a:sym typeface="Arial"/>
              </a:rPr>
              <a:t>Data Preprocessing</a:t>
            </a:r>
            <a:r>
              <a:rPr lang="en-US" sz="4000" cap="none">
                <a:solidFill>
                  <a:schemeClr val="lt1"/>
                </a:solidFill>
                <a:latin typeface="Arial"/>
                <a:ea typeface="Arial"/>
                <a:cs typeface="Arial"/>
                <a:sym typeface="Arial"/>
              </a:rPr>
              <a:t> </a:t>
            </a:r>
            <a:endParaRPr b="1" sz="4000" cap="none">
              <a:solidFill>
                <a:schemeClr val="lt1"/>
              </a:solidFill>
              <a:latin typeface="Arial"/>
              <a:ea typeface="Arial"/>
              <a:cs typeface="Arial"/>
              <a:sym typeface="Arial"/>
            </a:endParaRPr>
          </a:p>
          <a:p>
            <a:pPr indent="-457200" lvl="0" marL="457200" rtl="0" algn="l">
              <a:spcBef>
                <a:spcPts val="1000"/>
              </a:spcBef>
              <a:spcAft>
                <a:spcPts val="0"/>
              </a:spcAft>
              <a:buSzPts val="3200"/>
              <a:buFont typeface="Noto Sans Symbols"/>
              <a:buChar char="❑"/>
            </a:pPr>
            <a:r>
              <a:rPr b="1" lang="en-US" sz="4000" cap="none">
                <a:solidFill>
                  <a:schemeClr val="lt1"/>
                </a:solidFill>
                <a:latin typeface="Arial"/>
                <a:ea typeface="Arial"/>
                <a:cs typeface="Arial"/>
                <a:sym typeface="Arial"/>
              </a:rPr>
              <a:t>Clustering </a:t>
            </a:r>
            <a:endParaRPr/>
          </a:p>
          <a:p>
            <a:pPr indent="-457200" lvl="0" marL="457200" rtl="0" algn="l">
              <a:spcBef>
                <a:spcPts val="1000"/>
              </a:spcBef>
              <a:spcAft>
                <a:spcPts val="0"/>
              </a:spcAft>
              <a:buSzPts val="3200"/>
              <a:buFont typeface="Noto Sans Symbols"/>
              <a:buChar char="❑"/>
            </a:pPr>
            <a:r>
              <a:rPr b="1" lang="en-US" sz="4000" cap="none">
                <a:solidFill>
                  <a:schemeClr val="lt1"/>
                </a:solidFill>
                <a:latin typeface="Arial"/>
                <a:ea typeface="Arial"/>
                <a:cs typeface="Arial"/>
                <a:sym typeface="Arial"/>
              </a:rPr>
              <a:t>Model Selection </a:t>
            </a:r>
            <a:endParaRPr b="1" sz="4000" cap="none">
              <a:solidFill>
                <a:schemeClr val="lt1"/>
              </a:solidFill>
              <a:latin typeface="Arial"/>
              <a:ea typeface="Arial"/>
              <a:cs typeface="Arial"/>
              <a:sym typeface="Arial"/>
            </a:endParaRPr>
          </a:p>
        </p:txBody>
      </p:sp>
      <p:pic>
        <p:nvPicPr>
          <p:cNvPr id="237" name="Google Shape;237;p13"/>
          <p:cNvPicPr preferRelativeResize="0"/>
          <p:nvPr/>
        </p:nvPicPr>
        <p:blipFill rotWithShape="1">
          <a:blip r:embed="rId3">
            <a:alphaModFix/>
          </a:blip>
          <a:srcRect b="0" l="0" r="0" t="0"/>
          <a:stretch/>
        </p:blipFill>
        <p:spPr>
          <a:xfrm>
            <a:off x="5468112" y="2083308"/>
            <a:ext cx="6390894" cy="438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2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2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2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2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2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2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4"/>
          <p:cNvSpPr txBox="1"/>
          <p:nvPr>
            <p:ph type="title"/>
          </p:nvPr>
        </p:nvSpPr>
        <p:spPr>
          <a:xfrm>
            <a:off x="512064" y="249933"/>
            <a:ext cx="11018520" cy="1286259"/>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76C2E8"/>
              </a:buClr>
              <a:buSzPct val="100000"/>
              <a:buFont typeface="Arial"/>
              <a:buNone/>
            </a:pPr>
            <a:r>
              <a:rPr b="1" i="1" lang="en-US" sz="8000" u="sng">
                <a:solidFill>
                  <a:srgbClr val="76C2E8"/>
                </a:solidFill>
                <a:latin typeface="Arial"/>
                <a:ea typeface="Arial"/>
                <a:cs typeface="Arial"/>
                <a:sym typeface="Arial"/>
              </a:rPr>
              <a:t>Prediction</a:t>
            </a:r>
            <a:endParaRPr b="1" i="1" sz="94600" u="sng">
              <a:solidFill>
                <a:srgbClr val="76C2E8"/>
              </a:solidFill>
              <a:latin typeface="Arial"/>
              <a:ea typeface="Arial"/>
              <a:cs typeface="Arial"/>
              <a:sym typeface="Arial"/>
            </a:endParaRPr>
          </a:p>
        </p:txBody>
      </p:sp>
      <p:sp>
        <p:nvSpPr>
          <p:cNvPr id="244" name="Google Shape;244;p14"/>
          <p:cNvSpPr txBox="1"/>
          <p:nvPr>
            <p:ph idx="1" type="body"/>
          </p:nvPr>
        </p:nvSpPr>
        <p:spPr>
          <a:xfrm>
            <a:off x="413553" y="2185416"/>
            <a:ext cx="11117031" cy="4270248"/>
          </a:xfrm>
          <a:prstGeom prst="rect">
            <a:avLst/>
          </a:prstGeom>
          <a:noFill/>
          <a:ln>
            <a:noFill/>
          </a:ln>
        </p:spPr>
        <p:txBody>
          <a:bodyPr anchorCtr="0" anchor="t" bIns="45700" lIns="91425" spcFirstLastPara="1" rIns="91425" wrap="square" tIns="45700">
            <a:normAutofit fontScale="92500" lnSpcReduction="20000"/>
          </a:bodyPr>
          <a:lstStyle/>
          <a:p>
            <a:pPr indent="-571500" lvl="0" marL="571500" rtl="0" algn="l">
              <a:spcBef>
                <a:spcPts val="0"/>
              </a:spcBef>
              <a:spcAft>
                <a:spcPts val="0"/>
              </a:spcAft>
              <a:buSzPct val="80000"/>
              <a:buFont typeface="Noto Sans Symbols"/>
              <a:buChar char="❑"/>
            </a:pPr>
            <a:r>
              <a:rPr lang="en-US" sz="2800" cap="none">
                <a:solidFill>
                  <a:schemeClr val="lt1"/>
                </a:solidFill>
                <a:latin typeface="Arial"/>
                <a:ea typeface="Arial"/>
                <a:cs typeface="Arial"/>
                <a:sym typeface="Arial"/>
              </a:rPr>
              <a:t>The Testing Files Are Shared In The Batches And We Perform The Same Validation Operations Then Data Transformation And Data Insertion On Them.</a:t>
            </a:r>
            <a:endParaRPr/>
          </a:p>
          <a:p>
            <a:pPr indent="-571500" lvl="0" marL="571500" rtl="0" algn="l">
              <a:spcBef>
                <a:spcPts val="1000"/>
              </a:spcBef>
              <a:spcAft>
                <a:spcPts val="0"/>
              </a:spcAft>
              <a:buSzPct val="80000"/>
              <a:buFont typeface="Noto Sans Symbols"/>
              <a:buChar char="❑"/>
            </a:pPr>
            <a:r>
              <a:rPr lang="en-US" sz="2800" cap="none">
                <a:solidFill>
                  <a:schemeClr val="lt1"/>
                </a:solidFill>
                <a:latin typeface="Arial"/>
                <a:ea typeface="Arial"/>
                <a:cs typeface="Arial"/>
                <a:sym typeface="Arial"/>
              </a:rPr>
              <a:t>The Accumulated Data From Database Is Exported In Csv Format For Prediction.</a:t>
            </a:r>
            <a:endParaRPr/>
          </a:p>
          <a:p>
            <a:pPr indent="-571500" lvl="0" marL="571500" rtl="0" algn="l">
              <a:spcBef>
                <a:spcPts val="1000"/>
              </a:spcBef>
              <a:spcAft>
                <a:spcPts val="0"/>
              </a:spcAft>
              <a:buSzPct val="80000"/>
              <a:buFont typeface="Noto Sans Symbols"/>
              <a:buChar char="❑"/>
            </a:pPr>
            <a:r>
              <a:rPr lang="en-US" sz="2800" cap="none">
                <a:solidFill>
                  <a:schemeClr val="lt1"/>
                </a:solidFill>
                <a:latin typeface="Arial"/>
                <a:ea typeface="Arial"/>
                <a:cs typeface="Arial"/>
                <a:sym typeface="Arial"/>
              </a:rPr>
              <a:t>We Perform Data Pre-processing Techniques On It.</a:t>
            </a:r>
            <a:endParaRPr/>
          </a:p>
          <a:p>
            <a:pPr indent="-571500" lvl="0" marL="571500" rtl="0" algn="l">
              <a:spcBef>
                <a:spcPts val="1000"/>
              </a:spcBef>
              <a:spcAft>
                <a:spcPts val="0"/>
              </a:spcAft>
              <a:buSzPct val="80000"/>
              <a:buFont typeface="Noto Sans Symbols"/>
              <a:buChar char="❑"/>
            </a:pPr>
            <a:r>
              <a:rPr lang="en-US" sz="2800" cap="none">
                <a:solidFill>
                  <a:schemeClr val="lt1"/>
                </a:solidFill>
                <a:latin typeface="Arial"/>
                <a:ea typeface="Arial"/>
                <a:cs typeface="Arial"/>
                <a:sym typeface="Arial"/>
              </a:rPr>
              <a:t>Kmeans Model Created During Training Is Loaded And Clusters For The Preprocessed Data Is Predicted.</a:t>
            </a:r>
            <a:endParaRPr/>
          </a:p>
          <a:p>
            <a:pPr indent="-571500" lvl="0" marL="571500" rtl="0" algn="l">
              <a:spcBef>
                <a:spcPts val="1000"/>
              </a:spcBef>
              <a:spcAft>
                <a:spcPts val="0"/>
              </a:spcAft>
              <a:buSzPct val="80000"/>
              <a:buFont typeface="Noto Sans Symbols"/>
              <a:buChar char="❑"/>
            </a:pPr>
            <a:r>
              <a:rPr lang="en-US" sz="2800" cap="none">
                <a:solidFill>
                  <a:schemeClr val="lt1"/>
                </a:solidFill>
                <a:latin typeface="Arial"/>
                <a:ea typeface="Arial"/>
                <a:cs typeface="Arial"/>
                <a:sym typeface="Arial"/>
              </a:rPr>
              <a:t>Based On The Cluster Number Respective Model Is Loaded And Is Used To Predict The Data For That Cluster.</a:t>
            </a:r>
            <a:endParaRPr/>
          </a:p>
          <a:p>
            <a:pPr indent="-571500" lvl="0" marL="571500" rtl="0" algn="l">
              <a:spcBef>
                <a:spcPts val="1000"/>
              </a:spcBef>
              <a:spcAft>
                <a:spcPts val="0"/>
              </a:spcAft>
              <a:buSzPct val="80000"/>
              <a:buFont typeface="Noto Sans Symbols"/>
              <a:buChar char="❑"/>
            </a:pPr>
            <a:r>
              <a:rPr lang="en-US" sz="2800" cap="none">
                <a:solidFill>
                  <a:schemeClr val="lt1"/>
                </a:solidFill>
                <a:latin typeface="Arial"/>
                <a:ea typeface="Arial"/>
                <a:cs typeface="Arial"/>
                <a:sym typeface="Arial"/>
              </a:rPr>
              <a:t>Once The Prediction Is Done For All The Clusters. The Predictions Are Saved In Csv Format And Shared</a:t>
            </a:r>
            <a:r>
              <a:rPr b="1" lang="en-US" sz="2400" cap="none">
                <a:solidFill>
                  <a:schemeClr val="lt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2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2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2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2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2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2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2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182880" y="301753"/>
            <a:ext cx="11311128" cy="125272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6C2E8"/>
              </a:buClr>
              <a:buSzPts val="7200"/>
              <a:buFont typeface="Arial"/>
              <a:buNone/>
            </a:pPr>
            <a:r>
              <a:rPr b="1" i="1" lang="en-US" sz="7200" u="sng">
                <a:solidFill>
                  <a:srgbClr val="76C2E8"/>
                </a:solidFill>
                <a:latin typeface="Arial"/>
                <a:ea typeface="Arial"/>
                <a:cs typeface="Arial"/>
                <a:sym typeface="Arial"/>
              </a:rPr>
              <a:t>Structure Of Model Files</a:t>
            </a:r>
            <a:endParaRPr b="1" i="1" sz="78800" u="sng">
              <a:solidFill>
                <a:srgbClr val="76C2E8"/>
              </a:solidFill>
              <a:latin typeface="Arial"/>
              <a:ea typeface="Arial"/>
              <a:cs typeface="Arial"/>
              <a:sym typeface="Arial"/>
            </a:endParaRPr>
          </a:p>
        </p:txBody>
      </p:sp>
      <p:pic>
        <p:nvPicPr>
          <p:cNvPr id="251" name="Google Shape;251;p15"/>
          <p:cNvPicPr preferRelativeResize="0"/>
          <p:nvPr/>
        </p:nvPicPr>
        <p:blipFill rotWithShape="1">
          <a:blip r:embed="rId3">
            <a:alphaModFix/>
          </a:blip>
          <a:srcRect b="0" l="0" r="0" t="0"/>
          <a:stretch/>
        </p:blipFill>
        <p:spPr>
          <a:xfrm>
            <a:off x="335471" y="1975770"/>
            <a:ext cx="3468434" cy="4333874"/>
          </a:xfrm>
          <a:prstGeom prst="rect">
            <a:avLst/>
          </a:prstGeom>
          <a:noFill/>
          <a:ln>
            <a:noFill/>
          </a:ln>
        </p:spPr>
      </p:pic>
      <p:pic>
        <p:nvPicPr>
          <p:cNvPr id="252" name="Google Shape;252;p15"/>
          <p:cNvPicPr preferRelativeResize="0"/>
          <p:nvPr/>
        </p:nvPicPr>
        <p:blipFill rotWithShape="1">
          <a:blip r:embed="rId4">
            <a:alphaModFix/>
          </a:blip>
          <a:srcRect b="0" l="0" r="0" t="0"/>
          <a:stretch/>
        </p:blipFill>
        <p:spPr>
          <a:xfrm>
            <a:off x="4197097" y="1975770"/>
            <a:ext cx="3538727" cy="4333875"/>
          </a:xfrm>
          <a:prstGeom prst="rect">
            <a:avLst/>
          </a:prstGeom>
          <a:noFill/>
          <a:ln>
            <a:noFill/>
          </a:ln>
        </p:spPr>
      </p:pic>
      <p:pic>
        <p:nvPicPr>
          <p:cNvPr id="253" name="Google Shape;253;p15"/>
          <p:cNvPicPr preferRelativeResize="0"/>
          <p:nvPr/>
        </p:nvPicPr>
        <p:blipFill rotWithShape="1">
          <a:blip r:embed="rId5">
            <a:alphaModFix/>
          </a:blip>
          <a:srcRect b="0" l="0" r="0" t="0"/>
          <a:stretch/>
        </p:blipFill>
        <p:spPr>
          <a:xfrm>
            <a:off x="8201405" y="1975770"/>
            <a:ext cx="3655124" cy="43338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2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2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2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2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ph type="title"/>
          </p:nvPr>
        </p:nvSpPr>
        <p:spPr>
          <a:xfrm>
            <a:off x="252919" y="96102"/>
            <a:ext cx="11451401"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6C2E8"/>
              </a:buClr>
              <a:buSzPts val="8000"/>
              <a:buFont typeface="Arial"/>
              <a:buNone/>
            </a:pPr>
            <a:r>
              <a:rPr b="1" i="1" lang="en-US" sz="8000" u="sng">
                <a:solidFill>
                  <a:srgbClr val="76C2E8"/>
                </a:solidFill>
                <a:latin typeface="Arial"/>
                <a:ea typeface="Arial"/>
                <a:cs typeface="Arial"/>
                <a:sym typeface="Arial"/>
              </a:rPr>
              <a:t>Question &amp; Answers</a:t>
            </a:r>
            <a:endParaRPr b="1" i="1" sz="113500" u="sng">
              <a:solidFill>
                <a:srgbClr val="76C2E8"/>
              </a:solidFill>
              <a:latin typeface="Arial"/>
              <a:ea typeface="Arial"/>
              <a:cs typeface="Arial"/>
              <a:sym typeface="Arial"/>
            </a:endParaRPr>
          </a:p>
        </p:txBody>
      </p:sp>
      <p:sp>
        <p:nvSpPr>
          <p:cNvPr id="260" name="Google Shape;260;p16"/>
          <p:cNvSpPr txBox="1"/>
          <p:nvPr>
            <p:ph idx="4294967295" type="body"/>
          </p:nvPr>
        </p:nvSpPr>
        <p:spPr>
          <a:xfrm>
            <a:off x="483075" y="1642936"/>
            <a:ext cx="10991088" cy="49407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solidFill>
                  <a:schemeClr val="lt1"/>
                </a:solidFill>
                <a:latin typeface="Arial"/>
                <a:ea typeface="Arial"/>
                <a:cs typeface="Arial"/>
                <a:sym typeface="Arial"/>
              </a:rPr>
              <a:t>Question 1 :- </a:t>
            </a:r>
            <a:r>
              <a:rPr lang="en-US" sz="2400">
                <a:solidFill>
                  <a:schemeClr val="lt1"/>
                </a:solidFill>
                <a:latin typeface="Arial"/>
                <a:ea typeface="Arial"/>
                <a:cs typeface="Arial"/>
                <a:sym typeface="Arial"/>
              </a:rPr>
              <a:t>What Is The Source Of Data ?</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Answer :- </a:t>
            </a:r>
            <a:r>
              <a:rPr lang="en-US" sz="2400">
                <a:solidFill>
                  <a:schemeClr val="lt1"/>
                </a:solidFill>
                <a:latin typeface="Arial"/>
                <a:ea typeface="Arial"/>
                <a:cs typeface="Arial"/>
                <a:sym typeface="Arial"/>
              </a:rPr>
              <a:t>The Data For Training Is Provided By The Client In Multiple Batches And Each Batch Contain Multiple Files.</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Question 2 :- </a:t>
            </a:r>
            <a:r>
              <a:rPr lang="en-US" sz="2400">
                <a:solidFill>
                  <a:schemeClr val="lt1"/>
                </a:solidFill>
                <a:latin typeface="Arial"/>
                <a:ea typeface="Arial"/>
                <a:cs typeface="Arial"/>
                <a:sym typeface="Arial"/>
              </a:rPr>
              <a:t>What Is The Size Of Data ?</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Answer :- </a:t>
            </a:r>
            <a:r>
              <a:rPr lang="en-US" sz="2400">
                <a:solidFill>
                  <a:schemeClr val="lt1"/>
                </a:solidFill>
                <a:latin typeface="Arial"/>
                <a:ea typeface="Arial"/>
                <a:cs typeface="Arial"/>
                <a:sym typeface="Arial"/>
              </a:rPr>
              <a:t>The Data Contains 32561 Instances And 18 Rows .</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Question 3 :- </a:t>
            </a:r>
            <a:r>
              <a:rPr lang="en-US" sz="2400">
                <a:solidFill>
                  <a:schemeClr val="lt1"/>
                </a:solidFill>
                <a:latin typeface="Arial"/>
                <a:ea typeface="Arial"/>
                <a:cs typeface="Arial"/>
                <a:sym typeface="Arial"/>
              </a:rPr>
              <a:t>How Logs Are Managed?</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Answer :- </a:t>
            </a:r>
            <a:r>
              <a:rPr lang="en-US" sz="2400">
                <a:solidFill>
                  <a:schemeClr val="lt1"/>
                </a:solidFill>
                <a:latin typeface="Arial"/>
                <a:ea typeface="Arial"/>
                <a:cs typeface="Arial"/>
                <a:sym typeface="Arial"/>
              </a:rPr>
              <a:t>We Are Using Different Logs As Per The Steps That We Follow In Validation And Modeling Like File Validation Log , Data Insertion ,Model Training Log , Prediction Log Etc.</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Question 4 :- </a:t>
            </a:r>
            <a:r>
              <a:rPr lang="en-US" sz="2400">
                <a:solidFill>
                  <a:schemeClr val="lt1"/>
                </a:solidFill>
                <a:latin typeface="Arial"/>
                <a:ea typeface="Arial"/>
                <a:cs typeface="Arial"/>
                <a:sym typeface="Arial"/>
              </a:rPr>
              <a:t>What Is The Type Of Data?</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Answer :- </a:t>
            </a:r>
            <a:r>
              <a:rPr lang="en-US" sz="2400">
                <a:solidFill>
                  <a:schemeClr val="lt1"/>
                </a:solidFill>
                <a:latin typeface="Arial"/>
                <a:ea typeface="Arial"/>
                <a:cs typeface="Arial"/>
                <a:sym typeface="Arial"/>
              </a:rPr>
              <a:t>The Data Is The Combination Of Numerical And Categorical Values.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20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20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2000"/>
                                        <p:tgtEl>
                                          <p:spTgt spid="2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2000"/>
                                        <p:tgtEl>
                                          <p:spTgt spid="2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2000"/>
                                        <p:tgtEl>
                                          <p:spTgt spid="2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5" st="5"/>
                                            </p:txEl>
                                          </p:spTgt>
                                        </p:tgtEl>
                                        <p:attrNameLst>
                                          <p:attrName>style.visibility</p:attrName>
                                        </p:attrNameLst>
                                      </p:cBhvr>
                                      <p:to>
                                        <p:strVal val="visible"/>
                                      </p:to>
                                    </p:set>
                                    <p:animEffect filter="fade" transition="in">
                                      <p:cBhvr>
                                        <p:cTn dur="2000"/>
                                        <p:tgtEl>
                                          <p:spTgt spid="2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6" st="6"/>
                                            </p:txEl>
                                          </p:spTgt>
                                        </p:tgtEl>
                                        <p:attrNameLst>
                                          <p:attrName>style.visibility</p:attrName>
                                        </p:attrNameLst>
                                      </p:cBhvr>
                                      <p:to>
                                        <p:strVal val="visible"/>
                                      </p:to>
                                    </p:set>
                                    <p:animEffect filter="fade" transition="in">
                                      <p:cBhvr>
                                        <p:cTn dur="2000"/>
                                        <p:tgtEl>
                                          <p:spTgt spid="2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7" st="7"/>
                                            </p:txEl>
                                          </p:spTgt>
                                        </p:tgtEl>
                                        <p:attrNameLst>
                                          <p:attrName>style.visibility</p:attrName>
                                        </p:attrNameLst>
                                      </p:cBhvr>
                                      <p:to>
                                        <p:strVal val="visible"/>
                                      </p:to>
                                    </p:set>
                                    <p:animEffect filter="fade" transition="in">
                                      <p:cBhvr>
                                        <p:cTn dur="2000"/>
                                        <p:tgtEl>
                                          <p:spTgt spid="2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2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ph idx="4294967295" type="body"/>
          </p:nvPr>
        </p:nvSpPr>
        <p:spPr>
          <a:xfrm>
            <a:off x="278892" y="301752"/>
            <a:ext cx="11634216" cy="610774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solidFill>
                  <a:schemeClr val="lt1"/>
                </a:solidFill>
                <a:latin typeface="Arial"/>
                <a:ea typeface="Arial"/>
                <a:cs typeface="Arial"/>
                <a:sym typeface="Arial"/>
              </a:rPr>
              <a:t>Question 5 :- </a:t>
            </a:r>
            <a:r>
              <a:rPr lang="en-US" sz="2400">
                <a:solidFill>
                  <a:schemeClr val="lt1"/>
                </a:solidFill>
                <a:latin typeface="Arial"/>
                <a:ea typeface="Arial"/>
                <a:cs typeface="Arial"/>
                <a:sym typeface="Arial"/>
              </a:rPr>
              <a:t>What Techniques Were You Using For Data Pre-processing?</a:t>
            </a:r>
            <a:endParaRPr/>
          </a:p>
          <a:p>
            <a:pPr indent="0" lvl="0" marL="0" rtl="0" algn="l">
              <a:lnSpc>
                <a:spcPct val="107000"/>
              </a:lnSpc>
              <a:spcBef>
                <a:spcPts val="1000"/>
              </a:spcBef>
              <a:spcAft>
                <a:spcPts val="0"/>
              </a:spcAft>
              <a:buSzPts val="1920"/>
              <a:buNone/>
            </a:pPr>
            <a:r>
              <a:rPr b="1" lang="en-US" sz="2400">
                <a:solidFill>
                  <a:schemeClr val="lt1"/>
                </a:solidFill>
                <a:latin typeface="Arial"/>
                <a:ea typeface="Arial"/>
                <a:cs typeface="Arial"/>
                <a:sym typeface="Arial"/>
              </a:rPr>
              <a:t>Answer :-      a</a:t>
            </a:r>
            <a:r>
              <a:rPr lang="en-US" sz="2400">
                <a:latin typeface="Arial"/>
                <a:ea typeface="Arial"/>
                <a:cs typeface="Arial"/>
                <a:sym typeface="Arial"/>
              </a:rPr>
              <a:t>) Drop columns not useful for training the model. Such columns were selected while   </a:t>
            </a:r>
            <a:endParaRPr/>
          </a:p>
          <a:p>
            <a:pPr indent="0" lvl="0" marL="0" rtl="0" algn="l">
              <a:lnSpc>
                <a:spcPct val="107000"/>
              </a:lnSpc>
              <a:spcBef>
                <a:spcPts val="1800"/>
              </a:spcBef>
              <a:spcAft>
                <a:spcPts val="0"/>
              </a:spcAft>
              <a:buSzPts val="1920"/>
              <a:buNone/>
            </a:pPr>
            <a:r>
              <a:rPr lang="en-US" sz="2400">
                <a:latin typeface="Arial"/>
                <a:ea typeface="Arial"/>
                <a:cs typeface="Arial"/>
                <a:sym typeface="Arial"/>
              </a:rPr>
              <a:t>                           doing the EDA.</a:t>
            </a:r>
            <a:endParaRPr sz="2400">
              <a:latin typeface="Arial"/>
              <a:ea typeface="Arial"/>
              <a:cs typeface="Arial"/>
              <a:sym typeface="Arial"/>
            </a:endParaRPr>
          </a:p>
          <a:p>
            <a:pPr indent="0" lvl="0" marL="0" rtl="0" algn="l">
              <a:lnSpc>
                <a:spcPct val="107000"/>
              </a:lnSpc>
              <a:spcBef>
                <a:spcPts val="1800"/>
              </a:spcBef>
              <a:spcAft>
                <a:spcPts val="0"/>
              </a:spcAft>
              <a:buSzPts val="1920"/>
              <a:buNone/>
            </a:pPr>
            <a:r>
              <a:rPr lang="en-US" sz="2400">
                <a:latin typeface="Arial"/>
                <a:ea typeface="Arial"/>
                <a:cs typeface="Arial"/>
                <a:sym typeface="Arial"/>
              </a:rPr>
              <a:t>                       b) Replace the invalid values with numpy “nan” so we can use imputer on such values.</a:t>
            </a:r>
            <a:endParaRPr sz="2400">
              <a:latin typeface="Arial"/>
              <a:ea typeface="Arial"/>
              <a:cs typeface="Arial"/>
              <a:sym typeface="Arial"/>
            </a:endParaRPr>
          </a:p>
          <a:p>
            <a:pPr indent="0" lvl="0" marL="0" rtl="0" algn="l">
              <a:lnSpc>
                <a:spcPct val="107000"/>
              </a:lnSpc>
              <a:spcBef>
                <a:spcPts val="1800"/>
              </a:spcBef>
              <a:spcAft>
                <a:spcPts val="0"/>
              </a:spcAft>
              <a:buSzPts val="1920"/>
              <a:buNone/>
            </a:pPr>
            <a:r>
              <a:rPr lang="en-US" sz="2400">
                <a:latin typeface="Arial"/>
                <a:ea typeface="Arial"/>
                <a:cs typeface="Arial"/>
                <a:sym typeface="Arial"/>
              </a:rPr>
              <a:t>                       c) Check for null values in the columns. If present, remove them.</a:t>
            </a:r>
            <a:endParaRPr sz="2400">
              <a:latin typeface="Arial"/>
              <a:ea typeface="Arial"/>
              <a:cs typeface="Arial"/>
              <a:sym typeface="Arial"/>
            </a:endParaRPr>
          </a:p>
          <a:p>
            <a:pPr indent="0" lvl="0" marL="0" rtl="0" algn="l">
              <a:lnSpc>
                <a:spcPct val="107000"/>
              </a:lnSpc>
              <a:spcBef>
                <a:spcPts val="1800"/>
              </a:spcBef>
              <a:spcAft>
                <a:spcPts val="0"/>
              </a:spcAft>
              <a:buSzPts val="1920"/>
              <a:buNone/>
            </a:pPr>
            <a:r>
              <a:rPr lang="en-US" sz="2400">
                <a:latin typeface="Arial"/>
                <a:ea typeface="Arial"/>
                <a:cs typeface="Arial"/>
                <a:sym typeface="Arial"/>
              </a:rPr>
              <a:t>                       d) Scale the training and test data separately </a:t>
            </a:r>
            <a:endParaRPr sz="2400">
              <a:latin typeface="Arial"/>
              <a:ea typeface="Arial"/>
              <a:cs typeface="Arial"/>
              <a:sym typeface="Arial"/>
            </a:endParaRPr>
          </a:p>
          <a:p>
            <a:pPr indent="0" lvl="0" marL="0" rtl="0" algn="l">
              <a:lnSpc>
                <a:spcPct val="107000"/>
              </a:lnSpc>
              <a:spcBef>
                <a:spcPts val="1800"/>
              </a:spcBef>
              <a:spcAft>
                <a:spcPts val="0"/>
              </a:spcAft>
              <a:buSzPts val="1920"/>
              <a:buNone/>
            </a:pPr>
            <a:r>
              <a:rPr lang="en-US" sz="2400">
                <a:latin typeface="Arial"/>
                <a:ea typeface="Arial"/>
                <a:cs typeface="Arial"/>
                <a:sym typeface="Arial"/>
              </a:rPr>
              <a:t>                       e) Encode the categorical values.</a:t>
            </a:r>
            <a:endParaRPr/>
          </a:p>
          <a:p>
            <a:pPr indent="0" lvl="0" marL="0" rtl="0" algn="l">
              <a:lnSpc>
                <a:spcPct val="107000"/>
              </a:lnSpc>
              <a:spcBef>
                <a:spcPts val="1800"/>
              </a:spcBef>
              <a:spcAft>
                <a:spcPts val="0"/>
              </a:spcAft>
              <a:buSzPts val="1920"/>
              <a:buNone/>
            </a:pPr>
            <a:r>
              <a:t/>
            </a:r>
            <a:endParaRPr sz="2400">
              <a:latin typeface="Arial"/>
              <a:ea typeface="Arial"/>
              <a:cs typeface="Arial"/>
              <a:sym typeface="Arial"/>
            </a:endParaRPr>
          </a:p>
          <a:p>
            <a:pPr indent="0" lvl="0" marL="0" rtl="0" algn="l">
              <a:spcBef>
                <a:spcPts val="1800"/>
              </a:spcBef>
              <a:spcAft>
                <a:spcPts val="0"/>
              </a:spcAft>
              <a:buSzPts val="1920"/>
              <a:buNone/>
            </a:pPr>
            <a:r>
              <a:rPr b="1" lang="en-US" sz="2400">
                <a:solidFill>
                  <a:schemeClr val="lt1"/>
                </a:solidFill>
                <a:latin typeface="Arial"/>
                <a:ea typeface="Arial"/>
                <a:cs typeface="Arial"/>
                <a:sym typeface="Arial"/>
              </a:rPr>
              <a:t>Question 6 :- </a:t>
            </a:r>
            <a:r>
              <a:rPr lang="en-US" sz="2400">
                <a:solidFill>
                  <a:schemeClr val="lt1"/>
                </a:solidFill>
                <a:latin typeface="Arial"/>
                <a:ea typeface="Arial"/>
                <a:cs typeface="Arial"/>
                <a:sym typeface="Arial"/>
              </a:rPr>
              <a:t>How Prediction Was Done?</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Answer :- </a:t>
            </a:r>
            <a:r>
              <a:rPr lang="en-US" sz="2400">
                <a:solidFill>
                  <a:schemeClr val="lt1"/>
                </a:solidFill>
                <a:latin typeface="Arial"/>
                <a:ea typeface="Arial"/>
                <a:cs typeface="Arial"/>
                <a:sym typeface="Arial"/>
              </a:rPr>
              <a:t>The Testing Files Are Shared By The Client .We Perform The Same Life Cycle Till The Data Is Clustered. Then On The Basis Of Cluster Number Model Is Loaded And Perform Prediction. In The End We Get The Accumulated Data Of Predictions.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2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20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20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20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20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20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20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2000"/>
                                        <p:tgtEl>
                                          <p:spTgt spid="2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8" st="8"/>
                                            </p:txEl>
                                          </p:spTgt>
                                        </p:tgtEl>
                                        <p:attrNameLst>
                                          <p:attrName>style.visibility</p:attrName>
                                        </p:attrNameLst>
                                      </p:cBhvr>
                                      <p:to>
                                        <p:strVal val="visible"/>
                                      </p:to>
                                    </p:set>
                                    <p:animEffect filter="fade" transition="in">
                                      <p:cBhvr>
                                        <p:cTn dur="2000"/>
                                        <p:tgtEl>
                                          <p:spTgt spid="2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9" st="9"/>
                                            </p:txEl>
                                          </p:spTgt>
                                        </p:tgtEl>
                                        <p:attrNameLst>
                                          <p:attrName>style.visibility</p:attrName>
                                        </p:attrNameLst>
                                      </p:cBhvr>
                                      <p:to>
                                        <p:strVal val="visible"/>
                                      </p:to>
                                    </p:set>
                                    <p:animEffect filter="fade" transition="in">
                                      <p:cBhvr>
                                        <p:cTn dur="2000"/>
                                        <p:tgtEl>
                                          <p:spTgt spid="26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idx="4294967295" type="body"/>
          </p:nvPr>
        </p:nvSpPr>
        <p:spPr>
          <a:xfrm>
            <a:off x="358140" y="301752"/>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solidFill>
                  <a:schemeClr val="lt1"/>
                </a:solidFill>
                <a:latin typeface="Arial"/>
                <a:ea typeface="Arial"/>
                <a:cs typeface="Arial"/>
                <a:sym typeface="Arial"/>
              </a:rPr>
              <a:t>Question 7 :- </a:t>
            </a:r>
            <a:r>
              <a:rPr lang="en-US" sz="2400">
                <a:solidFill>
                  <a:schemeClr val="lt1"/>
                </a:solidFill>
                <a:latin typeface="Arial"/>
                <a:ea typeface="Arial"/>
                <a:cs typeface="Arial"/>
                <a:sym typeface="Arial"/>
              </a:rPr>
              <a:t>How Training Was Done Or What Models Were Used?</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Answer :- </a:t>
            </a:r>
            <a:r>
              <a:rPr lang="en-US" sz="2400">
                <a:solidFill>
                  <a:schemeClr val="lt1"/>
                </a:solidFill>
                <a:latin typeface="Arial"/>
                <a:ea typeface="Arial"/>
                <a:cs typeface="Arial"/>
                <a:sym typeface="Arial"/>
              </a:rPr>
              <a:t>Before Diving The Data In Training And Validation Set We Performed Clustering Over Fit To Divide The Data Into Clusters. As Per Cluster The Training And Validation Data Were Divided. The Scaling Was Performed Over Training And Validation Data Algorithms Like </a:t>
            </a:r>
            <a:r>
              <a:rPr lang="en-US" sz="2400">
                <a:latin typeface="Arial"/>
                <a:ea typeface="Arial"/>
                <a:cs typeface="Arial"/>
                <a:sym typeface="Arial"/>
              </a:rPr>
              <a:t>Decision Tree Regressor</a:t>
            </a:r>
            <a:r>
              <a:rPr lang="en-US" sz="2400">
                <a:solidFill>
                  <a:schemeClr val="lt1"/>
                </a:solidFill>
                <a:latin typeface="Arial"/>
                <a:ea typeface="Arial"/>
                <a:cs typeface="Arial"/>
                <a:sym typeface="Arial"/>
              </a:rPr>
              <a:t> , XG Boost </a:t>
            </a:r>
            <a:r>
              <a:rPr lang="en-US" sz="2400">
                <a:latin typeface="Arial"/>
                <a:ea typeface="Arial"/>
                <a:cs typeface="Arial"/>
                <a:sym typeface="Arial"/>
              </a:rPr>
              <a:t>Regressor </a:t>
            </a:r>
            <a:r>
              <a:rPr lang="en-US" sz="2400">
                <a:solidFill>
                  <a:schemeClr val="lt1"/>
                </a:solidFill>
                <a:latin typeface="Arial"/>
                <a:ea typeface="Arial"/>
                <a:cs typeface="Arial"/>
                <a:sym typeface="Arial"/>
              </a:rPr>
              <a:t>Were Used Based On The Recall Final Model Was Used For Each Cluster And We Saved That Model .</a:t>
            </a:r>
            <a:endParaRPr/>
          </a:p>
          <a:p>
            <a:pPr indent="0" lvl="0" marL="0" rtl="0" algn="l">
              <a:spcBef>
                <a:spcPts val="1000"/>
              </a:spcBef>
              <a:spcAft>
                <a:spcPts val="0"/>
              </a:spcAft>
              <a:buSzPts val="1920"/>
              <a:buNone/>
            </a:pPr>
            <a:r>
              <a:t/>
            </a:r>
            <a:endParaRPr sz="2400">
              <a:latin typeface="Arial"/>
              <a:ea typeface="Arial"/>
              <a:cs typeface="Arial"/>
              <a:sym typeface="Arial"/>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Question 8 :- </a:t>
            </a:r>
            <a:r>
              <a:rPr lang="en-US" sz="2400">
                <a:solidFill>
                  <a:schemeClr val="lt1"/>
                </a:solidFill>
                <a:latin typeface="Arial"/>
                <a:ea typeface="Arial"/>
                <a:cs typeface="Arial"/>
                <a:sym typeface="Arial"/>
              </a:rPr>
              <a:t>Which Clustering</a:t>
            </a:r>
            <a:r>
              <a:rPr lang="en-US" sz="2400">
                <a:latin typeface="Arial"/>
                <a:ea typeface="Arial"/>
                <a:cs typeface="Arial"/>
                <a:sym typeface="Arial"/>
              </a:rPr>
              <a:t> Technique U Will Used In Model Deployment ?</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Answer :- </a:t>
            </a:r>
            <a:r>
              <a:rPr lang="en-US" sz="2400">
                <a:latin typeface="Arial"/>
                <a:ea typeface="Arial"/>
                <a:cs typeface="Arial"/>
                <a:sym typeface="Arial"/>
              </a:rPr>
              <a:t>Kmeans  Clustering Algorithm Is Used To Create Clusters In The Preprocessed Data. The Optimum Number Of Clusters Is Selected By Plotting The Elbow Plot.</a:t>
            </a:r>
            <a:endParaRPr/>
          </a:p>
          <a:p>
            <a:pPr indent="0" lvl="0" marL="0" rtl="0" algn="l">
              <a:spcBef>
                <a:spcPts val="1000"/>
              </a:spcBef>
              <a:spcAft>
                <a:spcPts val="0"/>
              </a:spcAft>
              <a:buSzPts val="1920"/>
              <a:buNone/>
            </a:pPr>
            <a:r>
              <a:t/>
            </a:r>
            <a:endParaRPr sz="2400">
              <a:solidFill>
                <a:schemeClr val="lt1"/>
              </a:solidFill>
              <a:latin typeface="Arial"/>
              <a:ea typeface="Arial"/>
              <a:cs typeface="Arial"/>
              <a:sym typeface="Arial"/>
            </a:endParaRPr>
          </a:p>
          <a:p>
            <a:pPr indent="0" lvl="0" marL="0" rtl="0" algn="l">
              <a:spcBef>
                <a:spcPts val="1000"/>
              </a:spcBef>
              <a:spcAft>
                <a:spcPts val="0"/>
              </a:spcAft>
              <a:buSzPts val="1920"/>
              <a:buNone/>
            </a:pPr>
            <a:r>
              <a:rPr b="1" lang="en-US" sz="2400">
                <a:latin typeface="Arial"/>
                <a:ea typeface="Arial"/>
                <a:cs typeface="Arial"/>
                <a:sym typeface="Arial"/>
              </a:rPr>
              <a:t>Question 9 :- </a:t>
            </a:r>
            <a:r>
              <a:rPr lang="en-US" sz="2400">
                <a:latin typeface="Arial"/>
                <a:ea typeface="Arial"/>
                <a:cs typeface="Arial"/>
                <a:sym typeface="Arial"/>
              </a:rPr>
              <a:t>Does Your Dataset Show Normally Distributed Or Not? If Not Then Which Techniques You Will Use To Make It Normal?</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Answer :- </a:t>
            </a:r>
            <a:r>
              <a:rPr lang="en-US" sz="2400">
                <a:solidFill>
                  <a:schemeClr val="lt1"/>
                </a:solidFill>
                <a:latin typeface="Arial"/>
                <a:ea typeface="Arial"/>
                <a:cs typeface="Arial"/>
                <a:sym typeface="Arial"/>
              </a:rPr>
              <a:t>N</a:t>
            </a:r>
            <a:r>
              <a:rPr lang="en-US" sz="2400">
                <a:latin typeface="Arial"/>
                <a:ea typeface="Arial"/>
                <a:cs typeface="Arial"/>
                <a:sym typeface="Arial"/>
              </a:rPr>
              <a:t>o, These Data Set Does Not Show Normal Distribution Behavior. I Used  Reciprocal, Square,  Log, Exponential Techniques To Make It Normally Distributes.</a:t>
            </a:r>
            <a:endParaRPr sz="24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2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2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2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2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2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2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2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2000"/>
                                        <p:tgtEl>
                                          <p:spTgt spid="27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ph idx="4294967295" type="body"/>
          </p:nvPr>
        </p:nvSpPr>
        <p:spPr>
          <a:xfrm>
            <a:off x="358140" y="301752"/>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solidFill>
                  <a:schemeClr val="lt1"/>
                </a:solidFill>
                <a:latin typeface="Arial"/>
                <a:ea typeface="Arial"/>
                <a:cs typeface="Arial"/>
                <a:sym typeface="Arial"/>
              </a:rPr>
              <a:t>Question 10 :- </a:t>
            </a:r>
            <a:r>
              <a:rPr lang="en-US" sz="2400">
                <a:solidFill>
                  <a:schemeClr val="lt1"/>
                </a:solidFill>
                <a:latin typeface="Arial"/>
                <a:ea typeface="Arial"/>
                <a:cs typeface="Arial"/>
                <a:sym typeface="Arial"/>
              </a:rPr>
              <a:t>Which Tool You Are Used For Implementation This Model?</a:t>
            </a:r>
            <a:endParaRPr/>
          </a:p>
          <a:p>
            <a:pPr indent="0" lvl="0" marL="0" rtl="0" algn="l">
              <a:spcBef>
                <a:spcPts val="1000"/>
              </a:spcBef>
              <a:spcAft>
                <a:spcPts val="0"/>
              </a:spcAft>
              <a:buSzPts val="1920"/>
              <a:buNone/>
            </a:pPr>
            <a:r>
              <a:rPr b="1" lang="en-US" sz="2400">
                <a:latin typeface="Arial"/>
                <a:ea typeface="Arial"/>
                <a:cs typeface="Arial"/>
                <a:sym typeface="Arial"/>
              </a:rPr>
              <a:t>Answer :-  </a:t>
            </a:r>
            <a:r>
              <a:rPr lang="en-US" sz="2400">
                <a:latin typeface="Arial"/>
                <a:ea typeface="Arial"/>
                <a:cs typeface="Arial"/>
                <a:sym typeface="Arial"/>
              </a:rPr>
              <a:t>1) Ide : Pycharm </a:t>
            </a:r>
            <a:endParaRPr/>
          </a:p>
          <a:p>
            <a:pPr indent="0" lvl="0" marL="0" rtl="0" algn="l">
              <a:spcBef>
                <a:spcPts val="1000"/>
              </a:spcBef>
              <a:spcAft>
                <a:spcPts val="0"/>
              </a:spcAft>
              <a:buSzPts val="1920"/>
              <a:buNone/>
            </a:pPr>
            <a:r>
              <a:rPr lang="en-US" sz="2400">
                <a:latin typeface="Arial"/>
                <a:ea typeface="Arial"/>
                <a:cs typeface="Arial"/>
                <a:sym typeface="Arial"/>
              </a:rPr>
              <a:t>                  2) Cloud : GCP</a:t>
            </a:r>
            <a:endParaRPr/>
          </a:p>
          <a:p>
            <a:pPr indent="0" lvl="0" marL="0" rtl="0" algn="l">
              <a:spcBef>
                <a:spcPts val="1000"/>
              </a:spcBef>
              <a:spcAft>
                <a:spcPts val="0"/>
              </a:spcAft>
              <a:buSzPts val="1920"/>
              <a:buNone/>
            </a:pPr>
            <a:r>
              <a:rPr lang="en-US" sz="2400">
                <a:solidFill>
                  <a:schemeClr val="lt1"/>
                </a:solidFill>
                <a:latin typeface="Arial"/>
                <a:ea typeface="Arial"/>
                <a:cs typeface="Arial"/>
                <a:sym typeface="Arial"/>
              </a:rPr>
              <a:t>                  3) Data Base : SQL Lite3</a:t>
            </a:r>
            <a:endParaRPr sz="2400">
              <a:latin typeface="Arial"/>
              <a:ea typeface="Arial"/>
              <a:cs typeface="Arial"/>
              <a:sym typeface="Arial"/>
            </a:endParaRPr>
          </a:p>
          <a:p>
            <a:pPr indent="0" lvl="0" marL="0" rtl="0" algn="l">
              <a:spcBef>
                <a:spcPts val="1000"/>
              </a:spcBef>
              <a:spcAft>
                <a:spcPts val="0"/>
              </a:spcAft>
              <a:buSzPts val="1920"/>
              <a:buNone/>
            </a:pPr>
            <a:r>
              <a:t/>
            </a:r>
            <a:endParaRPr sz="2400">
              <a:solidFill>
                <a:schemeClr val="lt1"/>
              </a:solidFill>
              <a:latin typeface="Arial"/>
              <a:ea typeface="Arial"/>
              <a:cs typeface="Arial"/>
              <a:sym typeface="Arial"/>
            </a:endParaRPr>
          </a:p>
          <a:p>
            <a:pPr indent="0" lvl="0" marL="0" rtl="0" algn="l">
              <a:spcBef>
                <a:spcPts val="1000"/>
              </a:spcBef>
              <a:spcAft>
                <a:spcPts val="0"/>
              </a:spcAft>
              <a:buSzPts val="1920"/>
              <a:buNone/>
            </a:pPr>
            <a:r>
              <a:rPr b="1" lang="en-US" sz="2400">
                <a:latin typeface="Arial"/>
                <a:ea typeface="Arial"/>
                <a:cs typeface="Arial"/>
                <a:sym typeface="Arial"/>
              </a:rPr>
              <a:t>Question 11 :- </a:t>
            </a:r>
            <a:r>
              <a:rPr lang="en-US" sz="2400">
                <a:latin typeface="Arial"/>
                <a:ea typeface="Arial"/>
                <a:cs typeface="Arial"/>
                <a:sym typeface="Arial"/>
              </a:rPr>
              <a:t>How U Classify Your Project With Respect To Batch Learning And Online Learning?</a:t>
            </a:r>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Answer :- </a:t>
            </a:r>
            <a:r>
              <a:rPr lang="en-US" sz="2400">
                <a:solidFill>
                  <a:schemeClr val="lt1"/>
                </a:solidFill>
                <a:latin typeface="Arial"/>
                <a:ea typeface="Arial"/>
                <a:cs typeface="Arial"/>
                <a:sym typeface="Arial"/>
              </a:rPr>
              <a:t>This Project Is The Type Of Batch Learning Then In This Project I Am Used Training Model In Offline And Once I Am Satisfied With The Performance Of The Model Then I Deployed It On Server For Serving The Prediction .</a:t>
            </a:r>
            <a:endParaRPr/>
          </a:p>
          <a:p>
            <a:pPr indent="0" lvl="0" marL="0" rtl="0" algn="l">
              <a:spcBef>
                <a:spcPts val="1000"/>
              </a:spcBef>
              <a:spcAft>
                <a:spcPts val="0"/>
              </a:spcAft>
              <a:buSzPts val="1920"/>
              <a:buNone/>
            </a:pPr>
            <a:r>
              <a:t/>
            </a:r>
            <a:endParaRPr sz="2400">
              <a:latin typeface="Arial"/>
              <a:ea typeface="Arial"/>
              <a:cs typeface="Arial"/>
              <a:sym typeface="Arial"/>
            </a:endParaRPr>
          </a:p>
          <a:p>
            <a:pPr indent="0" lvl="0" marL="0" rtl="0" algn="l">
              <a:spcBef>
                <a:spcPts val="1000"/>
              </a:spcBef>
              <a:spcAft>
                <a:spcPts val="0"/>
              </a:spcAft>
              <a:buSzPts val="1920"/>
              <a:buNone/>
            </a:pPr>
            <a:r>
              <a:rPr b="1" lang="en-US" sz="2400">
                <a:solidFill>
                  <a:schemeClr val="lt1"/>
                </a:solidFill>
                <a:latin typeface="Arial"/>
                <a:ea typeface="Arial"/>
                <a:cs typeface="Arial"/>
                <a:sym typeface="Arial"/>
              </a:rPr>
              <a:t>Question 12 :- </a:t>
            </a:r>
            <a:r>
              <a:rPr lang="en-US" sz="2400">
                <a:solidFill>
                  <a:schemeClr val="lt1"/>
                </a:solidFill>
                <a:latin typeface="Arial"/>
                <a:ea typeface="Arial"/>
                <a:cs typeface="Arial"/>
                <a:sym typeface="Arial"/>
              </a:rPr>
              <a:t>Why Not On-line Learning U Used For Classify Your Model?</a:t>
            </a:r>
            <a:endParaRPr/>
          </a:p>
          <a:p>
            <a:pPr indent="0" lvl="0" marL="0" rtl="0" algn="l">
              <a:spcBef>
                <a:spcPts val="1000"/>
              </a:spcBef>
              <a:spcAft>
                <a:spcPts val="0"/>
              </a:spcAft>
              <a:buSzPts val="1920"/>
              <a:buNone/>
            </a:pPr>
            <a:r>
              <a:rPr b="1" lang="en-US" sz="2400">
                <a:latin typeface="Arial"/>
                <a:ea typeface="Arial"/>
                <a:cs typeface="Arial"/>
                <a:sym typeface="Arial"/>
              </a:rPr>
              <a:t>Answer :- </a:t>
            </a:r>
            <a:r>
              <a:rPr lang="en-US" sz="2400">
                <a:latin typeface="Arial"/>
                <a:ea typeface="Arial"/>
                <a:cs typeface="Arial"/>
                <a:sym typeface="Arial"/>
              </a:rPr>
              <a:t>The Main Problem In Online Learning Is Bad Data. If I Feed Bad Data In Online Learning Process And Train Our Model Then System Performance Is Gradually Decreases.</a:t>
            </a:r>
            <a:endParaRPr sz="24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2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2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2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2000"/>
                                        <p:tgtEl>
                                          <p:spTgt spid="2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2000"/>
                                        <p:tgtEl>
                                          <p:spTgt spid="2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Effect filter="fade" transition="in">
                                      <p:cBhvr>
                                        <p:cTn dur="2000"/>
                                        <p:tgtEl>
                                          <p:spTgt spid="2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Effect filter="fade" transition="in">
                                      <p:cBhvr>
                                        <p:cTn dur="2000"/>
                                        <p:tgtEl>
                                          <p:spTgt spid="2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animEffect filter="fade" transition="in">
                                      <p:cBhvr>
                                        <p:cTn dur="2000"/>
                                        <p:tgtEl>
                                          <p:spTgt spid="2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animEffect filter="fade" transition="in">
                                      <p:cBhvr>
                                        <p:cTn dur="2000"/>
                                        <p:tgtEl>
                                          <p:spTgt spid="2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animEffect filter="fade" transition="in">
                                      <p:cBhvr>
                                        <p:cTn dur="2000"/>
                                        <p:tgtEl>
                                          <p:spTgt spid="27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txBox="1"/>
          <p:nvPr>
            <p:ph type="title"/>
          </p:nvPr>
        </p:nvSpPr>
        <p:spPr>
          <a:xfrm>
            <a:off x="451104" y="1572768"/>
            <a:ext cx="11008279" cy="4992624"/>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cap="none">
                <a:solidFill>
                  <a:schemeClr val="lt1"/>
                </a:solidFill>
                <a:latin typeface="Arial"/>
                <a:ea typeface="Arial"/>
                <a:cs typeface="Arial"/>
                <a:sym typeface="Arial"/>
              </a:rPr>
              <a:t>    1)  Problem Statements</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2)  Benefit From The Project </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3)  Data Sharing Agreement And Data Description</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4)  Model Architecture</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5)  Code Explanation</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A) Data Validation And Transformation</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B)  Data Insertion In Databases</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C) Model Training</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D) Predictions </a:t>
            </a:r>
            <a:endParaRPr/>
          </a:p>
        </p:txBody>
      </p:sp>
      <p:sp>
        <p:nvSpPr>
          <p:cNvPr id="160" name="Google Shape;160;p2"/>
          <p:cNvSpPr txBox="1"/>
          <p:nvPr>
            <p:ph idx="1" type="body"/>
          </p:nvPr>
        </p:nvSpPr>
        <p:spPr>
          <a:xfrm>
            <a:off x="440436" y="219456"/>
            <a:ext cx="11311128" cy="124358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b="1" i="1" lang="en-US" sz="8800" u="sng" cap="none">
                <a:solidFill>
                  <a:srgbClr val="C4E2FC"/>
                </a:solidFill>
                <a:latin typeface="Arial"/>
                <a:ea typeface="Arial"/>
                <a:cs typeface="Arial"/>
                <a:sym typeface="Arial"/>
              </a:rPr>
              <a:t>Course Outline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2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0"/>
          <p:cNvSpPr txBox="1"/>
          <p:nvPr>
            <p:ph idx="4294967295" type="body"/>
          </p:nvPr>
        </p:nvSpPr>
        <p:spPr>
          <a:xfrm>
            <a:off x="358140" y="301752"/>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solidFill>
                  <a:schemeClr val="lt1"/>
                </a:solidFill>
                <a:latin typeface="Arial"/>
                <a:ea typeface="Arial"/>
                <a:cs typeface="Arial"/>
                <a:sym typeface="Arial"/>
              </a:rPr>
              <a:t>Question 13 :- </a:t>
            </a:r>
            <a:r>
              <a:rPr lang="en-US" sz="2400">
                <a:solidFill>
                  <a:schemeClr val="lt1"/>
                </a:solidFill>
                <a:latin typeface="Arial"/>
                <a:ea typeface="Arial"/>
                <a:cs typeface="Arial"/>
                <a:sym typeface="Arial"/>
              </a:rPr>
              <a:t>What Type Of Storage You Have Used In Your Project?</a:t>
            </a:r>
            <a:endParaRPr/>
          </a:p>
          <a:p>
            <a:pPr indent="0" lvl="0" marL="0" rtl="0" algn="l">
              <a:spcBef>
                <a:spcPts val="1000"/>
              </a:spcBef>
              <a:spcAft>
                <a:spcPts val="0"/>
              </a:spcAft>
              <a:buSzPts val="1920"/>
              <a:buNone/>
            </a:pPr>
            <a:r>
              <a:rPr b="1" lang="en-US" sz="2400">
                <a:latin typeface="Arial"/>
                <a:ea typeface="Arial"/>
                <a:cs typeface="Arial"/>
                <a:sym typeface="Arial"/>
              </a:rPr>
              <a:t>Answer :- </a:t>
            </a:r>
            <a:r>
              <a:rPr lang="en-US" sz="2400">
                <a:latin typeface="Arial"/>
                <a:ea typeface="Arial"/>
                <a:cs typeface="Arial"/>
                <a:sym typeface="Arial"/>
              </a:rPr>
              <a:t>Initially All Training Files Are Kept In The Training_batch_files  Folder Then I Perform Some Train Data Validation , Data Preprocessing Techniques On It Then I Stack All Good Data In Sql Lite3 Database.</a:t>
            </a:r>
            <a:endParaRPr/>
          </a:p>
          <a:p>
            <a:pPr indent="0" lvl="0" marL="0" rtl="0" algn="l">
              <a:spcBef>
                <a:spcPts val="1000"/>
              </a:spcBef>
              <a:spcAft>
                <a:spcPts val="0"/>
              </a:spcAft>
              <a:buSzPts val="1920"/>
              <a:buNone/>
            </a:pPr>
            <a:r>
              <a:t/>
            </a:r>
            <a:endParaRPr sz="2400">
              <a:latin typeface="Arial"/>
              <a:ea typeface="Arial"/>
              <a:cs typeface="Arial"/>
              <a:sym typeface="Arial"/>
            </a:endParaRPr>
          </a:p>
          <a:p>
            <a:pPr indent="0" lvl="0" marL="0" rtl="0" algn="l">
              <a:spcBef>
                <a:spcPts val="1000"/>
              </a:spcBef>
              <a:spcAft>
                <a:spcPts val="0"/>
              </a:spcAft>
              <a:buSzPts val="1920"/>
              <a:buNone/>
            </a:pPr>
            <a:r>
              <a:rPr b="1" lang="en-US" sz="2400">
                <a:latin typeface="Arial"/>
                <a:ea typeface="Arial"/>
                <a:cs typeface="Arial"/>
                <a:sym typeface="Arial"/>
              </a:rPr>
              <a:t>Question 14 :- </a:t>
            </a:r>
            <a:r>
              <a:rPr lang="en-US" sz="2400">
                <a:latin typeface="Arial"/>
                <a:ea typeface="Arial"/>
                <a:cs typeface="Arial"/>
                <a:sym typeface="Arial"/>
              </a:rPr>
              <a:t>Why Data Validation Performed ?</a:t>
            </a:r>
            <a:endParaRPr/>
          </a:p>
          <a:p>
            <a:pPr indent="0" lvl="0" marL="0" rtl="0" algn="l">
              <a:spcBef>
                <a:spcPts val="1000"/>
              </a:spcBef>
              <a:spcAft>
                <a:spcPts val="0"/>
              </a:spcAft>
              <a:buSzPts val="1920"/>
              <a:buNone/>
            </a:pPr>
            <a:r>
              <a:rPr b="1" lang="en-US" sz="2400">
                <a:latin typeface="Arial"/>
                <a:ea typeface="Arial"/>
                <a:cs typeface="Arial"/>
                <a:sym typeface="Arial"/>
              </a:rPr>
              <a:t>Answer :- </a:t>
            </a:r>
            <a:r>
              <a:rPr lang="en-US" sz="2400">
                <a:latin typeface="Arial"/>
                <a:ea typeface="Arial"/>
                <a:cs typeface="Arial"/>
                <a:sym typeface="Arial"/>
              </a:rPr>
              <a:t>Machine Learning Is Continues Learning System Then I Need To Make Sure That The Data Type Of Columns , Number Of Column Etc. Are Same. Then It Is Necessary That Our Old Data And New Data Should Be Align Then So, That Our Training Will Happen Successfully.</a:t>
            </a:r>
            <a:endParaRPr/>
          </a:p>
          <a:p>
            <a:pPr indent="0" lvl="0" marL="0" rtl="0" algn="l">
              <a:spcBef>
                <a:spcPts val="1000"/>
              </a:spcBef>
              <a:spcAft>
                <a:spcPts val="0"/>
              </a:spcAft>
              <a:buSzPts val="1920"/>
              <a:buNone/>
            </a:pPr>
            <a:r>
              <a:t/>
            </a:r>
            <a:endParaRPr sz="2400">
              <a:latin typeface="Arial"/>
              <a:ea typeface="Arial"/>
              <a:cs typeface="Arial"/>
              <a:sym typeface="Arial"/>
            </a:endParaRPr>
          </a:p>
          <a:p>
            <a:pPr indent="0" lvl="0" marL="0" rtl="0" algn="l">
              <a:spcBef>
                <a:spcPts val="1000"/>
              </a:spcBef>
              <a:spcAft>
                <a:spcPts val="0"/>
              </a:spcAft>
              <a:buSzPts val="1920"/>
              <a:buNone/>
            </a:pPr>
            <a:r>
              <a:rPr b="1" lang="en-US" sz="2400">
                <a:latin typeface="Arial"/>
                <a:ea typeface="Arial"/>
                <a:cs typeface="Arial"/>
                <a:sym typeface="Arial"/>
              </a:rPr>
              <a:t>Question 15 :- </a:t>
            </a:r>
            <a:r>
              <a:rPr lang="en-US" sz="2400">
                <a:latin typeface="Arial"/>
                <a:ea typeface="Arial"/>
                <a:cs typeface="Arial"/>
                <a:sym typeface="Arial"/>
              </a:rPr>
              <a:t>What Type Of Data Preprocessing Technique You Used In Project Development?</a:t>
            </a:r>
            <a:endParaRPr/>
          </a:p>
          <a:p>
            <a:pPr indent="0" lvl="0" marL="0" rtl="0" algn="l">
              <a:spcBef>
                <a:spcPts val="1000"/>
              </a:spcBef>
              <a:spcAft>
                <a:spcPts val="0"/>
              </a:spcAft>
              <a:buSzPts val="1920"/>
              <a:buNone/>
            </a:pPr>
            <a:r>
              <a:rPr b="1" lang="en-US" sz="2400">
                <a:latin typeface="Arial"/>
                <a:ea typeface="Arial"/>
                <a:cs typeface="Arial"/>
                <a:sym typeface="Arial"/>
              </a:rPr>
              <a:t>Answer :- </a:t>
            </a:r>
            <a:r>
              <a:rPr lang="en-US" sz="2400">
                <a:latin typeface="Arial"/>
                <a:ea typeface="Arial"/>
                <a:cs typeface="Arial"/>
                <a:sym typeface="Arial"/>
              </a:rPr>
              <a:t>Knn Imputer Used For Handling Missing Value And Standardscaler Technique Used For Feature Scaling.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20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2000"/>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2000"/>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2000"/>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2000"/>
                                        <p:tgtEl>
                                          <p:spTgt spid="2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animEffect filter="fade" transition="in">
                                      <p:cBhvr>
                                        <p:cTn dur="2000"/>
                                        <p:tgtEl>
                                          <p:spTgt spid="2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6" st="6"/>
                                            </p:txEl>
                                          </p:spTgt>
                                        </p:tgtEl>
                                        <p:attrNameLst>
                                          <p:attrName>style.visibility</p:attrName>
                                        </p:attrNameLst>
                                      </p:cBhvr>
                                      <p:to>
                                        <p:strVal val="visible"/>
                                      </p:to>
                                    </p:set>
                                    <p:animEffect filter="fade" transition="in">
                                      <p:cBhvr>
                                        <p:cTn dur="2000"/>
                                        <p:tgtEl>
                                          <p:spTgt spid="2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7" st="7"/>
                                            </p:txEl>
                                          </p:spTgt>
                                        </p:tgtEl>
                                        <p:attrNameLst>
                                          <p:attrName>style.visibility</p:attrName>
                                        </p:attrNameLst>
                                      </p:cBhvr>
                                      <p:to>
                                        <p:strVal val="visible"/>
                                      </p:to>
                                    </p:set>
                                    <p:animEffect filter="fade" transition="in">
                                      <p:cBhvr>
                                        <p:cTn dur="2000"/>
                                        <p:tgtEl>
                                          <p:spTgt spid="28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1"/>
          <p:cNvSpPr txBox="1"/>
          <p:nvPr>
            <p:ph idx="4294967295" type="body"/>
          </p:nvPr>
        </p:nvSpPr>
        <p:spPr>
          <a:xfrm>
            <a:off x="358140" y="301752"/>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sz="2800">
                <a:solidFill>
                  <a:schemeClr val="lt1"/>
                </a:solidFill>
                <a:latin typeface="Arial"/>
                <a:ea typeface="Arial"/>
                <a:cs typeface="Arial"/>
                <a:sym typeface="Arial"/>
              </a:rPr>
              <a:t>Question 16 :- What are different type of missing value imputation techniques ?</a:t>
            </a:r>
            <a:endParaRPr/>
          </a:p>
          <a:p>
            <a:pPr indent="0" lvl="0" marL="0" rtl="0" algn="l">
              <a:spcBef>
                <a:spcPts val="1000"/>
              </a:spcBef>
              <a:spcAft>
                <a:spcPts val="0"/>
              </a:spcAft>
              <a:buSzPts val="2240"/>
              <a:buNone/>
            </a:pPr>
            <a:r>
              <a:rPr b="1" lang="en-US" sz="2800">
                <a:latin typeface="Arial"/>
                <a:ea typeface="Arial"/>
                <a:cs typeface="Arial"/>
                <a:sym typeface="Arial"/>
              </a:rPr>
              <a:t>Answer :- 1) Replacing it with mean , median , mode</a:t>
            </a:r>
            <a:endParaRPr/>
          </a:p>
          <a:p>
            <a:pPr indent="0" lvl="0" marL="0" rtl="0" algn="l">
              <a:spcBef>
                <a:spcPts val="1000"/>
              </a:spcBef>
              <a:spcAft>
                <a:spcPts val="0"/>
              </a:spcAft>
              <a:buSzPts val="2240"/>
              <a:buNone/>
            </a:pPr>
            <a:r>
              <a:rPr lang="en-US" sz="2800">
                <a:latin typeface="Arial"/>
                <a:ea typeface="Arial"/>
                <a:cs typeface="Arial"/>
                <a:sym typeface="Arial"/>
              </a:rPr>
              <a:t>                  2) KNN imputer</a:t>
            </a:r>
            <a:endParaRPr/>
          </a:p>
          <a:p>
            <a:pPr indent="0" lvl="0" marL="0" rtl="0" algn="l">
              <a:spcBef>
                <a:spcPts val="1000"/>
              </a:spcBef>
              <a:spcAft>
                <a:spcPts val="0"/>
              </a:spcAft>
              <a:buSzPts val="2240"/>
              <a:buNone/>
            </a:pPr>
            <a:r>
              <a:rPr lang="en-US" sz="2800">
                <a:latin typeface="Arial"/>
                <a:ea typeface="Arial"/>
                <a:cs typeface="Arial"/>
                <a:sym typeface="Arial"/>
              </a:rPr>
              <a:t>                  3) Imputation using for frequent </a:t>
            </a:r>
            <a:endParaRPr/>
          </a:p>
          <a:p>
            <a:pPr indent="0" lvl="0" marL="0" rtl="0" algn="l">
              <a:spcBef>
                <a:spcPts val="1000"/>
              </a:spcBef>
              <a:spcAft>
                <a:spcPts val="0"/>
              </a:spcAft>
              <a:buSzPts val="2240"/>
              <a:buNone/>
            </a:pPr>
            <a:r>
              <a:t/>
            </a:r>
            <a:endParaRPr sz="2800">
              <a:latin typeface="Arial"/>
              <a:ea typeface="Arial"/>
              <a:cs typeface="Arial"/>
              <a:sym typeface="Arial"/>
            </a:endParaRPr>
          </a:p>
          <a:p>
            <a:pPr indent="0" lvl="0" marL="0" rtl="0" algn="l">
              <a:spcBef>
                <a:spcPts val="1000"/>
              </a:spcBef>
              <a:spcAft>
                <a:spcPts val="0"/>
              </a:spcAft>
              <a:buSzPts val="2240"/>
              <a:buNone/>
            </a:pPr>
            <a:r>
              <a:rPr b="1" lang="en-US" sz="2800">
                <a:latin typeface="Arial"/>
                <a:ea typeface="Arial"/>
                <a:cs typeface="Arial"/>
                <a:sym typeface="Arial"/>
              </a:rPr>
              <a:t>Question 17 :- </a:t>
            </a:r>
            <a:r>
              <a:rPr lang="en-US" sz="2800">
                <a:latin typeface="Arial"/>
                <a:ea typeface="Arial"/>
                <a:cs typeface="Arial"/>
                <a:sym typeface="Arial"/>
              </a:rPr>
              <a:t>What are the different types of outliers detection techniques?</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1) Box plot</a:t>
            </a:r>
            <a:endParaRPr/>
          </a:p>
          <a:p>
            <a:pPr indent="0" lvl="0" marL="0" rtl="0" algn="l">
              <a:spcBef>
                <a:spcPts val="1000"/>
              </a:spcBef>
              <a:spcAft>
                <a:spcPts val="0"/>
              </a:spcAft>
              <a:buSzPts val="2240"/>
              <a:buNone/>
            </a:pPr>
            <a:r>
              <a:rPr lang="en-US" sz="2800">
                <a:latin typeface="Arial"/>
                <a:ea typeface="Arial"/>
                <a:cs typeface="Arial"/>
                <a:sym typeface="Arial"/>
              </a:rPr>
              <a:t>                  2) Using imperial techniques</a:t>
            </a:r>
            <a:endParaRPr/>
          </a:p>
          <a:p>
            <a:pPr indent="0" lvl="0" marL="0" rtl="0" algn="l">
              <a:spcBef>
                <a:spcPts val="1000"/>
              </a:spcBef>
              <a:spcAft>
                <a:spcPts val="0"/>
              </a:spcAft>
              <a:buSzPts val="2240"/>
              <a:buNone/>
            </a:pPr>
            <a:r>
              <a:rPr lang="en-US" sz="2800">
                <a:latin typeface="Arial"/>
                <a:ea typeface="Arial"/>
                <a:cs typeface="Arial"/>
                <a:sym typeface="Arial"/>
              </a:rPr>
              <a:t>                  3) IQR techniques</a:t>
            </a:r>
            <a:endParaRPr/>
          </a:p>
          <a:p>
            <a:pPr indent="0" lvl="0" marL="0" rtl="0" algn="l">
              <a:spcBef>
                <a:spcPts val="1000"/>
              </a:spcBef>
              <a:spcAft>
                <a:spcPts val="0"/>
              </a:spcAft>
              <a:buSzPts val="2240"/>
              <a:buNone/>
            </a:pPr>
            <a:r>
              <a:rPr lang="en-US" sz="2800">
                <a:latin typeface="Arial"/>
                <a:ea typeface="Arial"/>
                <a:cs typeface="Arial"/>
                <a:sym typeface="Arial"/>
              </a:rPr>
              <a:t>                  4) DBSCAN techniques</a:t>
            </a:r>
            <a:endParaRPr/>
          </a:p>
          <a:p>
            <a:pPr indent="0" lvl="0" marL="0" rtl="0" algn="l">
              <a:spcBef>
                <a:spcPts val="1000"/>
              </a:spcBef>
              <a:spcAft>
                <a:spcPts val="0"/>
              </a:spcAft>
              <a:buSzPts val="2240"/>
              <a:buNone/>
            </a:pPr>
            <a:r>
              <a:t/>
            </a:r>
            <a:endParaRPr sz="2800">
              <a:latin typeface="Arial"/>
              <a:ea typeface="Arial"/>
              <a:cs typeface="Arial"/>
              <a:sym typeface="Arial"/>
            </a:endParaRPr>
          </a:p>
          <a:p>
            <a:pPr indent="0" lvl="0" marL="0" rtl="0" algn="l">
              <a:spcBef>
                <a:spcPts val="1000"/>
              </a:spcBef>
              <a:spcAft>
                <a:spcPts val="0"/>
              </a:spcAft>
              <a:buSzPts val="2240"/>
              <a:buNone/>
            </a:pPr>
            <a:r>
              <a:rPr lang="en-US" sz="2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2000"/>
                                        <p:tgtEl>
                                          <p:spTgt spid="2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2000"/>
                                        <p:tgtEl>
                                          <p:spTgt spid="2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Effect filter="fade" transition="in">
                                      <p:cBhvr>
                                        <p:cTn dur="2000"/>
                                        <p:tgtEl>
                                          <p:spTgt spid="2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Effect filter="fade" transition="in">
                                      <p:cBhvr>
                                        <p:cTn dur="2000"/>
                                        <p:tgtEl>
                                          <p:spTgt spid="2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Effect filter="fade" transition="in">
                                      <p:cBhvr>
                                        <p:cTn dur="2000"/>
                                        <p:tgtEl>
                                          <p:spTgt spid="2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animEffect filter="fade" transition="in">
                                      <p:cBhvr>
                                        <p:cTn dur="2000"/>
                                        <p:tgtEl>
                                          <p:spTgt spid="2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animEffect filter="fade" transition="in">
                                      <p:cBhvr>
                                        <p:cTn dur="2000"/>
                                        <p:tgtEl>
                                          <p:spTgt spid="2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animEffect filter="fade" transition="in">
                                      <p:cBhvr>
                                        <p:cTn dur="2000"/>
                                        <p:tgtEl>
                                          <p:spTgt spid="2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8" st="8"/>
                                            </p:txEl>
                                          </p:spTgt>
                                        </p:tgtEl>
                                        <p:attrNameLst>
                                          <p:attrName>style.visibility</p:attrName>
                                        </p:attrNameLst>
                                      </p:cBhvr>
                                      <p:to>
                                        <p:strVal val="visible"/>
                                      </p:to>
                                    </p:set>
                                    <p:animEffect filter="fade" transition="in">
                                      <p:cBhvr>
                                        <p:cTn dur="2000"/>
                                        <p:tgtEl>
                                          <p:spTgt spid="2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9" st="9"/>
                                            </p:txEl>
                                          </p:spTgt>
                                        </p:tgtEl>
                                        <p:attrNameLst>
                                          <p:attrName>style.visibility</p:attrName>
                                        </p:attrNameLst>
                                      </p:cBhvr>
                                      <p:to>
                                        <p:strVal val="visible"/>
                                      </p:to>
                                    </p:set>
                                    <p:animEffect filter="fade" transition="in">
                                      <p:cBhvr>
                                        <p:cTn dur="2000"/>
                                        <p:tgtEl>
                                          <p:spTgt spid="29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0" st="10"/>
                                            </p:txEl>
                                          </p:spTgt>
                                        </p:tgtEl>
                                        <p:attrNameLst>
                                          <p:attrName>style.visibility</p:attrName>
                                        </p:attrNameLst>
                                      </p:cBhvr>
                                      <p:to>
                                        <p:strVal val="visible"/>
                                      </p:to>
                                    </p:set>
                                    <p:animEffect filter="fade" transition="in">
                                      <p:cBhvr>
                                        <p:cTn dur="2000"/>
                                        <p:tgtEl>
                                          <p:spTgt spid="29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1" st="11"/>
                                            </p:txEl>
                                          </p:spTgt>
                                        </p:tgtEl>
                                        <p:attrNameLst>
                                          <p:attrName>style.visibility</p:attrName>
                                        </p:attrNameLst>
                                      </p:cBhvr>
                                      <p:to>
                                        <p:strVal val="visible"/>
                                      </p:to>
                                    </p:set>
                                    <p:animEffect filter="fade" transition="in">
                                      <p:cBhvr>
                                        <p:cTn dur="2000"/>
                                        <p:tgtEl>
                                          <p:spTgt spid="29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2"/>
          <p:cNvSpPr txBox="1"/>
          <p:nvPr>
            <p:ph idx="4294967295" type="body"/>
          </p:nvPr>
        </p:nvSpPr>
        <p:spPr>
          <a:xfrm>
            <a:off x="358140" y="301752"/>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latin typeface="Arial"/>
                <a:ea typeface="Arial"/>
                <a:cs typeface="Arial"/>
                <a:sym typeface="Arial"/>
              </a:rPr>
              <a:t>Question 18 :- </a:t>
            </a:r>
            <a:r>
              <a:rPr lang="en-US" sz="2400">
                <a:latin typeface="Arial"/>
                <a:ea typeface="Arial"/>
                <a:cs typeface="Arial"/>
                <a:sym typeface="Arial"/>
              </a:rPr>
              <a:t>What Are Different Task You Perform In Feature Engineering ?</a:t>
            </a:r>
            <a:endParaRPr/>
          </a:p>
          <a:p>
            <a:pPr indent="0" lvl="0" marL="0" rtl="0" algn="l">
              <a:spcBef>
                <a:spcPts val="1000"/>
              </a:spcBef>
              <a:spcAft>
                <a:spcPts val="0"/>
              </a:spcAft>
              <a:buSzPts val="1920"/>
              <a:buNone/>
            </a:pPr>
            <a:r>
              <a:rPr b="1" lang="en-US" sz="2400">
                <a:latin typeface="Arial"/>
                <a:ea typeface="Arial"/>
                <a:cs typeface="Arial"/>
                <a:sym typeface="Arial"/>
              </a:rPr>
              <a:t>Answer :-  </a:t>
            </a:r>
            <a:r>
              <a:rPr lang="en-US" sz="2400">
                <a:latin typeface="Arial"/>
                <a:ea typeface="Arial"/>
                <a:cs typeface="Arial"/>
                <a:sym typeface="Arial"/>
              </a:rPr>
              <a:t>1) Handling The Missing Value</a:t>
            </a:r>
            <a:endParaRPr/>
          </a:p>
          <a:p>
            <a:pPr indent="0" lvl="0" marL="0" rtl="0" algn="l">
              <a:spcBef>
                <a:spcPts val="1000"/>
              </a:spcBef>
              <a:spcAft>
                <a:spcPts val="0"/>
              </a:spcAft>
              <a:buSzPts val="1920"/>
              <a:buNone/>
            </a:pPr>
            <a:r>
              <a:rPr lang="en-US" sz="2400">
                <a:latin typeface="Arial"/>
                <a:ea typeface="Arial"/>
                <a:cs typeface="Arial"/>
                <a:sym typeface="Arial"/>
              </a:rPr>
              <a:t>                 2) Outliers Detection</a:t>
            </a:r>
            <a:endParaRPr/>
          </a:p>
          <a:p>
            <a:pPr indent="0" lvl="0" marL="0" rtl="0" algn="l">
              <a:spcBef>
                <a:spcPts val="1000"/>
              </a:spcBef>
              <a:spcAft>
                <a:spcPts val="0"/>
              </a:spcAft>
              <a:buSzPts val="1920"/>
              <a:buNone/>
            </a:pPr>
            <a:r>
              <a:rPr lang="en-US" sz="2400">
                <a:latin typeface="Arial"/>
                <a:ea typeface="Arial"/>
                <a:cs typeface="Arial"/>
                <a:sym typeface="Arial"/>
              </a:rPr>
              <a:t>                 3) Handling Categorical Data</a:t>
            </a:r>
            <a:endParaRPr/>
          </a:p>
          <a:p>
            <a:pPr indent="0" lvl="0" marL="0" rtl="0" algn="l">
              <a:spcBef>
                <a:spcPts val="1000"/>
              </a:spcBef>
              <a:spcAft>
                <a:spcPts val="0"/>
              </a:spcAft>
              <a:buSzPts val="1920"/>
              <a:buNone/>
            </a:pPr>
            <a:r>
              <a:rPr lang="en-US" sz="2400">
                <a:latin typeface="Arial"/>
                <a:ea typeface="Arial"/>
                <a:cs typeface="Arial"/>
                <a:sym typeface="Arial"/>
              </a:rPr>
              <a:t>                4) Variable Transformation </a:t>
            </a:r>
            <a:endParaRPr/>
          </a:p>
          <a:p>
            <a:pPr indent="0" lvl="0" marL="0" rtl="0" algn="l">
              <a:spcBef>
                <a:spcPts val="1000"/>
              </a:spcBef>
              <a:spcAft>
                <a:spcPts val="0"/>
              </a:spcAft>
              <a:buSzPts val="1920"/>
              <a:buNone/>
            </a:pPr>
            <a:r>
              <a:t/>
            </a:r>
            <a:endParaRPr sz="2400">
              <a:latin typeface="Arial"/>
              <a:ea typeface="Arial"/>
              <a:cs typeface="Arial"/>
              <a:sym typeface="Arial"/>
            </a:endParaRPr>
          </a:p>
          <a:p>
            <a:pPr indent="0" lvl="0" marL="0" rtl="0" algn="l">
              <a:spcBef>
                <a:spcPts val="1000"/>
              </a:spcBef>
              <a:spcAft>
                <a:spcPts val="0"/>
              </a:spcAft>
              <a:buSzPts val="1920"/>
              <a:buNone/>
            </a:pPr>
            <a:r>
              <a:rPr b="1" lang="en-US" sz="2400">
                <a:latin typeface="Arial"/>
                <a:ea typeface="Arial"/>
                <a:cs typeface="Arial"/>
                <a:sym typeface="Arial"/>
              </a:rPr>
              <a:t>Question 19 :- </a:t>
            </a:r>
            <a:r>
              <a:rPr lang="en-US" sz="2400">
                <a:latin typeface="Arial"/>
                <a:ea typeface="Arial"/>
                <a:cs typeface="Arial"/>
                <a:sym typeface="Arial"/>
              </a:rPr>
              <a:t>What Do You Mean By Curse Of Dimensionally?</a:t>
            </a:r>
            <a:endParaRPr/>
          </a:p>
          <a:p>
            <a:pPr indent="0" lvl="0" marL="0" rtl="0" algn="l">
              <a:spcBef>
                <a:spcPts val="1000"/>
              </a:spcBef>
              <a:spcAft>
                <a:spcPts val="0"/>
              </a:spcAft>
              <a:buSzPts val="1920"/>
              <a:buNone/>
            </a:pPr>
            <a:r>
              <a:rPr b="1" lang="en-US" sz="2400">
                <a:latin typeface="Arial"/>
                <a:ea typeface="Arial"/>
                <a:cs typeface="Arial"/>
                <a:sym typeface="Arial"/>
              </a:rPr>
              <a:t>Answer :- </a:t>
            </a:r>
            <a:r>
              <a:rPr lang="en-US" sz="2400">
                <a:latin typeface="Arial"/>
                <a:ea typeface="Arial"/>
                <a:cs typeface="Arial"/>
                <a:sym typeface="Arial"/>
              </a:rPr>
              <a:t>The Curse Of Dimensionality Basically Means That The Error Increases With The Increase In The Number Of Features. It Refers To The Fact That Algorithms Are Harder To Design In High Dimensions And Often Have A Running Time Exponential In The Dimensions.</a:t>
            </a:r>
            <a:endParaRPr/>
          </a:p>
          <a:p>
            <a:pPr indent="0" lvl="0" marL="0" rtl="0" algn="l">
              <a:spcBef>
                <a:spcPts val="1000"/>
              </a:spcBef>
              <a:spcAft>
                <a:spcPts val="0"/>
              </a:spcAft>
              <a:buSzPts val="1920"/>
              <a:buNone/>
            </a:pPr>
            <a:r>
              <a:t/>
            </a:r>
            <a:endParaRPr sz="2400">
              <a:latin typeface="Arial"/>
              <a:ea typeface="Arial"/>
              <a:cs typeface="Arial"/>
              <a:sym typeface="Arial"/>
            </a:endParaRPr>
          </a:p>
          <a:p>
            <a:pPr indent="0" lvl="0" marL="0" rtl="0" algn="l">
              <a:spcBef>
                <a:spcPts val="1000"/>
              </a:spcBef>
              <a:spcAft>
                <a:spcPts val="0"/>
              </a:spcAft>
              <a:buSzPts val="1920"/>
              <a:buNone/>
            </a:pPr>
            <a:r>
              <a:rPr b="1" lang="en-US" sz="2400">
                <a:latin typeface="Arial"/>
                <a:ea typeface="Arial"/>
                <a:cs typeface="Arial"/>
                <a:sym typeface="Arial"/>
              </a:rPr>
              <a:t>Question 20 :-  </a:t>
            </a:r>
            <a:r>
              <a:rPr lang="en-US" sz="2400">
                <a:latin typeface="Arial"/>
                <a:ea typeface="Arial"/>
                <a:cs typeface="Arial"/>
                <a:sym typeface="Arial"/>
              </a:rPr>
              <a:t>How You Are Handling Curse Of Dimensionality Problem ?</a:t>
            </a:r>
            <a:endParaRPr/>
          </a:p>
          <a:p>
            <a:pPr indent="0" lvl="0" marL="0" rtl="0" algn="l">
              <a:spcBef>
                <a:spcPts val="1000"/>
              </a:spcBef>
              <a:spcAft>
                <a:spcPts val="0"/>
              </a:spcAft>
              <a:buSzPts val="1920"/>
              <a:buNone/>
            </a:pPr>
            <a:r>
              <a:rPr b="1" lang="en-US" sz="2400">
                <a:latin typeface="Arial"/>
                <a:ea typeface="Arial"/>
                <a:cs typeface="Arial"/>
                <a:sym typeface="Arial"/>
              </a:rPr>
              <a:t>Answer :-  </a:t>
            </a:r>
            <a:r>
              <a:rPr lang="en-US" sz="2400">
                <a:latin typeface="Arial"/>
                <a:ea typeface="Arial"/>
                <a:cs typeface="Arial"/>
                <a:sym typeface="Arial"/>
              </a:rPr>
              <a:t>To Overcome The Issue Of The Curse Of Dimensionality, Dimensionality Reduction(pca) Is Used To Reduce The Feature Space With Consideration By A Set Of Principal Features.</a:t>
            </a:r>
            <a:endParaRPr sz="2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20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20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2000"/>
                                        <p:tgtEl>
                                          <p:spTgt spid="2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2000"/>
                                        <p:tgtEl>
                                          <p:spTgt spid="2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Effect filter="fade" transition="in">
                                      <p:cBhvr>
                                        <p:cTn dur="2000"/>
                                        <p:tgtEl>
                                          <p:spTgt spid="2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Effect filter="fade" transition="in">
                                      <p:cBhvr>
                                        <p:cTn dur="2000"/>
                                        <p:tgtEl>
                                          <p:spTgt spid="2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animEffect filter="fade" transition="in">
                                      <p:cBhvr>
                                        <p:cTn dur="2000"/>
                                        <p:tgtEl>
                                          <p:spTgt spid="2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animEffect filter="fade" transition="in">
                                      <p:cBhvr>
                                        <p:cTn dur="2000"/>
                                        <p:tgtEl>
                                          <p:spTgt spid="29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animEffect filter="fade" transition="in">
                                      <p:cBhvr>
                                        <p:cTn dur="2000"/>
                                        <p:tgtEl>
                                          <p:spTgt spid="29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9" st="9"/>
                                            </p:txEl>
                                          </p:spTgt>
                                        </p:tgtEl>
                                        <p:attrNameLst>
                                          <p:attrName>style.visibility</p:attrName>
                                        </p:attrNameLst>
                                      </p:cBhvr>
                                      <p:to>
                                        <p:strVal val="visible"/>
                                      </p:to>
                                    </p:set>
                                    <p:animEffect filter="fade" transition="in">
                                      <p:cBhvr>
                                        <p:cTn dur="2000"/>
                                        <p:tgtEl>
                                          <p:spTgt spid="29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0" st="10"/>
                                            </p:txEl>
                                          </p:spTgt>
                                        </p:tgtEl>
                                        <p:attrNameLst>
                                          <p:attrName>style.visibility</p:attrName>
                                        </p:attrNameLst>
                                      </p:cBhvr>
                                      <p:to>
                                        <p:strVal val="visible"/>
                                      </p:to>
                                    </p:set>
                                    <p:animEffect filter="fade" transition="in">
                                      <p:cBhvr>
                                        <p:cTn dur="2000"/>
                                        <p:tgtEl>
                                          <p:spTgt spid="29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3"/>
          <p:cNvSpPr txBox="1"/>
          <p:nvPr>
            <p:ph idx="4294967295" type="body"/>
          </p:nvPr>
        </p:nvSpPr>
        <p:spPr>
          <a:xfrm>
            <a:off x="358140" y="301752"/>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sz="2800">
                <a:latin typeface="Arial"/>
                <a:ea typeface="Arial"/>
                <a:cs typeface="Arial"/>
                <a:sym typeface="Arial"/>
              </a:rPr>
              <a:t>Question 21 :- </a:t>
            </a:r>
            <a:r>
              <a:rPr lang="en-US" sz="2800">
                <a:latin typeface="Arial"/>
                <a:ea typeface="Arial"/>
                <a:cs typeface="Arial"/>
                <a:sym typeface="Arial"/>
              </a:rPr>
              <a:t>Which Cross Validation Technique U Used In Your Project?</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In These Project I Am Used Grid Search Cv Cross Validation Techniques .</a:t>
            </a:r>
            <a:endParaRPr/>
          </a:p>
          <a:p>
            <a:pPr indent="0" lvl="0" marL="0" rtl="0" algn="l">
              <a:spcBef>
                <a:spcPts val="1000"/>
              </a:spcBef>
              <a:spcAft>
                <a:spcPts val="0"/>
              </a:spcAft>
              <a:buSzPts val="2240"/>
              <a:buNone/>
            </a:pPr>
            <a:r>
              <a:t/>
            </a:r>
            <a:endParaRPr sz="2800">
              <a:latin typeface="Arial"/>
              <a:ea typeface="Arial"/>
              <a:cs typeface="Arial"/>
              <a:sym typeface="Arial"/>
            </a:endParaRPr>
          </a:p>
          <a:p>
            <a:pPr indent="0" lvl="0" marL="0" rtl="0" algn="l">
              <a:spcBef>
                <a:spcPts val="1000"/>
              </a:spcBef>
              <a:spcAft>
                <a:spcPts val="0"/>
              </a:spcAft>
              <a:buSzPts val="2240"/>
              <a:buNone/>
            </a:pPr>
            <a:r>
              <a:rPr b="1" lang="en-US" sz="2800">
                <a:latin typeface="Arial"/>
                <a:ea typeface="Arial"/>
                <a:cs typeface="Arial"/>
                <a:sym typeface="Arial"/>
              </a:rPr>
              <a:t>Question 22 :- </a:t>
            </a:r>
            <a:r>
              <a:rPr lang="en-US" sz="2800">
                <a:latin typeface="Arial"/>
                <a:ea typeface="Arial"/>
                <a:cs typeface="Arial"/>
                <a:sym typeface="Arial"/>
              </a:rPr>
              <a:t>What Kind Of Automation U Are Implemented ?</a:t>
            </a:r>
            <a:endParaRPr/>
          </a:p>
          <a:p>
            <a:pPr indent="0" lvl="0" marL="0" rtl="0" algn="l">
              <a:spcBef>
                <a:spcPts val="1000"/>
              </a:spcBef>
              <a:spcAft>
                <a:spcPts val="0"/>
              </a:spcAft>
              <a:buSzPts val="2240"/>
              <a:buNone/>
            </a:pPr>
            <a:r>
              <a:rPr b="1" lang="en-US" sz="2800">
                <a:latin typeface="Arial"/>
                <a:ea typeface="Arial"/>
                <a:cs typeface="Arial"/>
                <a:sym typeface="Arial"/>
              </a:rPr>
              <a:t>Answer :-</a:t>
            </a:r>
            <a:r>
              <a:rPr lang="en-US" sz="2800">
                <a:latin typeface="Arial"/>
                <a:ea typeface="Arial"/>
                <a:cs typeface="Arial"/>
                <a:sym typeface="Arial"/>
              </a:rPr>
              <a:t>1) Data Validation Pipeline</a:t>
            </a:r>
            <a:endParaRPr/>
          </a:p>
          <a:p>
            <a:pPr indent="0" lvl="0" marL="0" rtl="0" algn="l">
              <a:spcBef>
                <a:spcPts val="1000"/>
              </a:spcBef>
              <a:spcAft>
                <a:spcPts val="0"/>
              </a:spcAft>
              <a:buSzPts val="2240"/>
              <a:buNone/>
            </a:pPr>
            <a:r>
              <a:rPr lang="en-US" sz="2800">
                <a:latin typeface="Arial"/>
                <a:ea typeface="Arial"/>
                <a:cs typeface="Arial"/>
                <a:sym typeface="Arial"/>
              </a:rPr>
              <a:t>               2) Data Preprocessing Pipeline </a:t>
            </a:r>
            <a:endParaRPr/>
          </a:p>
          <a:p>
            <a:pPr indent="0" lvl="0" marL="0" rtl="0" algn="l">
              <a:spcBef>
                <a:spcPts val="1000"/>
              </a:spcBef>
              <a:spcAft>
                <a:spcPts val="0"/>
              </a:spcAft>
              <a:buSzPts val="2240"/>
              <a:buNone/>
            </a:pPr>
            <a:r>
              <a:rPr lang="en-US" sz="2800">
                <a:latin typeface="Arial"/>
                <a:ea typeface="Arial"/>
                <a:cs typeface="Arial"/>
                <a:sym typeface="Arial"/>
              </a:rPr>
              <a:t>               3) Database Insertions Pipeline</a:t>
            </a:r>
            <a:endParaRPr/>
          </a:p>
          <a:p>
            <a:pPr indent="0" lvl="0" marL="0" rtl="0" algn="l">
              <a:spcBef>
                <a:spcPts val="1000"/>
              </a:spcBef>
              <a:spcAft>
                <a:spcPts val="0"/>
              </a:spcAft>
              <a:buSzPts val="2240"/>
              <a:buNone/>
            </a:pPr>
            <a:r>
              <a:rPr lang="en-US" sz="2800">
                <a:latin typeface="Arial"/>
                <a:ea typeface="Arial"/>
                <a:cs typeface="Arial"/>
                <a:sym typeface="Arial"/>
              </a:rPr>
              <a:t>               4) Clustering Pipeline</a:t>
            </a:r>
            <a:endParaRPr/>
          </a:p>
          <a:p>
            <a:pPr indent="0" lvl="0" marL="0" rtl="0" algn="l">
              <a:spcBef>
                <a:spcPts val="1000"/>
              </a:spcBef>
              <a:spcAft>
                <a:spcPts val="0"/>
              </a:spcAft>
              <a:buSzPts val="2240"/>
              <a:buNone/>
            </a:pPr>
            <a:r>
              <a:rPr lang="en-US" sz="2800">
                <a:latin typeface="Arial"/>
                <a:ea typeface="Arial"/>
                <a:cs typeface="Arial"/>
                <a:sym typeface="Arial"/>
              </a:rPr>
              <a:t>               5) Model Training Pipeline </a:t>
            </a:r>
            <a:endParaRPr/>
          </a:p>
          <a:p>
            <a:pPr indent="0" lvl="0" marL="0" rtl="0" algn="l">
              <a:spcBef>
                <a:spcPts val="1000"/>
              </a:spcBef>
              <a:spcAft>
                <a:spcPts val="0"/>
              </a:spcAft>
              <a:buSzPts val="2240"/>
              <a:buNone/>
            </a:pPr>
            <a:r>
              <a:rPr lang="en-US" sz="2800">
                <a:latin typeface="Arial"/>
                <a:ea typeface="Arial"/>
                <a:cs typeface="Arial"/>
                <a:sym typeface="Arial"/>
              </a:rPr>
              <a:t>               6) Model Selection Pipeline</a:t>
            </a:r>
            <a:endParaRPr/>
          </a:p>
          <a:p>
            <a:pPr indent="0" lvl="0" marL="0" rtl="0" algn="l">
              <a:spcBef>
                <a:spcPts val="1000"/>
              </a:spcBef>
              <a:spcAft>
                <a:spcPts val="0"/>
              </a:spcAft>
              <a:buSzPts val="2240"/>
              <a:buNone/>
            </a:pPr>
            <a:r>
              <a:rPr lang="en-US" sz="2800">
                <a:latin typeface="Arial"/>
                <a:ea typeface="Arial"/>
                <a:cs typeface="Arial"/>
                <a:sym typeface="Arial"/>
              </a:rPr>
              <a:t>               7) Model Prediction Pipeline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20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20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20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20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2000"/>
                                        <p:tgtEl>
                                          <p:spTgt spid="3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2000"/>
                                        <p:tgtEl>
                                          <p:spTgt spid="3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2000"/>
                                        <p:tgtEl>
                                          <p:spTgt spid="3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7" st="7"/>
                                            </p:txEl>
                                          </p:spTgt>
                                        </p:tgtEl>
                                        <p:attrNameLst>
                                          <p:attrName>style.visibility</p:attrName>
                                        </p:attrNameLst>
                                      </p:cBhvr>
                                      <p:to>
                                        <p:strVal val="visible"/>
                                      </p:to>
                                    </p:set>
                                    <p:animEffect filter="fade" transition="in">
                                      <p:cBhvr>
                                        <p:cTn dur="2000"/>
                                        <p:tgtEl>
                                          <p:spTgt spid="3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8" st="8"/>
                                            </p:txEl>
                                          </p:spTgt>
                                        </p:tgtEl>
                                        <p:attrNameLst>
                                          <p:attrName>style.visibility</p:attrName>
                                        </p:attrNameLst>
                                      </p:cBhvr>
                                      <p:to>
                                        <p:strVal val="visible"/>
                                      </p:to>
                                    </p:set>
                                    <p:animEffect filter="fade" transition="in">
                                      <p:cBhvr>
                                        <p:cTn dur="2000"/>
                                        <p:tgtEl>
                                          <p:spTgt spid="30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9" st="9"/>
                                            </p:txEl>
                                          </p:spTgt>
                                        </p:tgtEl>
                                        <p:attrNameLst>
                                          <p:attrName>style.visibility</p:attrName>
                                        </p:attrNameLst>
                                      </p:cBhvr>
                                      <p:to>
                                        <p:strVal val="visible"/>
                                      </p:to>
                                    </p:set>
                                    <p:animEffect filter="fade" transition="in">
                                      <p:cBhvr>
                                        <p:cTn dur="2000"/>
                                        <p:tgtEl>
                                          <p:spTgt spid="30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0" st="10"/>
                                            </p:txEl>
                                          </p:spTgt>
                                        </p:tgtEl>
                                        <p:attrNameLst>
                                          <p:attrName>style.visibility</p:attrName>
                                        </p:attrNameLst>
                                      </p:cBhvr>
                                      <p:to>
                                        <p:strVal val="visible"/>
                                      </p:to>
                                    </p:set>
                                    <p:animEffect filter="fade" transition="in">
                                      <p:cBhvr>
                                        <p:cTn dur="2000"/>
                                        <p:tgtEl>
                                          <p:spTgt spid="30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4"/>
          <p:cNvSpPr txBox="1"/>
          <p:nvPr>
            <p:ph idx="4294967295" type="body"/>
          </p:nvPr>
        </p:nvSpPr>
        <p:spPr>
          <a:xfrm>
            <a:off x="239268" y="146304"/>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sz="2800">
                <a:latin typeface="Arial"/>
                <a:ea typeface="Arial"/>
                <a:cs typeface="Arial"/>
                <a:sym typeface="Arial"/>
              </a:rPr>
              <a:t>Question 23 :- </a:t>
            </a:r>
            <a:r>
              <a:rPr lang="en-US" sz="2800">
                <a:latin typeface="Arial"/>
                <a:ea typeface="Arial"/>
                <a:cs typeface="Arial"/>
                <a:sym typeface="Arial"/>
              </a:rPr>
              <a:t>Tells About Various Type Of Feature Selection Techniques?</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1) Chi-square Technique</a:t>
            </a:r>
            <a:endParaRPr/>
          </a:p>
          <a:p>
            <a:pPr indent="0" lvl="0" marL="0" rtl="0" algn="l">
              <a:spcBef>
                <a:spcPts val="1000"/>
              </a:spcBef>
              <a:spcAft>
                <a:spcPts val="0"/>
              </a:spcAft>
              <a:buSzPts val="2240"/>
              <a:buNone/>
            </a:pPr>
            <a:r>
              <a:rPr lang="en-US" sz="2800">
                <a:latin typeface="Arial"/>
                <a:ea typeface="Arial"/>
                <a:cs typeface="Arial"/>
                <a:sym typeface="Arial"/>
              </a:rPr>
              <a:t>                  2) Correlation</a:t>
            </a:r>
            <a:endParaRPr/>
          </a:p>
          <a:p>
            <a:pPr indent="0" lvl="0" marL="0" rtl="0" algn="l">
              <a:spcBef>
                <a:spcPts val="1000"/>
              </a:spcBef>
              <a:spcAft>
                <a:spcPts val="0"/>
              </a:spcAft>
              <a:buSzPts val="2240"/>
              <a:buNone/>
            </a:pPr>
            <a:r>
              <a:rPr lang="en-US" sz="2800">
                <a:latin typeface="Arial"/>
                <a:ea typeface="Arial"/>
                <a:cs typeface="Arial"/>
                <a:sym typeface="Arial"/>
              </a:rPr>
              <a:t>                  3) Variances Threshold Technique</a:t>
            </a:r>
            <a:endParaRPr/>
          </a:p>
          <a:p>
            <a:pPr indent="0" lvl="0" marL="0" rtl="0" algn="l">
              <a:spcBef>
                <a:spcPts val="1000"/>
              </a:spcBef>
              <a:spcAft>
                <a:spcPts val="0"/>
              </a:spcAft>
              <a:buSzPts val="2240"/>
              <a:buNone/>
            </a:pPr>
            <a:r>
              <a:rPr lang="en-US" sz="2800">
                <a:latin typeface="Arial"/>
                <a:ea typeface="Arial"/>
                <a:cs typeface="Arial"/>
                <a:sym typeface="Arial"/>
              </a:rPr>
              <a:t>                  4) Lasso Regression Techniques</a:t>
            </a:r>
            <a:endParaRPr/>
          </a:p>
          <a:p>
            <a:pPr indent="0" lvl="0" marL="0" rtl="0" algn="l">
              <a:spcBef>
                <a:spcPts val="1000"/>
              </a:spcBef>
              <a:spcAft>
                <a:spcPts val="0"/>
              </a:spcAft>
              <a:buSzPts val="2240"/>
              <a:buNone/>
            </a:pPr>
            <a:r>
              <a:rPr lang="en-US" sz="2800">
                <a:latin typeface="Arial"/>
                <a:ea typeface="Arial"/>
                <a:cs typeface="Arial"/>
                <a:sym typeface="Arial"/>
              </a:rPr>
              <a:t>                  5) Feature Importance Method (Tree Based)</a:t>
            </a:r>
            <a:endParaRPr/>
          </a:p>
          <a:p>
            <a:pPr indent="0" lvl="0" marL="0" rtl="0" algn="l">
              <a:spcBef>
                <a:spcPts val="1000"/>
              </a:spcBef>
              <a:spcAft>
                <a:spcPts val="0"/>
              </a:spcAft>
              <a:buSzPts val="2240"/>
              <a:buNone/>
            </a:pPr>
            <a:r>
              <a:t/>
            </a:r>
            <a:endParaRPr sz="2800">
              <a:latin typeface="Arial"/>
              <a:ea typeface="Arial"/>
              <a:cs typeface="Arial"/>
              <a:sym typeface="Arial"/>
            </a:endParaRPr>
          </a:p>
          <a:p>
            <a:pPr indent="0" lvl="0" marL="0" rtl="0" algn="l">
              <a:spcBef>
                <a:spcPts val="1000"/>
              </a:spcBef>
              <a:spcAft>
                <a:spcPts val="0"/>
              </a:spcAft>
              <a:buSzPts val="2240"/>
              <a:buNone/>
            </a:pPr>
            <a:r>
              <a:rPr b="1" lang="en-US" sz="2800">
                <a:latin typeface="Arial"/>
                <a:ea typeface="Arial"/>
                <a:cs typeface="Arial"/>
                <a:sym typeface="Arial"/>
              </a:rPr>
              <a:t>Question 24 :- </a:t>
            </a:r>
            <a:r>
              <a:rPr lang="en-US" sz="2800">
                <a:latin typeface="Arial"/>
                <a:ea typeface="Arial"/>
                <a:cs typeface="Arial"/>
                <a:sym typeface="Arial"/>
              </a:rPr>
              <a:t>Why Is Normalization Required Before Apply Any Machine Learning Algorithm ?</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Normalization Is Not Always Not Required And Is Done To Prevent Variables That Are On Higher Scale From Affecting Outcomes That Are On Lower Levels . Normalization Is A Process That Is Required When An Algorithm Uses Something Like Distance Measure.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2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20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20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2000"/>
                                        <p:tgtEl>
                                          <p:spTgt spid="3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Effect filter="fade" transition="in">
                                      <p:cBhvr>
                                        <p:cTn dur="2000"/>
                                        <p:tgtEl>
                                          <p:spTgt spid="3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animEffect filter="fade" transition="in">
                                      <p:cBhvr>
                                        <p:cTn dur="2000"/>
                                        <p:tgtEl>
                                          <p:spTgt spid="3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animEffect filter="fade" transition="in">
                                      <p:cBhvr>
                                        <p:cTn dur="2000"/>
                                        <p:tgtEl>
                                          <p:spTgt spid="3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7" st="7"/>
                                            </p:txEl>
                                          </p:spTgt>
                                        </p:tgtEl>
                                        <p:attrNameLst>
                                          <p:attrName>style.visibility</p:attrName>
                                        </p:attrNameLst>
                                      </p:cBhvr>
                                      <p:to>
                                        <p:strVal val="visible"/>
                                      </p:to>
                                    </p:set>
                                    <p:animEffect filter="fade" transition="in">
                                      <p:cBhvr>
                                        <p:cTn dur="2000"/>
                                        <p:tgtEl>
                                          <p:spTgt spid="3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8" st="8"/>
                                            </p:txEl>
                                          </p:spTgt>
                                        </p:tgtEl>
                                        <p:attrNameLst>
                                          <p:attrName>style.visibility</p:attrName>
                                        </p:attrNameLst>
                                      </p:cBhvr>
                                      <p:to>
                                        <p:strVal val="visible"/>
                                      </p:to>
                                    </p:set>
                                    <p:animEffect filter="fade" transition="in">
                                      <p:cBhvr>
                                        <p:cTn dur="2000"/>
                                        <p:tgtEl>
                                          <p:spTgt spid="3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5"/>
          <p:cNvSpPr txBox="1"/>
          <p:nvPr>
            <p:ph idx="4294967295" type="body"/>
          </p:nvPr>
        </p:nvSpPr>
        <p:spPr>
          <a:xfrm>
            <a:off x="358140" y="301752"/>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sz="2800">
                <a:latin typeface="Arial"/>
                <a:ea typeface="Arial"/>
                <a:cs typeface="Arial"/>
                <a:sym typeface="Arial"/>
              </a:rPr>
              <a:t>Question 25 :-  </a:t>
            </a:r>
            <a:r>
              <a:rPr lang="en-US" sz="2800">
                <a:latin typeface="Arial"/>
                <a:ea typeface="Arial"/>
                <a:cs typeface="Arial"/>
                <a:sym typeface="Arial"/>
              </a:rPr>
              <a:t>What Is Different Between Feature Selection And Feature Extraction?</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Feature Selection Is Used To Filter A Subset Of Input Variables On Which The Attention Should Focus. Goal Of Feature Selection Is To Find Out An Optimal Feature Subset.</a:t>
            </a:r>
            <a:endParaRPr/>
          </a:p>
          <a:p>
            <a:pPr indent="0" lvl="0" marL="0" rtl="0" algn="l">
              <a:spcBef>
                <a:spcPts val="1000"/>
              </a:spcBef>
              <a:spcAft>
                <a:spcPts val="0"/>
              </a:spcAft>
              <a:buSzPts val="2240"/>
              <a:buNone/>
            </a:pPr>
            <a:r>
              <a:t/>
            </a:r>
            <a:endParaRPr sz="2800">
              <a:latin typeface="Arial"/>
              <a:ea typeface="Arial"/>
              <a:cs typeface="Arial"/>
              <a:sym typeface="Arial"/>
            </a:endParaRPr>
          </a:p>
          <a:p>
            <a:pPr indent="0" lvl="0" marL="0" rtl="0" algn="l">
              <a:spcBef>
                <a:spcPts val="1000"/>
              </a:spcBef>
              <a:spcAft>
                <a:spcPts val="0"/>
              </a:spcAft>
              <a:buSzPts val="2240"/>
              <a:buNone/>
            </a:pPr>
            <a:r>
              <a:rPr lang="en-US" sz="2800">
                <a:latin typeface="Arial"/>
                <a:ea typeface="Arial"/>
                <a:cs typeface="Arial"/>
                <a:sym typeface="Arial"/>
              </a:rPr>
              <a:t>Feature Extraction Involves Transformations Of Feature So That We Can Extract Feature To Improve The Process Of Feature Selection .</a:t>
            </a:r>
            <a:endParaRPr/>
          </a:p>
          <a:p>
            <a:pPr indent="0" lvl="0" marL="0" rtl="0" algn="l">
              <a:spcBef>
                <a:spcPts val="1000"/>
              </a:spcBef>
              <a:spcAft>
                <a:spcPts val="0"/>
              </a:spcAft>
              <a:buSzPts val="2240"/>
              <a:buNone/>
            </a:pPr>
            <a:r>
              <a:t/>
            </a:r>
            <a:endParaRPr sz="2800">
              <a:latin typeface="Arial"/>
              <a:ea typeface="Arial"/>
              <a:cs typeface="Arial"/>
              <a:sym typeface="Arial"/>
            </a:endParaRPr>
          </a:p>
          <a:p>
            <a:pPr indent="0" lvl="0" marL="0" rtl="0" algn="l">
              <a:spcBef>
                <a:spcPts val="1000"/>
              </a:spcBef>
              <a:spcAft>
                <a:spcPts val="0"/>
              </a:spcAft>
              <a:buSzPts val="2240"/>
              <a:buNone/>
            </a:pPr>
            <a:r>
              <a:rPr b="1" lang="en-US" sz="2800">
                <a:latin typeface="Arial"/>
                <a:ea typeface="Arial"/>
                <a:cs typeface="Arial"/>
                <a:sym typeface="Arial"/>
              </a:rPr>
              <a:t>Question 26 :- </a:t>
            </a:r>
            <a:r>
              <a:rPr lang="en-US" sz="2800">
                <a:latin typeface="Arial"/>
                <a:ea typeface="Arial"/>
                <a:cs typeface="Arial"/>
                <a:sym typeface="Arial"/>
              </a:rPr>
              <a:t>What Is R- Square ?</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R-squared (R</a:t>
            </a:r>
            <a:r>
              <a:rPr baseline="30000" lang="en-US" sz="2800">
                <a:latin typeface="Arial"/>
                <a:ea typeface="Arial"/>
                <a:cs typeface="Arial"/>
                <a:sym typeface="Arial"/>
              </a:rPr>
              <a:t>2</a:t>
            </a:r>
            <a:r>
              <a:rPr lang="en-US" sz="2800">
                <a:latin typeface="Arial"/>
                <a:ea typeface="Arial"/>
                <a:cs typeface="Arial"/>
                <a:sym typeface="Arial"/>
              </a:rPr>
              <a:t>) Is A Statistical Measure That Represents The Proportion Of The Variance For A Dependent Variable That's Explained By An Independent Variable Or Variables In A Regression Model. It May Also Be Known As The Coefficient Of Determination.</a:t>
            </a:r>
            <a:endParaRPr sz="28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20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20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20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2000"/>
                                        <p:tgtEl>
                                          <p:spTgt spid="3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Effect filter="fade" transition="in">
                                      <p:cBhvr>
                                        <p:cTn dur="2000"/>
                                        <p:tgtEl>
                                          <p:spTgt spid="3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Effect filter="fade" transition="in">
                                      <p:cBhvr>
                                        <p:cTn dur="2000"/>
                                        <p:tgtEl>
                                          <p:spTgt spid="3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animEffect filter="fade" transition="in">
                                      <p:cBhvr>
                                        <p:cTn dur="2000"/>
                                        <p:tgtEl>
                                          <p:spTgt spid="3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idx="4294967295" type="body"/>
          </p:nvPr>
        </p:nvSpPr>
        <p:spPr>
          <a:xfrm>
            <a:off x="275844" y="210312"/>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sz="2800">
                <a:latin typeface="Arial"/>
                <a:ea typeface="Arial"/>
                <a:cs typeface="Arial"/>
                <a:sym typeface="Arial"/>
              </a:rPr>
              <a:t>Question 27 :- </a:t>
            </a:r>
            <a:r>
              <a:rPr lang="en-US" sz="2800">
                <a:latin typeface="Arial"/>
                <a:ea typeface="Arial"/>
                <a:cs typeface="Arial"/>
                <a:sym typeface="Arial"/>
              </a:rPr>
              <a:t>Differences Between SVR And Simple Regression Model?</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In Simple Regression Model We Try To Minimize The Error Rate But In Svr  We Try To Fit The Error Within Certain Threshold.</a:t>
            </a:r>
            <a:endParaRPr/>
          </a:p>
          <a:p>
            <a:pPr indent="0" lvl="0" marL="0" rtl="0" algn="l">
              <a:spcBef>
                <a:spcPts val="1000"/>
              </a:spcBef>
              <a:spcAft>
                <a:spcPts val="0"/>
              </a:spcAft>
              <a:buSzPts val="2240"/>
              <a:buNone/>
            </a:pPr>
            <a:r>
              <a:t/>
            </a:r>
            <a:endParaRPr sz="2800">
              <a:latin typeface="Arial"/>
              <a:ea typeface="Arial"/>
              <a:cs typeface="Arial"/>
              <a:sym typeface="Arial"/>
            </a:endParaRPr>
          </a:p>
          <a:p>
            <a:pPr indent="0" lvl="0" marL="0" rtl="0" algn="l">
              <a:spcBef>
                <a:spcPts val="1000"/>
              </a:spcBef>
              <a:spcAft>
                <a:spcPts val="0"/>
              </a:spcAft>
              <a:buSzPts val="2240"/>
              <a:buNone/>
            </a:pPr>
            <a:r>
              <a:rPr b="1" lang="en-US" sz="2800">
                <a:latin typeface="Arial"/>
                <a:ea typeface="Arial"/>
                <a:cs typeface="Arial"/>
                <a:sym typeface="Arial"/>
              </a:rPr>
              <a:t>Question 28 :- </a:t>
            </a:r>
            <a:r>
              <a:rPr lang="en-US" sz="2800">
                <a:latin typeface="Arial"/>
                <a:ea typeface="Arial"/>
                <a:cs typeface="Arial"/>
                <a:sym typeface="Arial"/>
              </a:rPr>
              <a:t>What Is Up Sampling And Down Sampling?</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Up Sampling Is The Process Of Randomly Duplicating Observation From The Minority Class To Reinforce Its Signal.</a:t>
            </a:r>
            <a:endParaRPr/>
          </a:p>
          <a:p>
            <a:pPr indent="0" lvl="0" marL="0" rtl="0" algn="l">
              <a:spcBef>
                <a:spcPts val="1000"/>
              </a:spcBef>
              <a:spcAft>
                <a:spcPts val="0"/>
              </a:spcAft>
              <a:buSzPts val="2240"/>
              <a:buNone/>
            </a:pPr>
            <a:r>
              <a:rPr lang="en-US" sz="2800">
                <a:latin typeface="Arial"/>
                <a:ea typeface="Arial"/>
                <a:cs typeface="Arial"/>
                <a:sym typeface="Arial"/>
              </a:rPr>
              <a:t>Down Sampling Is The Process Of Randomly Removing Observations From The Majority Class To Prevent Its Signal From Dominating The Learning Algorithm.</a:t>
            </a:r>
            <a:endParaRPr/>
          </a:p>
          <a:p>
            <a:pPr indent="0" lvl="0" marL="0" rtl="0" algn="l">
              <a:spcBef>
                <a:spcPts val="1000"/>
              </a:spcBef>
              <a:spcAft>
                <a:spcPts val="0"/>
              </a:spcAft>
              <a:buSzPts val="2240"/>
              <a:buNone/>
            </a:pPr>
            <a:r>
              <a:t/>
            </a:r>
            <a:endParaRPr sz="2800">
              <a:latin typeface="Arial"/>
              <a:ea typeface="Arial"/>
              <a:cs typeface="Arial"/>
              <a:sym typeface="Arial"/>
            </a:endParaRPr>
          </a:p>
          <a:p>
            <a:pPr indent="0" lvl="0" marL="0" rtl="0" algn="l">
              <a:spcBef>
                <a:spcPts val="1000"/>
              </a:spcBef>
              <a:spcAft>
                <a:spcPts val="0"/>
              </a:spcAft>
              <a:buSzPts val="2240"/>
              <a:buNone/>
            </a:pPr>
            <a:r>
              <a:rPr b="1" lang="en-US" sz="2800">
                <a:latin typeface="Arial"/>
                <a:ea typeface="Arial"/>
                <a:cs typeface="Arial"/>
                <a:sym typeface="Arial"/>
              </a:rPr>
              <a:t>Question 29 :- </a:t>
            </a:r>
            <a:r>
              <a:rPr lang="en-US" sz="2800">
                <a:latin typeface="Arial"/>
                <a:ea typeface="Arial"/>
                <a:cs typeface="Arial"/>
                <a:sym typeface="Arial"/>
              </a:rPr>
              <a:t>Write Python Library Which Is Used For Up Sampling And Down Sampling?</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From Sklearn.Utils Import Resample</a:t>
            </a:r>
            <a:endParaRPr/>
          </a:p>
          <a:p>
            <a:pPr indent="0" lvl="0" marL="0" rtl="0" algn="l">
              <a:spcBef>
                <a:spcPts val="1000"/>
              </a:spcBef>
              <a:spcAft>
                <a:spcPts val="0"/>
              </a:spcAft>
              <a:buSzPts val="2240"/>
              <a:buNone/>
            </a:pPr>
            <a:r>
              <a:t/>
            </a:r>
            <a:endParaRPr sz="28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20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20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2000"/>
                                        <p:tgtEl>
                                          <p:spTgt spid="3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2000"/>
                                        <p:tgtEl>
                                          <p:spTgt spid="3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2000"/>
                                        <p:tgtEl>
                                          <p:spTgt spid="3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Effect filter="fade" transition="in">
                                      <p:cBhvr>
                                        <p:cTn dur="2000"/>
                                        <p:tgtEl>
                                          <p:spTgt spid="3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Effect filter="fade" transition="in">
                                      <p:cBhvr>
                                        <p:cTn dur="2000"/>
                                        <p:tgtEl>
                                          <p:spTgt spid="3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animEffect filter="fade" transition="in">
                                      <p:cBhvr>
                                        <p:cTn dur="2000"/>
                                        <p:tgtEl>
                                          <p:spTgt spid="3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8" st="8"/>
                                            </p:txEl>
                                          </p:spTgt>
                                        </p:tgtEl>
                                        <p:attrNameLst>
                                          <p:attrName>style.visibility</p:attrName>
                                        </p:attrNameLst>
                                      </p:cBhvr>
                                      <p:to>
                                        <p:strVal val="visible"/>
                                      </p:to>
                                    </p:set>
                                    <p:animEffect filter="fade" transition="in">
                                      <p:cBhvr>
                                        <p:cTn dur="2000"/>
                                        <p:tgtEl>
                                          <p:spTgt spid="3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9" st="9"/>
                                            </p:txEl>
                                          </p:spTgt>
                                        </p:tgtEl>
                                        <p:attrNameLst>
                                          <p:attrName>style.visibility</p:attrName>
                                        </p:attrNameLst>
                                      </p:cBhvr>
                                      <p:to>
                                        <p:strVal val="visible"/>
                                      </p:to>
                                    </p:set>
                                    <p:animEffect filter="fade" transition="in">
                                      <p:cBhvr>
                                        <p:cTn dur="2000"/>
                                        <p:tgtEl>
                                          <p:spTgt spid="32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txBox="1"/>
          <p:nvPr>
            <p:ph idx="4294967295" type="body"/>
          </p:nvPr>
        </p:nvSpPr>
        <p:spPr>
          <a:xfrm>
            <a:off x="358140" y="301752"/>
            <a:ext cx="11475720" cy="6437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sz="2800">
                <a:latin typeface="Arial"/>
                <a:ea typeface="Arial"/>
                <a:cs typeface="Arial"/>
                <a:sym typeface="Arial"/>
              </a:rPr>
              <a:t>Question 30 :- </a:t>
            </a:r>
            <a:r>
              <a:rPr lang="en-US" sz="2800">
                <a:latin typeface="Arial"/>
                <a:ea typeface="Arial"/>
                <a:cs typeface="Arial"/>
                <a:sym typeface="Arial"/>
              </a:rPr>
              <a:t>What Do U Mean By Learning Rate?</a:t>
            </a:r>
            <a:endParaRPr/>
          </a:p>
          <a:p>
            <a:pPr indent="0" lvl="0" marL="0" rtl="0" algn="l">
              <a:spcBef>
                <a:spcPts val="1000"/>
              </a:spcBef>
              <a:spcAft>
                <a:spcPts val="0"/>
              </a:spcAft>
              <a:buSzPts val="2240"/>
              <a:buNone/>
            </a:pPr>
            <a:r>
              <a:rPr b="1" lang="en-US" sz="2800">
                <a:latin typeface="Arial"/>
                <a:ea typeface="Arial"/>
                <a:cs typeface="Arial"/>
                <a:sym typeface="Arial"/>
              </a:rPr>
              <a:t>Answer :- </a:t>
            </a:r>
            <a:r>
              <a:rPr lang="en-US" sz="2800">
                <a:latin typeface="Arial"/>
                <a:ea typeface="Arial"/>
                <a:cs typeface="Arial"/>
                <a:sym typeface="Arial"/>
              </a:rPr>
              <a:t>In Machine Learning And Statistics, The Learning Rate Is A Tuning Parameter In An Optimization Algorithm That Determines The Step Size At Each Iteration While Moving Toward A Minimum Of A Loss Function.</a:t>
            </a:r>
            <a:endParaRPr sz="28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20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2000"/>
                                        <p:tgtEl>
                                          <p:spTgt spid="32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8"/>
          <p:cNvSpPr txBox="1"/>
          <p:nvPr>
            <p:ph type="ctrTitle"/>
          </p:nvPr>
        </p:nvSpPr>
        <p:spPr>
          <a:xfrm>
            <a:off x="8051474" y="1005839"/>
            <a:ext cx="3571177" cy="122320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5400"/>
              <a:buFont typeface="Arial"/>
              <a:buNone/>
            </a:pPr>
            <a:r>
              <a:rPr b="1" lang="en-US" sz="5400">
                <a:solidFill>
                  <a:srgbClr val="FFFFFF"/>
                </a:solidFill>
                <a:latin typeface="Arial"/>
                <a:ea typeface="Arial"/>
                <a:cs typeface="Arial"/>
                <a:sym typeface="Arial"/>
              </a:rPr>
              <a:t>Thank You</a:t>
            </a:r>
            <a:endParaRPr/>
          </a:p>
        </p:txBody>
      </p:sp>
      <p:sp>
        <p:nvSpPr>
          <p:cNvPr id="333" name="Google Shape;333;p28"/>
          <p:cNvSpPr txBox="1"/>
          <p:nvPr>
            <p:ph idx="1" type="subTitle"/>
          </p:nvPr>
        </p:nvSpPr>
        <p:spPr>
          <a:xfrm>
            <a:off x="8296275" y="3505095"/>
            <a:ext cx="3081576" cy="26290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t/>
            </a:r>
            <a:endParaRPr>
              <a:solidFill>
                <a:schemeClr val="dk2"/>
              </a:solidFill>
            </a:endParaRPr>
          </a:p>
          <a:p>
            <a:pPr indent="0" lvl="0" marL="0" rtl="0" algn="l">
              <a:spcBef>
                <a:spcPts val="1000"/>
              </a:spcBef>
              <a:spcAft>
                <a:spcPts val="0"/>
              </a:spcAft>
              <a:buSzPts val="1600"/>
              <a:buNone/>
            </a:pPr>
            <a:r>
              <a:t/>
            </a:r>
            <a:endParaRPr>
              <a:solidFill>
                <a:schemeClr val="dk2"/>
              </a:solidFill>
            </a:endParaRPr>
          </a:p>
          <a:p>
            <a:pPr indent="0" lvl="0" marL="0" rtl="0" algn="l">
              <a:spcBef>
                <a:spcPts val="1000"/>
              </a:spcBef>
              <a:spcAft>
                <a:spcPts val="0"/>
              </a:spcAft>
              <a:buSzPts val="1600"/>
              <a:buNone/>
            </a:pPr>
            <a:r>
              <a:t/>
            </a:r>
            <a:endParaRPr>
              <a:solidFill>
                <a:schemeClr val="dk2"/>
              </a:solidFill>
            </a:endParaRPr>
          </a:p>
        </p:txBody>
      </p:sp>
      <p:pic>
        <p:nvPicPr>
          <p:cNvPr descr="Thumbs Up Emoji" id="334" name="Google Shape;334;p28"/>
          <p:cNvPicPr preferRelativeResize="0"/>
          <p:nvPr/>
        </p:nvPicPr>
        <p:blipFill rotWithShape="1">
          <a:blip r:embed="rId3">
            <a:alphaModFix/>
          </a:blip>
          <a:srcRect b="0" l="0" r="0" t="0"/>
          <a:stretch/>
        </p:blipFill>
        <p:spPr>
          <a:xfrm>
            <a:off x="8127264" y="2554018"/>
            <a:ext cx="3533083" cy="3761640"/>
          </a:xfrm>
          <a:prstGeom prst="rect">
            <a:avLst/>
          </a:prstGeom>
          <a:noFill/>
          <a:ln>
            <a:noFill/>
          </a:ln>
        </p:spPr>
      </p:pic>
      <p:pic>
        <p:nvPicPr>
          <p:cNvPr id="335" name="Google Shape;335;p28"/>
          <p:cNvPicPr preferRelativeResize="0"/>
          <p:nvPr/>
        </p:nvPicPr>
        <p:blipFill rotWithShape="1">
          <a:blip r:embed="rId4">
            <a:alphaModFix/>
          </a:blip>
          <a:srcRect b="0" l="0" r="0" t="0"/>
          <a:stretch/>
        </p:blipFill>
        <p:spPr>
          <a:xfrm>
            <a:off x="531652" y="404416"/>
            <a:ext cx="6608690" cy="6201358"/>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2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4"/>
                                        </p:tgtEl>
                                      </p:cBhvr>
                                    </p:animEffect>
                                    <p:set>
                                      <p:cBhvr>
                                        <p:cTn dur="1" fill="hold">
                                          <p:stCondLst>
                                            <p:cond delay="1000"/>
                                          </p:stCondLst>
                                        </p:cTn>
                                        <p:tgtEl>
                                          <p:spTgt spid="3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2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ph type="title"/>
          </p:nvPr>
        </p:nvSpPr>
        <p:spPr>
          <a:xfrm>
            <a:off x="429766" y="2231136"/>
            <a:ext cx="11008279" cy="374904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25000"/>
              <a:buFont typeface="Arial"/>
              <a:buNone/>
            </a:pPr>
            <a:r>
              <a:rPr lang="en-US" cap="none">
                <a:solidFill>
                  <a:schemeClr val="lt1"/>
                </a:solidFill>
                <a:latin typeface="Arial"/>
                <a:ea typeface="Arial"/>
                <a:cs typeface="Arial"/>
                <a:sym typeface="Arial"/>
              </a:rPr>
              <a:t>The Main Goal Of This Project Is To Perform Extensive Exploratory Data Analysis(EDA) On The Zomato Dataset And Build An Appropriate Machine Learning Model That Will Help Various Zomato Restaurants </a:t>
            </a:r>
            <a:r>
              <a:rPr lang="en-US">
                <a:solidFill>
                  <a:schemeClr val="lt1"/>
                </a:solidFill>
                <a:latin typeface="Arial"/>
                <a:ea typeface="Arial"/>
                <a:cs typeface="Arial"/>
                <a:sym typeface="Arial"/>
              </a:rPr>
              <a:t>To Predict The Cost Of Restaurant For Two People Based On The Given Indicators In The Training Data. </a:t>
            </a:r>
            <a:br>
              <a:rPr lang="en-US" sz="1800">
                <a:latin typeface="Arial"/>
                <a:ea typeface="Arial"/>
                <a:cs typeface="Arial"/>
                <a:sym typeface="Arial"/>
              </a:rPr>
            </a:br>
            <a:endParaRPr sz="3200" cap="none">
              <a:solidFill>
                <a:schemeClr val="lt1"/>
              </a:solidFill>
              <a:latin typeface="Arial"/>
              <a:ea typeface="Arial"/>
              <a:cs typeface="Arial"/>
              <a:sym typeface="Arial"/>
            </a:endParaRPr>
          </a:p>
        </p:txBody>
      </p:sp>
      <p:sp>
        <p:nvSpPr>
          <p:cNvPr id="167" name="Google Shape;167;p3"/>
          <p:cNvSpPr txBox="1"/>
          <p:nvPr>
            <p:ph idx="1" type="body"/>
          </p:nvPr>
        </p:nvSpPr>
        <p:spPr>
          <a:xfrm>
            <a:off x="278342" y="356616"/>
            <a:ext cx="11311128" cy="124358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b="1" i="1" lang="en-US" sz="8800" u="sng" cap="none">
                <a:solidFill>
                  <a:srgbClr val="76C2E8"/>
                </a:solidFill>
                <a:latin typeface="Arial"/>
                <a:ea typeface="Arial"/>
                <a:cs typeface="Arial"/>
                <a:sym typeface="Arial"/>
              </a:rPr>
              <a:t>Problem Statement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2000"/>
                                        <p:tgtEl>
                                          <p:spTgt spid="16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txBox="1"/>
          <p:nvPr>
            <p:ph type="title"/>
          </p:nvPr>
        </p:nvSpPr>
        <p:spPr>
          <a:xfrm>
            <a:off x="0" y="2523744"/>
            <a:ext cx="11919753" cy="300837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000"/>
              <a:buFont typeface="Arial"/>
              <a:buNone/>
            </a:pPr>
            <a:r>
              <a:rPr lang="en-US" sz="4000" cap="none">
                <a:solidFill>
                  <a:schemeClr val="lt1"/>
                </a:solidFill>
                <a:latin typeface="Arial"/>
                <a:ea typeface="Arial"/>
                <a:cs typeface="Arial"/>
                <a:sym typeface="Arial"/>
              </a:rPr>
              <a:t>   1) Help For Predicate Amount to spend on food in Restaurant </a:t>
            </a:r>
            <a:br>
              <a:rPr lang="en-US" sz="4000" cap="none">
                <a:solidFill>
                  <a:schemeClr val="lt1"/>
                </a:solidFill>
                <a:latin typeface="Arial"/>
                <a:ea typeface="Arial"/>
                <a:cs typeface="Arial"/>
                <a:sym typeface="Arial"/>
              </a:rPr>
            </a:br>
            <a:r>
              <a:rPr lang="en-US" sz="4000" cap="none">
                <a:solidFill>
                  <a:schemeClr val="lt1"/>
                </a:solidFill>
                <a:latin typeface="Arial"/>
                <a:ea typeface="Arial"/>
                <a:cs typeface="Arial"/>
                <a:sym typeface="Arial"/>
              </a:rPr>
              <a:t>   2) Gives Better Idea About Rating Of Restaurant</a:t>
            </a:r>
            <a:br>
              <a:rPr lang="en-US" sz="4000" cap="none">
                <a:solidFill>
                  <a:schemeClr val="lt1"/>
                </a:solidFill>
                <a:latin typeface="Arial"/>
                <a:ea typeface="Arial"/>
                <a:cs typeface="Arial"/>
                <a:sym typeface="Arial"/>
              </a:rPr>
            </a:br>
            <a:r>
              <a:rPr lang="en-US" sz="4000" cap="none">
                <a:solidFill>
                  <a:schemeClr val="lt1"/>
                </a:solidFill>
                <a:latin typeface="Arial"/>
                <a:ea typeface="Arial"/>
                <a:cs typeface="Arial"/>
                <a:sym typeface="Arial"/>
              </a:rPr>
              <a:t>   3) </a:t>
            </a:r>
            <a:r>
              <a:rPr lang="en-US">
                <a:solidFill>
                  <a:schemeClr val="lt1"/>
                </a:solidFill>
                <a:latin typeface="Arial"/>
                <a:ea typeface="Arial"/>
                <a:cs typeface="Arial"/>
                <a:sym typeface="Arial"/>
              </a:rPr>
              <a:t>Give Better Idea About Food Cost</a:t>
            </a:r>
            <a:endParaRPr sz="4000" cap="none">
              <a:solidFill>
                <a:schemeClr val="lt1"/>
              </a:solidFill>
              <a:latin typeface="Arial"/>
              <a:ea typeface="Arial"/>
              <a:cs typeface="Arial"/>
              <a:sym typeface="Arial"/>
            </a:endParaRPr>
          </a:p>
        </p:txBody>
      </p:sp>
      <p:sp>
        <p:nvSpPr>
          <p:cNvPr id="174" name="Google Shape;174;p4"/>
          <p:cNvSpPr txBox="1"/>
          <p:nvPr>
            <p:ph idx="1" type="body"/>
          </p:nvPr>
        </p:nvSpPr>
        <p:spPr>
          <a:xfrm>
            <a:off x="209215" y="393192"/>
            <a:ext cx="11311128" cy="12435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5760"/>
              <a:buNone/>
            </a:pPr>
            <a:r>
              <a:rPr b="1" i="1" lang="en-US" sz="7200" u="sng" cap="none">
                <a:solidFill>
                  <a:srgbClr val="B2DDF2"/>
                </a:solidFill>
                <a:latin typeface="Arial"/>
                <a:ea typeface="Arial"/>
                <a:cs typeface="Arial"/>
                <a:sym typeface="Arial"/>
              </a:rPr>
              <a:t>Benefits From The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2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2000"/>
                                        <p:tgtEl>
                                          <p:spTgt spid="17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5"/>
          <p:cNvSpPr txBox="1"/>
          <p:nvPr>
            <p:ph type="title"/>
          </p:nvPr>
        </p:nvSpPr>
        <p:spPr>
          <a:xfrm>
            <a:off x="134112" y="2075688"/>
            <a:ext cx="11923776" cy="432511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cap="none">
                <a:solidFill>
                  <a:schemeClr val="lt1"/>
                </a:solidFill>
                <a:latin typeface="Arial"/>
                <a:ea typeface="Arial"/>
                <a:cs typeface="Arial"/>
                <a:sym typeface="Arial"/>
              </a:rPr>
              <a:t>  1)  Name Of File (Ex :-  zomato_15052019_170448.csv)</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2)  Length Of Date Stamp In File (Ex :- 8)</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3)  Length Of Time Stamp In File (Ex :- 6)</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4)  Numbers Of Columns</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5)  Name Of Columns</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6)  Datatypes Of Columns</a:t>
            </a:r>
            <a:br>
              <a:rPr lang="en-US" cap="none">
                <a:solidFill>
                  <a:schemeClr val="lt1"/>
                </a:solidFill>
                <a:latin typeface="Arial"/>
                <a:ea typeface="Arial"/>
                <a:cs typeface="Arial"/>
                <a:sym typeface="Arial"/>
              </a:rPr>
            </a:br>
            <a:r>
              <a:rPr lang="en-US" cap="none">
                <a:solidFill>
                  <a:schemeClr val="lt1"/>
                </a:solidFill>
                <a:latin typeface="Arial"/>
                <a:ea typeface="Arial"/>
                <a:cs typeface="Arial"/>
                <a:sym typeface="Arial"/>
              </a:rPr>
              <a:t>  </a:t>
            </a:r>
            <a:endParaRPr/>
          </a:p>
        </p:txBody>
      </p:sp>
      <p:sp>
        <p:nvSpPr>
          <p:cNvPr id="181" name="Google Shape;181;p5"/>
          <p:cNvSpPr txBox="1"/>
          <p:nvPr>
            <p:ph idx="1" type="body"/>
          </p:nvPr>
        </p:nvSpPr>
        <p:spPr>
          <a:xfrm>
            <a:off x="167640" y="310896"/>
            <a:ext cx="11311128" cy="124358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b="1" i="1" lang="en-US" sz="8800" u="sng" cap="none">
                <a:solidFill>
                  <a:srgbClr val="B2DDF2"/>
                </a:solidFill>
                <a:latin typeface="Arial"/>
                <a:ea typeface="Arial"/>
                <a:cs typeface="Arial"/>
                <a:sym typeface="Arial"/>
              </a:rPr>
              <a:t>Data Sharing Agreement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2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2000"/>
                                        <p:tgtEl>
                                          <p:spTgt spid="18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idx="4294967295" type="title"/>
          </p:nvPr>
        </p:nvSpPr>
        <p:spPr>
          <a:xfrm>
            <a:off x="429768" y="905066"/>
            <a:ext cx="4123944" cy="4745926"/>
          </a:xfrm>
          <a:prstGeom prst="rect">
            <a:avLst/>
          </a:prstGeom>
          <a:solidFill>
            <a:srgbClr val="113051"/>
          </a:solidFill>
          <a:ln cap="flat" cmpd="sng" w="9525">
            <a:solidFill>
              <a:srgbClr val="BFBFBF"/>
            </a:solidFill>
            <a:prstDash val="solid"/>
            <a:round/>
            <a:headEnd len="sm" w="sm" type="none"/>
            <a:tailEnd len="sm" w="sm" type="none"/>
          </a:ln>
          <a:effectLst>
            <a:outerShdw blurRad="53975" rotWithShape="0" algn="t" dir="14700000" dist="41275">
              <a:srgbClr val="000000">
                <a:alpha val="60000"/>
              </a:srgbClr>
            </a:outerShdw>
          </a:effectLst>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sz="3200" cap="none">
                <a:solidFill>
                  <a:schemeClr val="lt1"/>
                </a:solidFill>
                <a:latin typeface="Arial"/>
                <a:ea typeface="Arial"/>
                <a:cs typeface="Arial"/>
                <a:sym typeface="Arial"/>
              </a:rPr>
              <a:t> </a:t>
            </a:r>
            <a:br>
              <a:rPr lang="en-US" sz="6000" cap="none">
                <a:solidFill>
                  <a:schemeClr val="lt1"/>
                </a:solidFill>
                <a:latin typeface="Arial"/>
                <a:ea typeface="Arial"/>
                <a:cs typeface="Arial"/>
                <a:sym typeface="Arial"/>
              </a:rPr>
            </a:br>
            <a:r>
              <a:rPr lang="en-US" sz="6000" cap="none">
                <a:solidFill>
                  <a:schemeClr val="lt1"/>
                </a:solidFill>
                <a:latin typeface="Arial"/>
                <a:ea typeface="Arial"/>
                <a:cs typeface="Arial"/>
                <a:sym typeface="Arial"/>
              </a:rPr>
              <a:t> Data Sharing Agreement file for Training Data set.</a:t>
            </a:r>
            <a:endParaRPr sz="3200" cap="none">
              <a:solidFill>
                <a:schemeClr val="lt1"/>
              </a:solidFill>
              <a:latin typeface="Arial"/>
              <a:ea typeface="Arial"/>
              <a:cs typeface="Arial"/>
              <a:sym typeface="Arial"/>
            </a:endParaRPr>
          </a:p>
        </p:txBody>
      </p:sp>
      <p:pic>
        <p:nvPicPr>
          <p:cNvPr id="188" name="Google Shape;188;p6"/>
          <p:cNvPicPr preferRelativeResize="0"/>
          <p:nvPr/>
        </p:nvPicPr>
        <p:blipFill rotWithShape="1">
          <a:blip r:embed="rId3">
            <a:alphaModFix/>
          </a:blip>
          <a:srcRect b="1929" l="0" r="0" t="0"/>
          <a:stretch/>
        </p:blipFill>
        <p:spPr>
          <a:xfrm>
            <a:off x="5145405" y="1234441"/>
            <a:ext cx="6616827" cy="511149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2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2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278404" y="103629"/>
            <a:ext cx="11324295" cy="12862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B2DDF2"/>
              </a:buClr>
              <a:buSzPts val="8800"/>
              <a:buFont typeface="Arial"/>
              <a:buNone/>
            </a:pPr>
            <a:r>
              <a:rPr b="1" i="1" lang="en-US" sz="8800" u="sng" cap="none">
                <a:solidFill>
                  <a:srgbClr val="B2DDF2"/>
                </a:solidFill>
                <a:latin typeface="Arial"/>
                <a:ea typeface="Arial"/>
                <a:cs typeface="Arial"/>
                <a:sym typeface="Arial"/>
              </a:rPr>
              <a:t>Data Description</a:t>
            </a:r>
            <a:endParaRPr b="1" i="1" sz="8800" u="sng" cap="none">
              <a:solidFill>
                <a:srgbClr val="B2DDF2"/>
              </a:solidFill>
            </a:endParaRPr>
          </a:p>
        </p:txBody>
      </p:sp>
      <p:sp>
        <p:nvSpPr>
          <p:cNvPr id="195" name="Google Shape;195;p7"/>
          <p:cNvSpPr txBox="1"/>
          <p:nvPr>
            <p:ph idx="1" type="body"/>
          </p:nvPr>
        </p:nvSpPr>
        <p:spPr>
          <a:xfrm>
            <a:off x="842772" y="1624587"/>
            <a:ext cx="10506456" cy="4928616"/>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SzPts val="2240"/>
              <a:buNone/>
            </a:pPr>
            <a:r>
              <a:rPr b="1" lang="en-US" sz="2800" cap="none">
                <a:solidFill>
                  <a:schemeClr val="lt1"/>
                </a:solidFill>
                <a:latin typeface="Arial"/>
                <a:ea typeface="Arial"/>
                <a:cs typeface="Arial"/>
                <a:sym typeface="Arial"/>
              </a:rPr>
              <a:t>1. Serial : </a:t>
            </a:r>
            <a:r>
              <a:rPr lang="en-US" sz="2800" cap="none">
                <a:solidFill>
                  <a:schemeClr val="lt1"/>
                </a:solidFill>
                <a:latin typeface="Arial"/>
                <a:ea typeface="Arial"/>
                <a:cs typeface="Arial"/>
                <a:sym typeface="Arial"/>
              </a:rPr>
              <a:t>The Index/Serial Number</a:t>
            </a:r>
            <a:endParaRPr sz="28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240"/>
              <a:buNone/>
            </a:pPr>
            <a:r>
              <a:rPr b="1" lang="en-US" sz="2800" cap="none">
                <a:solidFill>
                  <a:schemeClr val="lt1"/>
                </a:solidFill>
                <a:latin typeface="Arial"/>
                <a:ea typeface="Arial"/>
                <a:cs typeface="Arial"/>
                <a:sym typeface="Arial"/>
              </a:rPr>
              <a:t>2. URL  : </a:t>
            </a:r>
            <a:r>
              <a:rPr lang="en-US" sz="2800" cap="none">
                <a:solidFill>
                  <a:schemeClr val="lt1"/>
                </a:solidFill>
                <a:latin typeface="Arial"/>
                <a:ea typeface="Arial"/>
                <a:cs typeface="Arial"/>
                <a:sym typeface="Arial"/>
              </a:rPr>
              <a:t>The URL For The Restaurant </a:t>
            </a:r>
            <a:endParaRPr sz="28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240"/>
              <a:buNone/>
            </a:pPr>
            <a:r>
              <a:rPr b="1" lang="en-US" sz="2800" cap="none">
                <a:solidFill>
                  <a:schemeClr val="lt1"/>
                </a:solidFill>
                <a:latin typeface="Arial"/>
                <a:ea typeface="Arial"/>
                <a:cs typeface="Arial"/>
                <a:sym typeface="Arial"/>
              </a:rPr>
              <a:t>3. Address :  </a:t>
            </a:r>
            <a:r>
              <a:rPr lang="en-US" sz="2800" cap="none">
                <a:solidFill>
                  <a:schemeClr val="lt1"/>
                </a:solidFill>
                <a:latin typeface="Arial"/>
                <a:ea typeface="Arial"/>
                <a:cs typeface="Arial"/>
                <a:sym typeface="Arial"/>
              </a:rPr>
              <a:t>The Address Of The Restaurant.</a:t>
            </a:r>
            <a:endParaRPr sz="28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240"/>
              <a:buNone/>
            </a:pPr>
            <a:r>
              <a:rPr b="1" lang="en-US" sz="2800" cap="none">
                <a:solidFill>
                  <a:schemeClr val="lt1"/>
                </a:solidFill>
                <a:latin typeface="Arial"/>
                <a:ea typeface="Arial"/>
                <a:cs typeface="Arial"/>
                <a:sym typeface="Arial"/>
              </a:rPr>
              <a:t>4. Name : </a:t>
            </a:r>
            <a:r>
              <a:rPr lang="en-US" sz="2800" cap="none">
                <a:solidFill>
                  <a:schemeClr val="lt1"/>
                </a:solidFill>
                <a:latin typeface="Arial"/>
                <a:ea typeface="Arial"/>
                <a:cs typeface="Arial"/>
                <a:sym typeface="Arial"/>
              </a:rPr>
              <a:t>The Name Of The Restaurant.</a:t>
            </a:r>
            <a:endParaRPr sz="28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240"/>
              <a:buNone/>
            </a:pPr>
            <a:r>
              <a:rPr b="1" lang="en-US" sz="2800" cap="none">
                <a:solidFill>
                  <a:schemeClr val="lt1"/>
                </a:solidFill>
                <a:latin typeface="Arial"/>
                <a:ea typeface="Arial"/>
                <a:cs typeface="Arial"/>
                <a:sym typeface="Arial"/>
              </a:rPr>
              <a:t>5. Online_order : </a:t>
            </a:r>
            <a:r>
              <a:rPr lang="en-US" sz="2800" cap="none">
                <a:solidFill>
                  <a:schemeClr val="lt1"/>
                </a:solidFill>
                <a:latin typeface="Arial"/>
                <a:ea typeface="Arial"/>
                <a:cs typeface="Arial"/>
                <a:sym typeface="Arial"/>
              </a:rPr>
              <a:t>Does The Restaurant Allow Online Order(yes/No)</a:t>
            </a:r>
            <a:endParaRPr sz="28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240"/>
              <a:buNone/>
            </a:pPr>
            <a:r>
              <a:rPr b="1" lang="en-US" sz="2800" cap="none">
                <a:solidFill>
                  <a:schemeClr val="lt1"/>
                </a:solidFill>
                <a:latin typeface="Arial"/>
                <a:ea typeface="Arial"/>
                <a:cs typeface="Arial"/>
                <a:sym typeface="Arial"/>
              </a:rPr>
              <a:t>6. Book_table  : </a:t>
            </a:r>
            <a:r>
              <a:rPr lang="en-US" sz="2800" cap="none">
                <a:solidFill>
                  <a:schemeClr val="lt1"/>
                </a:solidFill>
                <a:latin typeface="Arial"/>
                <a:ea typeface="Arial"/>
                <a:cs typeface="Arial"/>
                <a:sym typeface="Arial"/>
              </a:rPr>
              <a:t>Does The Restaurant Allow Table Booking(yes/No)</a:t>
            </a:r>
            <a:endParaRPr sz="28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240"/>
              <a:buNone/>
            </a:pPr>
            <a:r>
              <a:rPr b="1" lang="en-US" sz="2800" cap="none">
                <a:solidFill>
                  <a:schemeClr val="lt1"/>
                </a:solidFill>
                <a:latin typeface="Arial"/>
                <a:ea typeface="Arial"/>
                <a:cs typeface="Arial"/>
                <a:sym typeface="Arial"/>
              </a:rPr>
              <a:t>7. Rate : </a:t>
            </a:r>
            <a:r>
              <a:rPr lang="en-US" sz="2800" cap="none">
                <a:solidFill>
                  <a:schemeClr val="lt1"/>
                </a:solidFill>
                <a:latin typeface="Arial"/>
                <a:ea typeface="Arial"/>
                <a:cs typeface="Arial"/>
                <a:sym typeface="Arial"/>
              </a:rPr>
              <a:t>Restaurant Rating Out Of 5.</a:t>
            </a:r>
            <a:endParaRPr sz="28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240"/>
              <a:buNone/>
            </a:pPr>
            <a:r>
              <a:rPr b="1" lang="en-US" sz="2800" cap="none">
                <a:solidFill>
                  <a:schemeClr val="lt1"/>
                </a:solidFill>
                <a:latin typeface="Arial"/>
                <a:ea typeface="Arial"/>
                <a:cs typeface="Arial"/>
                <a:sym typeface="Arial"/>
              </a:rPr>
              <a:t>8. Votes : </a:t>
            </a:r>
            <a:r>
              <a:rPr lang="en-US" sz="2800" cap="none">
                <a:solidFill>
                  <a:schemeClr val="lt1"/>
                </a:solidFill>
                <a:latin typeface="Arial"/>
                <a:ea typeface="Arial"/>
                <a:cs typeface="Arial"/>
                <a:sym typeface="Arial"/>
              </a:rPr>
              <a:t>The Number Of Votes For The Restaurant.</a:t>
            </a:r>
            <a:endParaRPr/>
          </a:p>
          <a:p>
            <a:pPr indent="0" lvl="0" marL="0" rtl="0" algn="l">
              <a:lnSpc>
                <a:spcPct val="107000"/>
              </a:lnSpc>
              <a:spcBef>
                <a:spcPts val="1000"/>
              </a:spcBef>
              <a:spcAft>
                <a:spcPts val="0"/>
              </a:spcAft>
              <a:buSzPts val="2240"/>
              <a:buNone/>
            </a:pPr>
            <a:r>
              <a:rPr b="1" lang="en-US" sz="2800" cap="none">
                <a:solidFill>
                  <a:schemeClr val="lt1"/>
                </a:solidFill>
                <a:latin typeface="Arial"/>
                <a:ea typeface="Arial"/>
                <a:cs typeface="Arial"/>
                <a:sym typeface="Arial"/>
              </a:rPr>
              <a:t>9. Phone : </a:t>
            </a:r>
            <a:r>
              <a:rPr lang="en-US" sz="2800" cap="none">
                <a:solidFill>
                  <a:schemeClr val="lt1"/>
                </a:solidFill>
                <a:latin typeface="Arial"/>
                <a:ea typeface="Arial"/>
                <a:cs typeface="Arial"/>
                <a:sym typeface="Arial"/>
              </a:rPr>
              <a:t>Restaurant Contact Number</a:t>
            </a:r>
            <a:endParaRPr sz="28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240"/>
              <a:buNone/>
            </a:pPr>
            <a:r>
              <a:t/>
            </a:r>
            <a:endParaRPr sz="2800" cap="non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2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2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2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2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2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2000"/>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Effect filter="fade" transition="in">
                                      <p:cBhvr>
                                        <p:cTn dur="2000"/>
                                        <p:tgtEl>
                                          <p:spTgt spid="1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animEffect filter="fade" transition="in">
                                      <p:cBhvr>
                                        <p:cTn dur="2000"/>
                                        <p:tgtEl>
                                          <p:spTgt spid="1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8" st="8"/>
                                            </p:txEl>
                                          </p:spTgt>
                                        </p:tgtEl>
                                        <p:attrNameLst>
                                          <p:attrName>style.visibility</p:attrName>
                                        </p:attrNameLst>
                                      </p:cBhvr>
                                      <p:to>
                                        <p:strVal val="visible"/>
                                      </p:to>
                                    </p:set>
                                    <p:animEffect filter="fade" transition="in">
                                      <p:cBhvr>
                                        <p:cTn dur="2000"/>
                                        <p:tgtEl>
                                          <p:spTgt spid="1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9" st="9"/>
                                            </p:txEl>
                                          </p:spTgt>
                                        </p:tgtEl>
                                        <p:attrNameLst>
                                          <p:attrName>style.visibility</p:attrName>
                                        </p:attrNameLst>
                                      </p:cBhvr>
                                      <p:to>
                                        <p:strVal val="visible"/>
                                      </p:to>
                                    </p:set>
                                    <p:animEffect filter="fade" transition="in">
                                      <p:cBhvr>
                                        <p:cTn dur="2000"/>
                                        <p:tgtEl>
                                          <p:spTgt spid="19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2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idx="1" type="body"/>
          </p:nvPr>
        </p:nvSpPr>
        <p:spPr>
          <a:xfrm>
            <a:off x="731520" y="626364"/>
            <a:ext cx="10040112" cy="600303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7000"/>
              </a:lnSpc>
              <a:spcBef>
                <a:spcPts val="0"/>
              </a:spcBef>
              <a:spcAft>
                <a:spcPts val="0"/>
              </a:spcAft>
              <a:buSzPts val="2560"/>
              <a:buNone/>
            </a:pPr>
            <a:r>
              <a:rPr b="1" lang="en-US" sz="3200" cap="none">
                <a:solidFill>
                  <a:schemeClr val="lt1"/>
                </a:solidFill>
                <a:latin typeface="Arial"/>
                <a:ea typeface="Arial"/>
                <a:cs typeface="Arial"/>
                <a:sym typeface="Arial"/>
              </a:rPr>
              <a:t>10. Location : </a:t>
            </a:r>
            <a:r>
              <a:rPr lang="en-US" sz="3200" cap="none">
                <a:solidFill>
                  <a:schemeClr val="lt1"/>
                </a:solidFill>
                <a:latin typeface="Arial"/>
                <a:ea typeface="Arial"/>
                <a:cs typeface="Arial"/>
                <a:sym typeface="Arial"/>
              </a:rPr>
              <a:t>Location Of The Restaurant</a:t>
            </a:r>
            <a:endParaRPr/>
          </a:p>
          <a:p>
            <a:pPr indent="0" lvl="0" marL="0" rtl="0" algn="l">
              <a:lnSpc>
                <a:spcPct val="107000"/>
              </a:lnSpc>
              <a:spcBef>
                <a:spcPts val="1000"/>
              </a:spcBef>
              <a:spcAft>
                <a:spcPts val="0"/>
              </a:spcAft>
              <a:buSzPts val="2560"/>
              <a:buNone/>
            </a:pPr>
            <a:r>
              <a:rPr b="1" lang="en-US" sz="3200" cap="none">
                <a:solidFill>
                  <a:schemeClr val="lt1"/>
                </a:solidFill>
                <a:latin typeface="Arial"/>
                <a:ea typeface="Arial"/>
                <a:cs typeface="Arial"/>
                <a:sym typeface="Arial"/>
              </a:rPr>
              <a:t>11. Rest_type : </a:t>
            </a:r>
            <a:r>
              <a:rPr lang="en-US" sz="3200" cap="none">
                <a:solidFill>
                  <a:schemeClr val="lt1"/>
                </a:solidFill>
                <a:latin typeface="Arial"/>
                <a:ea typeface="Arial"/>
                <a:cs typeface="Arial"/>
                <a:sym typeface="Arial"/>
              </a:rPr>
              <a:t>Type Of The Restaurant(casual Dining, Café Etc.).</a:t>
            </a:r>
            <a:endParaRPr sz="32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560"/>
              <a:buNone/>
            </a:pPr>
            <a:r>
              <a:rPr b="1" lang="en-US" sz="3200" cap="none">
                <a:solidFill>
                  <a:schemeClr val="lt1"/>
                </a:solidFill>
                <a:latin typeface="Arial"/>
                <a:ea typeface="Arial"/>
                <a:cs typeface="Arial"/>
                <a:sym typeface="Arial"/>
              </a:rPr>
              <a:t>12. Dish_liked : </a:t>
            </a:r>
            <a:r>
              <a:rPr lang="en-US" sz="3200" cap="none">
                <a:solidFill>
                  <a:schemeClr val="lt1"/>
                </a:solidFill>
                <a:latin typeface="Arial"/>
                <a:ea typeface="Arial"/>
                <a:cs typeface="Arial"/>
                <a:sym typeface="Arial"/>
              </a:rPr>
              <a:t>The Most Liked Dishes In The Restaurant(pasta, Lunch Buffet, Masala Papad Etc.)</a:t>
            </a:r>
            <a:endParaRPr sz="32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560"/>
              <a:buNone/>
            </a:pPr>
            <a:r>
              <a:rPr b="1" lang="en-US" sz="3200" cap="none">
                <a:solidFill>
                  <a:schemeClr val="lt1"/>
                </a:solidFill>
                <a:latin typeface="Arial"/>
                <a:ea typeface="Arial"/>
                <a:cs typeface="Arial"/>
                <a:sym typeface="Arial"/>
              </a:rPr>
              <a:t>13. Cuisines : </a:t>
            </a:r>
            <a:r>
              <a:rPr lang="en-US" sz="3200" cap="none">
                <a:solidFill>
                  <a:schemeClr val="lt1"/>
                </a:solidFill>
                <a:latin typeface="Arial"/>
                <a:ea typeface="Arial"/>
                <a:cs typeface="Arial"/>
                <a:sym typeface="Arial"/>
              </a:rPr>
              <a:t>North Indian, Mughlai, Chinese Etc.</a:t>
            </a:r>
            <a:endParaRPr sz="32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560"/>
              <a:buNone/>
            </a:pPr>
            <a:r>
              <a:rPr b="1" lang="en-US" sz="3200" cap="none">
                <a:solidFill>
                  <a:schemeClr val="lt1"/>
                </a:solidFill>
                <a:latin typeface="Arial"/>
                <a:ea typeface="Arial"/>
                <a:cs typeface="Arial"/>
                <a:sym typeface="Arial"/>
              </a:rPr>
              <a:t>14. Approx_cost(for Two People) : </a:t>
            </a:r>
            <a:r>
              <a:rPr lang="en-US" sz="3200" cap="none">
                <a:solidFill>
                  <a:schemeClr val="lt1"/>
                </a:solidFill>
                <a:latin typeface="Arial"/>
                <a:ea typeface="Arial"/>
                <a:cs typeface="Arial"/>
                <a:sym typeface="Arial"/>
              </a:rPr>
              <a:t>In Rupees. (Target Column)</a:t>
            </a:r>
            <a:endParaRPr sz="32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560"/>
              <a:buNone/>
            </a:pPr>
            <a:r>
              <a:rPr b="1" lang="en-US" sz="3200" cap="none">
                <a:solidFill>
                  <a:schemeClr val="lt1"/>
                </a:solidFill>
                <a:latin typeface="Arial"/>
                <a:ea typeface="Arial"/>
                <a:cs typeface="Arial"/>
                <a:sym typeface="Arial"/>
              </a:rPr>
              <a:t>15. Reviews_list : </a:t>
            </a:r>
            <a:r>
              <a:rPr lang="en-US" sz="3200" cap="none">
                <a:solidFill>
                  <a:schemeClr val="lt1"/>
                </a:solidFill>
                <a:latin typeface="Arial"/>
                <a:ea typeface="Arial"/>
                <a:cs typeface="Arial"/>
                <a:sym typeface="Arial"/>
              </a:rPr>
              <a:t>The List Of Reviews</a:t>
            </a:r>
            <a:endParaRPr sz="32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560"/>
              <a:buNone/>
            </a:pPr>
            <a:r>
              <a:rPr b="1" lang="en-US" sz="3200" cap="none">
                <a:solidFill>
                  <a:schemeClr val="lt1"/>
                </a:solidFill>
                <a:latin typeface="Arial"/>
                <a:ea typeface="Arial"/>
                <a:cs typeface="Arial"/>
                <a:sym typeface="Arial"/>
              </a:rPr>
              <a:t>16. Menu_item </a:t>
            </a:r>
            <a:r>
              <a:rPr lang="en-US" sz="3200" cap="none">
                <a:solidFill>
                  <a:schemeClr val="lt1"/>
                </a:solidFill>
                <a:latin typeface="Arial"/>
                <a:ea typeface="Arial"/>
                <a:cs typeface="Arial"/>
                <a:sym typeface="Arial"/>
              </a:rPr>
              <a:t>: Open Dosa , 'Benne Set Dosa Etc.</a:t>
            </a:r>
            <a:endParaRPr sz="32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560"/>
              <a:buNone/>
            </a:pPr>
            <a:r>
              <a:rPr b="1" lang="en-US" sz="3200" cap="none">
                <a:solidFill>
                  <a:schemeClr val="lt1"/>
                </a:solidFill>
                <a:latin typeface="Arial"/>
                <a:ea typeface="Arial"/>
                <a:cs typeface="Arial"/>
                <a:sym typeface="Arial"/>
              </a:rPr>
              <a:t>17. Listed_in(type) : </a:t>
            </a:r>
            <a:r>
              <a:rPr lang="en-US" sz="3200" cap="none">
                <a:solidFill>
                  <a:schemeClr val="lt1"/>
                </a:solidFill>
                <a:latin typeface="Arial"/>
                <a:ea typeface="Arial"/>
                <a:cs typeface="Arial"/>
                <a:sym typeface="Arial"/>
              </a:rPr>
              <a:t>Buffet, Café Etc</a:t>
            </a:r>
            <a:endParaRPr sz="3200" cap="none">
              <a:solidFill>
                <a:schemeClr val="lt1"/>
              </a:solidFill>
              <a:latin typeface="Arial"/>
              <a:ea typeface="Arial"/>
              <a:cs typeface="Arial"/>
              <a:sym typeface="Arial"/>
            </a:endParaRPr>
          </a:p>
          <a:p>
            <a:pPr indent="0" lvl="0" marL="0" rtl="0" algn="l">
              <a:lnSpc>
                <a:spcPct val="107000"/>
              </a:lnSpc>
              <a:spcBef>
                <a:spcPts val="1000"/>
              </a:spcBef>
              <a:spcAft>
                <a:spcPts val="0"/>
              </a:spcAft>
              <a:buSzPts val="2560"/>
              <a:buNone/>
            </a:pPr>
            <a:r>
              <a:rPr b="1" lang="en-US" sz="3200" cap="none">
                <a:solidFill>
                  <a:schemeClr val="lt1"/>
                </a:solidFill>
                <a:latin typeface="Arial"/>
                <a:ea typeface="Arial"/>
                <a:cs typeface="Arial"/>
                <a:sym typeface="Arial"/>
              </a:rPr>
              <a:t>18. Listed_in(city) : </a:t>
            </a:r>
            <a:r>
              <a:rPr lang="en-US" sz="3200" cap="none">
                <a:solidFill>
                  <a:schemeClr val="lt1"/>
                </a:solidFill>
                <a:latin typeface="Arial"/>
                <a:ea typeface="Arial"/>
                <a:cs typeface="Arial"/>
                <a:sym typeface="Arial"/>
              </a:rPr>
              <a:t>The Part Of City Where Restaurant Is Listed.</a:t>
            </a:r>
            <a:endParaRPr sz="3200" cap="none">
              <a:solidFill>
                <a:schemeClr val="lt1"/>
              </a:solidFill>
              <a:latin typeface="Arial"/>
              <a:ea typeface="Arial"/>
              <a:cs typeface="Arial"/>
              <a:sym typeface="Arial"/>
            </a:endParaRPr>
          </a:p>
          <a:p>
            <a:pPr indent="0" lvl="0" marL="0" rtl="0" algn="l">
              <a:lnSpc>
                <a:spcPct val="107000"/>
              </a:lnSpc>
              <a:spcBef>
                <a:spcPts val="1800"/>
              </a:spcBef>
              <a:spcAft>
                <a:spcPts val="0"/>
              </a:spcAft>
              <a:buSzPts val="3200"/>
              <a:buNone/>
            </a:pPr>
            <a:r>
              <a:t/>
            </a:r>
            <a:endParaRPr sz="4000" cap="non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2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2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2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20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Effect filter="fade" transition="in">
                                      <p:cBhvr>
                                        <p:cTn dur="2000"/>
                                        <p:tgtEl>
                                          <p:spTgt spid="2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animEffect filter="fade" transition="in">
                                      <p:cBhvr>
                                        <p:cTn dur="2000"/>
                                        <p:tgtEl>
                                          <p:spTgt spid="2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animEffect filter="fade" transition="in">
                                      <p:cBhvr>
                                        <p:cTn dur="2000"/>
                                        <p:tgtEl>
                                          <p:spTgt spid="2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animEffect filter="fade" transition="in">
                                      <p:cBhvr>
                                        <p:cTn dur="2000"/>
                                        <p:tgtEl>
                                          <p:spTgt spid="2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8" st="8"/>
                                            </p:txEl>
                                          </p:spTgt>
                                        </p:tgtEl>
                                        <p:attrNameLst>
                                          <p:attrName>style.visibility</p:attrName>
                                        </p:attrNameLst>
                                      </p:cBhvr>
                                      <p:to>
                                        <p:strVal val="visible"/>
                                      </p:to>
                                    </p:set>
                                    <p:animEffect filter="fade" transition="in">
                                      <p:cBhvr>
                                        <p:cTn dur="2000"/>
                                        <p:tgtEl>
                                          <p:spTgt spid="2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9" st="9"/>
                                            </p:txEl>
                                          </p:spTgt>
                                        </p:tgtEl>
                                        <p:attrNameLst>
                                          <p:attrName>style.visibility</p:attrName>
                                        </p:attrNameLst>
                                      </p:cBhvr>
                                      <p:to>
                                        <p:strVal val="visible"/>
                                      </p:to>
                                    </p:set>
                                    <p:animEffect filter="fade" transition="in">
                                      <p:cBhvr>
                                        <p:cTn dur="2000"/>
                                        <p:tgtEl>
                                          <p:spTgt spid="20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188001" y="323085"/>
            <a:ext cx="11324295" cy="1286259"/>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76C2E8"/>
              </a:buClr>
              <a:buSzPct val="100000"/>
              <a:buFont typeface="Arial"/>
              <a:buNone/>
            </a:pPr>
            <a:r>
              <a:rPr b="1" i="1" lang="en-US" sz="8000" u="sng" cap="none">
                <a:solidFill>
                  <a:srgbClr val="76C2E8"/>
                </a:solidFill>
                <a:latin typeface="Arial"/>
                <a:ea typeface="Arial"/>
                <a:cs typeface="Arial"/>
                <a:sym typeface="Arial"/>
              </a:rPr>
              <a:t>Model Architecture</a:t>
            </a:r>
            <a:endParaRPr b="1" i="1" sz="8000" u="sng" cap="none">
              <a:solidFill>
                <a:srgbClr val="76C2E8"/>
              </a:solidFill>
            </a:endParaRPr>
          </a:p>
        </p:txBody>
      </p:sp>
      <p:pic>
        <p:nvPicPr>
          <p:cNvPr id="208" name="Google Shape;208;p9"/>
          <p:cNvPicPr preferRelativeResize="0"/>
          <p:nvPr/>
        </p:nvPicPr>
        <p:blipFill rotWithShape="1">
          <a:blip r:embed="rId3">
            <a:alphaModFix/>
          </a:blip>
          <a:srcRect b="0" l="0" r="0" t="0"/>
          <a:stretch/>
        </p:blipFill>
        <p:spPr>
          <a:xfrm>
            <a:off x="402336" y="2039112"/>
            <a:ext cx="11256262" cy="44074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2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2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2021-08-02T08:04:38Z</dcterms:created>
  <dc:creator>Ashish Ashish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