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75" r:id="rId6"/>
    <p:sldId id="260" r:id="rId7"/>
    <p:sldId id="276" r:id="rId8"/>
    <p:sldId id="261" r:id="rId9"/>
    <p:sldId id="262" r:id="rId10"/>
    <p:sldId id="278" r:id="rId11"/>
    <p:sldId id="263" r:id="rId12"/>
    <p:sldId id="264" r:id="rId13"/>
    <p:sldId id="279" r:id="rId14"/>
    <p:sldId id="265" r:id="rId15"/>
    <p:sldId id="267" r:id="rId16"/>
    <p:sldId id="270" r:id="rId17"/>
    <p:sldId id="282" r:id="rId18"/>
    <p:sldId id="274" r:id="rId19"/>
    <p:sldId id="281"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4a5280-e9ad-4d41-82a4-b060061ddd50}">
          <p14:sldIdLst>
            <p14:sldId id="256"/>
            <p14:sldId id="258"/>
            <p14:sldId id="259"/>
            <p14:sldId id="275"/>
            <p14:sldId id="260"/>
            <p14:sldId id="276"/>
            <p14:sldId id="261"/>
            <p14:sldId id="262"/>
            <p14:sldId id="278"/>
            <p14:sldId id="263"/>
            <p14:sldId id="264"/>
            <p14:sldId id="279"/>
            <p14:sldId id="265"/>
            <p14:sldId id="267"/>
            <p14:sldId id="282"/>
            <p14:sldId id="274"/>
            <p14:sldId id="281"/>
            <p14:sldId id="270"/>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effectLst>
                  <a:outerShdw blurRad="38100" dist="38100" dir="2700000" algn="tl">
                    <a:srgbClr val="000000">
                      <a:alpha val="43137"/>
                    </a:srgbClr>
                  </a:outerShdw>
                </a:effectLst>
                <a:latin typeface="+mn-lt"/>
                <a:cs typeface="+mn-lt"/>
              </a:rPr>
              <a:t>Predicting Employee Promotion</a:t>
            </a:r>
            <a:endParaRPr lang="en-US" b="1" u="sng" dirty="0">
              <a:effectLst>
                <a:outerShdw blurRad="38100" dist="38100" dir="2700000" algn="tl">
                  <a:srgbClr val="000000">
                    <a:alpha val="43137"/>
                  </a:srgbClr>
                </a:outerShdw>
              </a:effectLst>
              <a:latin typeface="+mn-lt"/>
              <a:cs typeface="+mn-lt"/>
            </a:endParaRPr>
          </a:p>
        </p:txBody>
      </p:sp>
      <p:sp>
        <p:nvSpPr>
          <p:cNvPr id="3" name="Subtitle 2"/>
          <p:cNvSpPr>
            <a:spLocks noGrp="1"/>
          </p:cNvSpPr>
          <p:nvPr>
            <p:ph type="subTitle" idx="1"/>
          </p:nvPr>
        </p:nvSpPr>
        <p:spPr/>
        <p:txBody>
          <a:bodyPr/>
          <a:lstStyle/>
          <a:p>
            <a:r>
              <a:rPr lang="en-US" b="1" i="1" u="sng">
                <a:effectLst>
                  <a:outerShdw blurRad="38100" dist="38100" dir="2700000" algn="tl">
                    <a:srgbClr val="000000">
                      <a:alpha val="43137"/>
                    </a:srgbClr>
                  </a:outerShdw>
                </a:effectLst>
                <a:cs typeface="+mn-lt"/>
              </a:rPr>
              <a:t>Presented By:</a:t>
            </a:r>
            <a:endParaRPr lang="en-US" b="1" i="1" u="sng">
              <a:effectLst>
                <a:outerShdw blurRad="38100" dist="38100" dir="2700000" algn="tl">
                  <a:srgbClr val="000000">
                    <a:alpha val="43137"/>
                  </a:srgbClr>
                </a:outerShdw>
              </a:effectLst>
              <a:cs typeface="+mn-lt"/>
            </a:endParaRPr>
          </a:p>
          <a:p>
            <a:r>
              <a:rPr lang="en-US" b="1" i="1" u="sng">
                <a:effectLst>
                  <a:outerShdw blurRad="38100" dist="38100" dir="2700000" algn="tl">
                    <a:srgbClr val="000000">
                      <a:alpha val="43137"/>
                    </a:srgbClr>
                  </a:outerShdw>
                </a:effectLst>
                <a:cs typeface="+mn-lt"/>
              </a:rPr>
              <a:t>Vikas Dutta</a:t>
            </a:r>
            <a:endParaRPr lang="en-US" b="1" i="1" u="sng">
              <a:effectLst>
                <a:outerShdw blurRad="38100" dist="38100" dir="2700000" algn="tl">
                  <a:srgbClr val="000000">
                    <a:alpha val="43137"/>
                  </a:srgbClr>
                </a:outerShdw>
              </a:effectLst>
              <a:cs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44780"/>
            <a:ext cx="10515600" cy="6032500"/>
          </a:xfrm>
        </p:spPr>
        <p:txBody>
          <a:bodyPr>
            <a:noAutofit/>
          </a:bodyPr>
          <a:p>
            <a:pPr marL="0" indent="0">
              <a:buNone/>
            </a:pPr>
            <a:r>
              <a:rPr lang="en-US" sz="1700"/>
              <a:t>The extensive analysis conducted, led to the following conclusions on this dataset :-</a:t>
            </a:r>
            <a:endParaRPr lang="en-US" sz="1700"/>
          </a:p>
          <a:p>
            <a:pPr marL="342900" indent="-342900">
              <a:buFont typeface="+mj-lt"/>
              <a:buAutoNum type="arabicPeriod"/>
            </a:pPr>
            <a:r>
              <a:rPr lang="en-US" sz="1700"/>
              <a:t>The performance column which is an amalgamation of KPIs_met and awards_won is a good factor to predict which employees get promoted, but it is not the only factor.</a:t>
            </a:r>
            <a:endParaRPr lang="en-US" sz="1700"/>
          </a:p>
          <a:p>
            <a:pPr marL="342900" indent="-342900">
              <a:buFont typeface="+mj-lt"/>
              <a:buAutoNum type="arabicPeriod"/>
            </a:pPr>
            <a:r>
              <a:rPr lang="en-US" sz="1700"/>
              <a:t>The average training score and the number of trainings attended combine to give the total training score. Employees with Mediocre or High score are likely to be promoted.</a:t>
            </a:r>
            <a:endParaRPr lang="en-US" sz="1700"/>
          </a:p>
          <a:p>
            <a:pPr marL="342900" indent="-342900">
              <a:buFont typeface="+mj-lt"/>
              <a:buAutoNum type="arabicPeriod"/>
            </a:pPr>
            <a:r>
              <a:rPr lang="en-US" sz="1700"/>
              <a:t>Gender as a factor has no effect on the promotions of the employee, both the genders had about equal percentages of representatives from the two sets.</a:t>
            </a:r>
            <a:endParaRPr lang="en-US" sz="1700"/>
          </a:p>
          <a:p>
            <a:pPr marL="342900" indent="-342900">
              <a:buFont typeface="+mj-lt"/>
              <a:buAutoNum type="arabicPeriod"/>
            </a:pPr>
            <a:r>
              <a:rPr lang="en-US" sz="1700"/>
              <a:t>The Age and Service categories give a temporal factor for the employees. Employees who are Middle aged and Established or Experienced have high chances of being promoted. The other categories within these proves that Age and Service length are not the only factors affecting promotion.</a:t>
            </a:r>
            <a:endParaRPr lang="en-US" sz="1700"/>
          </a:p>
          <a:p>
            <a:pPr marL="342900" indent="-342900">
              <a:buFont typeface="+mj-lt"/>
              <a:buAutoNum type="arabicPeriod"/>
            </a:pPr>
            <a:r>
              <a:rPr lang="en-US" sz="1700"/>
              <a:t>The most important factor amongst all is the previous year rating the employee recieved. The chances of promotions increase as the rating increases for an employee. New employees, that have 0 ratings also have a chance at promotion as, these ratings are not the only contributing factor.</a:t>
            </a:r>
            <a:endParaRPr lang="en-US" sz="1700"/>
          </a:p>
          <a:p>
            <a:pPr marL="342900" indent="-342900">
              <a:buFont typeface="+mj-lt"/>
              <a:buAutoNum type="arabicPeriod"/>
            </a:pPr>
            <a:r>
              <a:rPr lang="en-US" sz="1700"/>
              <a:t>Department and Education of an employee hardly gives much insight into which employee is likely to be promoted.</a:t>
            </a:r>
            <a:endParaRPr lang="en-US" sz="1700"/>
          </a:p>
          <a:p>
            <a:pPr marL="0" indent="0">
              <a:buNone/>
            </a:pPr>
            <a:endParaRPr lang="en-US" sz="1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555" b="1" u="sng">
                <a:effectLst>
                  <a:outerShdw blurRad="38100" dist="38100" dir="2700000" algn="tl">
                    <a:srgbClr val="000000">
                      <a:alpha val="43137"/>
                    </a:srgbClr>
                  </a:outerShdw>
                </a:effectLst>
              </a:rPr>
              <a:t>FINAL CONCLUSIONS ON FEATURES REQUIRED:</a:t>
            </a:r>
            <a:endParaRPr lang="en-US" sz="3555" b="1" u="sng">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p>
            <a:r>
              <a:rPr lang="en-US" sz="1800">
                <a:sym typeface="+mn-ea"/>
              </a:rPr>
              <a:t>From the above conclusions, it can be said with confidence that no factor alone is responsible for the promotion of an employee. The following factors together can be considered for predictive modeling.</a:t>
            </a:r>
            <a:endParaRPr lang="en-US" sz="1800"/>
          </a:p>
          <a:p>
            <a:r>
              <a:rPr lang="en-US" sz="1800">
                <a:sym typeface="+mn-ea"/>
              </a:rPr>
              <a:t>performance</a:t>
            </a:r>
            <a:endParaRPr lang="en-US" sz="1800"/>
          </a:p>
          <a:p>
            <a:r>
              <a:rPr lang="en-US" sz="1800">
                <a:sym typeface="+mn-ea"/>
              </a:rPr>
              <a:t>age</a:t>
            </a:r>
            <a:endParaRPr lang="en-US" sz="1800"/>
          </a:p>
          <a:p>
            <a:r>
              <a:rPr lang="en-US" sz="1800">
                <a:sym typeface="+mn-ea"/>
              </a:rPr>
              <a:t>service length</a:t>
            </a:r>
            <a:endParaRPr lang="en-US" sz="1800"/>
          </a:p>
          <a:p>
            <a:r>
              <a:rPr lang="en-US" sz="1800">
                <a:sym typeface="+mn-ea"/>
              </a:rPr>
              <a:t>previous year rating</a:t>
            </a:r>
            <a:endParaRPr lang="en-US" sz="1800"/>
          </a:p>
          <a:p>
            <a:r>
              <a:rPr lang="en-US" sz="1800">
                <a:sym typeface="+mn-ea"/>
              </a:rPr>
              <a:t>total score</a:t>
            </a:r>
            <a:endParaRPr lang="en-US" sz="1800"/>
          </a:p>
          <a:p>
            <a:pPr marL="0" indent="0">
              <a:buNone/>
            </a:pPr>
            <a:r>
              <a:rPr lang="en-US" sz="1800">
                <a:sym typeface="+mn-ea"/>
              </a:rPr>
              <a:t>The rest of the factors are removed from the dataset.</a:t>
            </a:r>
            <a:endParaRPr lang="en-US" sz="1800"/>
          </a:p>
          <a:p>
            <a:endParaRPr 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54380" y="523875"/>
            <a:ext cx="3931920" cy="799465"/>
          </a:xfrm>
        </p:spPr>
        <p:txBody>
          <a:bodyPr/>
          <a:p>
            <a:r>
              <a:rPr lang="en-US"/>
              <a:t> </a:t>
            </a:r>
            <a:r>
              <a:rPr lang="en-US" sz="2000" b="1" u="sng">
                <a:effectLst>
                  <a:outerShdw blurRad="38100" dist="38100" dir="2700000" algn="tl">
                    <a:srgbClr val="000000">
                      <a:alpha val="43137"/>
                    </a:srgbClr>
                  </a:outerShdw>
                </a:effectLst>
              </a:rPr>
              <a:t>Tackling Imbalanced Class</a:t>
            </a:r>
            <a:endParaRPr lang="en-US" sz="2000" b="1" u="sng">
              <a:effectLst>
                <a:outerShdw blurRad="38100" dist="38100" dir="2700000" algn="tl">
                  <a:srgbClr val="000000">
                    <a:alpha val="43137"/>
                  </a:srgbClr>
                </a:outerShdw>
              </a:effectLst>
            </a:endParaRPr>
          </a:p>
        </p:txBody>
      </p:sp>
      <p:pic>
        <p:nvPicPr>
          <p:cNvPr id="4" name="Picture Placeholder 3" descr="job10"/>
          <p:cNvPicPr>
            <a:picLocks noChangeAspect="1"/>
          </p:cNvPicPr>
          <p:nvPr>
            <p:ph type="pic" idx="1"/>
          </p:nvPr>
        </p:nvPicPr>
        <p:blipFill>
          <a:blip r:embed="rId1"/>
          <a:stretch>
            <a:fillRect/>
          </a:stretch>
        </p:blipFill>
        <p:spPr>
          <a:xfrm>
            <a:off x="6156960" y="975995"/>
            <a:ext cx="5055870" cy="3561080"/>
          </a:xfrm>
          <a:prstGeom prst="rect">
            <a:avLst/>
          </a:prstGeom>
        </p:spPr>
      </p:pic>
      <p:sp>
        <p:nvSpPr>
          <p:cNvPr id="6" name="Text Placeholder 5"/>
          <p:cNvSpPr>
            <a:spLocks noGrp="1"/>
          </p:cNvSpPr>
          <p:nvPr>
            <p:ph type="body" sz="half" idx="2"/>
          </p:nvPr>
        </p:nvSpPr>
        <p:spPr>
          <a:xfrm>
            <a:off x="840105" y="1644015"/>
            <a:ext cx="4608830" cy="4538345"/>
          </a:xfrm>
        </p:spPr>
        <p:txBody>
          <a:bodyPr>
            <a:noAutofit/>
          </a:bodyPr>
          <a:p>
            <a:r>
              <a:rPr lang="en-US" sz="1800"/>
              <a:t>The dataset has a huge imbalance in the target classes. Training a classifier on imbalanced classes can prove problems in precision and recall of the model. Depending on which class is lesser than the other :-</a:t>
            </a:r>
            <a:endParaRPr lang="en-US" sz="1800"/>
          </a:p>
          <a:p>
            <a:r>
              <a:rPr lang="en-US" sz="1800">
                <a:sym typeface="+mn-ea"/>
              </a:rPr>
              <a:t>To overcome this problem, two solutions are suggested. Either the dataset is undersampled to match the classes or the dataset is oversampled and the class with lesser representatives is increased. Undersampling can cause loss of data and in this case since class 1 has only 4668 data points, the total depth of the data would be reduced to around 9000. Effectively the model would lose 41000 data points. Oversampling seems like the better option. The function RandomOverSampler from imblearn.over_sampling module is used.</a:t>
            </a:r>
            <a:endParaRPr lang="en-US" sz="1800"/>
          </a:p>
          <a:p>
            <a:endParaRPr lang="en-US" sz="1800"/>
          </a:p>
        </p:txBody>
      </p:sp>
      <p:sp>
        <p:nvSpPr>
          <p:cNvPr id="7" name="Text Box 6"/>
          <p:cNvSpPr txBox="1"/>
          <p:nvPr/>
        </p:nvSpPr>
        <p:spPr>
          <a:xfrm>
            <a:off x="5885815" y="4978400"/>
            <a:ext cx="5327650" cy="1753235"/>
          </a:xfrm>
          <a:prstGeom prst="rect">
            <a:avLst/>
          </a:prstGeom>
          <a:noFill/>
        </p:spPr>
        <p:txBody>
          <a:bodyPr wrap="square" rtlCol="0">
            <a:spAutoFit/>
          </a:bodyPr>
          <a:p>
            <a:r>
              <a:rPr lang="en-US"/>
              <a:t>There are two scenarios:</a:t>
            </a:r>
            <a:endParaRPr lang="en-US"/>
          </a:p>
          <a:p>
            <a:r>
              <a:rPr lang="en-US"/>
              <a:t>1.low recall + high precision : the model can’t detect the class well but is highly trustable when it does.</a:t>
            </a:r>
            <a:endParaRPr lang="en-US"/>
          </a:p>
          <a:p>
            <a:endParaRPr lang="en-US"/>
          </a:p>
          <a:p>
            <a:r>
              <a:rPr lang="en-US"/>
              <a:t>2.high recall + low precision : the class is well detected but the model also include points of other classes in it.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78535"/>
          </a:xfrm>
        </p:spPr>
        <p:txBody>
          <a:bodyPr/>
          <a:p>
            <a:r>
              <a:rPr lang="en-US" sz="3550" b="1" u="sng">
                <a:effectLst>
                  <a:outerShdw blurRad="38100" dist="38100" dir="2700000" algn="tl">
                    <a:srgbClr val="000000">
                      <a:alpha val="43137"/>
                    </a:srgbClr>
                  </a:outerShdw>
                </a:effectLst>
              </a:rPr>
              <a:t>TRAINING </a:t>
            </a:r>
            <a:r>
              <a:rPr lang="en-US" sz="3200" b="1" u="sng">
                <a:effectLst>
                  <a:outerShdw blurRad="38100" dist="38100" dir="2700000" algn="tl">
                    <a:srgbClr val="000000">
                      <a:alpha val="43137"/>
                    </a:srgbClr>
                  </a:outerShdw>
                </a:effectLst>
              </a:rPr>
              <a:t>MACHINE LEARNING MODELS</a:t>
            </a:r>
            <a:endParaRPr lang="en-US" sz="3200" b="1" u="sng">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282700"/>
            <a:ext cx="10515600" cy="4894580"/>
          </a:xfrm>
        </p:spPr>
        <p:txBody>
          <a:bodyPr>
            <a:normAutofit lnSpcReduction="20000"/>
          </a:bodyPr>
          <a:p>
            <a:r>
              <a:rPr lang="en-US" sz="1800" b="1" u="sng"/>
              <a:t> Cross Validation</a:t>
            </a:r>
            <a:r>
              <a:rPr lang="en-US" b="1" u="sng"/>
              <a:t>:</a:t>
            </a:r>
            <a:endParaRPr lang="en-US" b="1" u="sng"/>
          </a:p>
          <a:p>
            <a:pPr marL="0" indent="0">
              <a:lnSpc>
                <a:spcPct val="100000"/>
              </a:lnSpc>
              <a:buFont typeface="Arial" panose="020B0604020202020204" pitchFamily="34" charset="0"/>
              <a:buNone/>
            </a:pPr>
            <a:r>
              <a:rPr lang="en-US" sz="1800"/>
              <a:t> Using the </a:t>
            </a:r>
            <a:r>
              <a:rPr lang="en-US" sz="1800" b="1"/>
              <a:t>sklearn.model_selection - cross_validate </a:t>
            </a:r>
            <a:r>
              <a:rPr lang="en-US" sz="1800"/>
              <a:t>function, the entire dataset will be cross-validated on the entire dataset to see how the model performs on this dataset. The cross validation gives a good method for model selection. The model which performs good on cross validation is then chosen for further training, testing and hyper-parameter tuning. The ML model chosen here is GradientBoostingClassifier. </a:t>
            </a:r>
            <a:endParaRPr lang="en-US" sz="1800"/>
          </a:p>
          <a:p>
            <a:pPr>
              <a:lnSpc>
                <a:spcPct val="100000"/>
              </a:lnSpc>
              <a:buFont typeface="Arial" panose="020B0604020202020204" pitchFamily="34" charset="0"/>
              <a:buChar char="•"/>
            </a:pPr>
            <a:r>
              <a:rPr lang="en-US" sz="1800"/>
              <a:t>Cross-validation on the resampled dataset shows excellent results. The average Test set accuracy is about 87% with precision and recall around the same neighbourhood. f1 scores give a holistic view of the precision and recall, which is very good in this case, about 88%. Thus it can be concluded that the GradientBoostingClassifier is a good predictor for this dataset.</a:t>
            </a:r>
            <a:endParaRPr lang="en-US" sz="1800"/>
          </a:p>
          <a:p>
            <a:pPr>
              <a:lnSpc>
                <a:spcPct val="100000"/>
              </a:lnSpc>
              <a:buFont typeface="Arial" panose="020B0604020202020204" pitchFamily="34" charset="0"/>
              <a:buChar char="•"/>
            </a:pPr>
            <a:r>
              <a:rPr lang="en-US" sz="1800"/>
              <a:t>The next step is hyper-parameter tuning. This tunes the parameters of the model to the best set that can maximize the accuracy of the model. Letting the learning rate be fixed at 0.1, the max_depth of the trees (estimators) will be varied between 10 and 25 to get the optimal value. For this parameter a validation curve is made. </a:t>
            </a:r>
            <a:endParaRPr lang="en-US" sz="1800"/>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40105" y="328930"/>
            <a:ext cx="3931920" cy="1027430"/>
          </a:xfrm>
        </p:spPr>
        <p:txBody>
          <a:bodyPr/>
          <a:p>
            <a:r>
              <a:rPr lang="en-US" b="1" u="sng">
                <a:effectLst>
                  <a:outerShdw blurRad="38100" dist="38100" dir="2700000" algn="tl">
                    <a:srgbClr val="000000">
                      <a:alpha val="43137"/>
                    </a:srgbClr>
                  </a:outerShdw>
                </a:effectLst>
              </a:rPr>
              <a:t>VALIDATION CURVE</a:t>
            </a:r>
            <a:endParaRPr lang="en-US" b="1" u="sng">
              <a:effectLst>
                <a:outerShdw blurRad="38100" dist="38100" dir="2700000" algn="tl">
                  <a:srgbClr val="000000">
                    <a:alpha val="43137"/>
                  </a:srgbClr>
                </a:outerShdw>
              </a:effectLst>
            </a:endParaRPr>
          </a:p>
        </p:txBody>
      </p:sp>
      <p:pic>
        <p:nvPicPr>
          <p:cNvPr id="7" name="Picture Placeholder 6" descr="job"/>
          <p:cNvPicPr>
            <a:picLocks noChangeAspect="1"/>
          </p:cNvPicPr>
          <p:nvPr>
            <p:ph type="pic" idx="1"/>
          </p:nvPr>
        </p:nvPicPr>
        <p:blipFill>
          <a:blip r:embed="rId1"/>
          <a:stretch>
            <a:fillRect/>
          </a:stretch>
        </p:blipFill>
        <p:spPr>
          <a:xfrm>
            <a:off x="5183505" y="1356360"/>
            <a:ext cx="6172200" cy="4135120"/>
          </a:xfrm>
          <a:prstGeom prst="rect">
            <a:avLst/>
          </a:prstGeom>
        </p:spPr>
      </p:pic>
      <p:sp>
        <p:nvSpPr>
          <p:cNvPr id="6" name="Text Placeholder 5"/>
          <p:cNvSpPr>
            <a:spLocks noGrp="1"/>
          </p:cNvSpPr>
          <p:nvPr>
            <p:ph type="body" sz="half" idx="2"/>
          </p:nvPr>
        </p:nvSpPr>
        <p:spPr/>
        <p:txBody>
          <a:bodyPr>
            <a:normAutofit/>
          </a:bodyPr>
          <a:p>
            <a:r>
              <a:rPr lang="en-US"/>
              <a:t>The validation curve is a plot of the train and test accuracies vs a parameter under optimization.</a:t>
            </a:r>
            <a:endParaRPr lang="en-US"/>
          </a:p>
          <a:p>
            <a:r>
              <a:rPr lang="en-US"/>
              <a:t>The validation curve for the test accuracy identifies the optimal value of max_depth for classifier. In this case the max_depth value of 20 yields a average test accuracy of 94.94%. This accuracy is quite good and shows that the model has learnt the classes well and is highly trustable in its predictions.</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a:xfrm>
            <a:off x="768350" y="302895"/>
            <a:ext cx="3931920" cy="473710"/>
          </a:xfrm>
        </p:spPr>
        <p:txBody>
          <a:bodyPr/>
          <a:p>
            <a:r>
              <a:rPr lang="en-US" sz="1800" b="1" u="sng">
                <a:effectLst>
                  <a:outerShdw blurRad="38100" dist="38100" dir="2700000" algn="tl">
                    <a:srgbClr val="000000">
                      <a:alpha val="43137"/>
                    </a:srgbClr>
                  </a:outerShdw>
                </a:effectLst>
                <a:sym typeface="+mn-ea"/>
              </a:rPr>
              <a:t>1.GradientBoosting</a:t>
            </a:r>
            <a:endParaRPr lang="en-US" sz="1800" b="1" u="sng">
              <a:effectLst>
                <a:outerShdw blurRad="38100" dist="38100" dir="2700000" algn="tl">
                  <a:srgbClr val="000000">
                    <a:alpha val="43137"/>
                  </a:srgbClr>
                </a:outerShdw>
              </a:effectLst>
            </a:endParaRPr>
          </a:p>
        </p:txBody>
      </p:sp>
      <p:pic>
        <p:nvPicPr>
          <p:cNvPr id="7" name="Picture Placeholder 6" descr="JOB1"/>
          <p:cNvPicPr>
            <a:picLocks noChangeAspect="1"/>
          </p:cNvPicPr>
          <p:nvPr>
            <p:ph type="pic" idx="1"/>
          </p:nvPr>
        </p:nvPicPr>
        <p:blipFill>
          <a:blip r:embed="rId1"/>
          <a:stretch>
            <a:fillRect/>
          </a:stretch>
        </p:blipFill>
        <p:spPr>
          <a:xfrm>
            <a:off x="5163185" y="1289685"/>
            <a:ext cx="6172200" cy="3089910"/>
          </a:xfrm>
          <a:prstGeom prst="rect">
            <a:avLst/>
          </a:prstGeom>
        </p:spPr>
      </p:pic>
      <p:sp>
        <p:nvSpPr>
          <p:cNvPr id="6" name="Text Placeholder 5"/>
          <p:cNvSpPr>
            <a:spLocks noGrp="1"/>
          </p:cNvSpPr>
          <p:nvPr>
            <p:ph type="body" sz="half" idx="2"/>
          </p:nvPr>
        </p:nvSpPr>
        <p:spPr>
          <a:xfrm>
            <a:off x="829945" y="977900"/>
            <a:ext cx="3931920" cy="5431155"/>
          </a:xfrm>
        </p:spPr>
        <p:txBody>
          <a:bodyPr>
            <a:normAutofit lnSpcReduction="10000"/>
          </a:bodyPr>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sz="1800">
                <a:sym typeface="+mn-ea"/>
              </a:rPr>
              <a:t>The GradientBoostingClassifier has many parameters such as learning_rate, max_depth, n_estimators etc. When the best value for these have to be found together, GridSearchCV is used. For every combination of these parameters cross validation is performed. The combination giving the best score is returned along with the parameters in the combination</a:t>
            </a:r>
            <a:r>
              <a:rPr lang="en-US">
                <a:sym typeface="+mn-ea"/>
              </a:rPr>
              <a: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sz="1800"/>
              <a:t>After performing a Grid search the optimal paramters for the model are returned. Using these parameters, the model is finally trained on the train set and tested as well as make predictions on the test set. This model becomes the final output from the analysis.</a:t>
            </a:r>
            <a:endParaRPr lang="en-US" sz="1800"/>
          </a:p>
        </p:txBody>
      </p:sp>
      <p:sp>
        <p:nvSpPr>
          <p:cNvPr id="9" name="Text Box 8"/>
          <p:cNvSpPr txBox="1"/>
          <p:nvPr/>
        </p:nvSpPr>
        <p:spPr>
          <a:xfrm>
            <a:off x="5491480" y="4580890"/>
            <a:ext cx="6044565" cy="1476375"/>
          </a:xfrm>
          <a:prstGeom prst="rect">
            <a:avLst/>
          </a:prstGeom>
          <a:noFill/>
        </p:spPr>
        <p:txBody>
          <a:bodyPr wrap="square" rtlCol="0">
            <a:spAutoFit/>
          </a:bodyPr>
          <a:p>
            <a:pPr marL="0" indent="0">
              <a:lnSpc>
                <a:spcPct val="100000"/>
              </a:lnSpc>
              <a:buFont typeface="Arial" panose="020B0604020202020204" pitchFamily="34" charset="0"/>
              <a:buNone/>
            </a:pPr>
            <a:r>
              <a:rPr lang="en-US">
                <a:sym typeface="+mn-ea"/>
              </a:rPr>
              <a:t>This model is a good classification model and removes any bias in the data. It is robust to over fitting. Since it uses ensemble techniques, various trees are used as predictors. One tree can develop bias, but the combination of outputs of many trees give a stable result.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4200" y="519430"/>
            <a:ext cx="3931920" cy="800735"/>
          </a:xfrm>
        </p:spPr>
        <p:txBody>
          <a:bodyPr/>
          <a:p>
            <a:r>
              <a:rPr lang="en-US" b="1" u="sng">
                <a:effectLst>
                  <a:outerShdw blurRad="38100" dist="38100" dir="2700000" algn="tl">
                    <a:srgbClr val="000000">
                      <a:alpha val="43137"/>
                    </a:srgbClr>
                  </a:outerShdw>
                </a:effectLst>
              </a:rPr>
              <a:t>Naive bayes Bernouli</a:t>
            </a:r>
            <a:endParaRPr lang="en-US" b="1" u="sng">
              <a:effectLst>
                <a:outerShdw blurRad="38100" dist="38100" dir="2700000" algn="tl">
                  <a:srgbClr val="000000">
                    <a:alpha val="43137"/>
                  </a:srgbClr>
                </a:outerShdw>
              </a:effectLst>
            </a:endParaRPr>
          </a:p>
        </p:txBody>
      </p:sp>
      <p:pic>
        <p:nvPicPr>
          <p:cNvPr id="5" name="Picture Placeholder 4" descr="job11"/>
          <p:cNvPicPr>
            <a:picLocks noChangeAspect="1"/>
          </p:cNvPicPr>
          <p:nvPr>
            <p:ph type="pic" idx="1"/>
          </p:nvPr>
        </p:nvPicPr>
        <p:blipFill>
          <a:blip r:embed="rId1"/>
          <a:stretch>
            <a:fillRect/>
          </a:stretch>
        </p:blipFill>
        <p:spPr>
          <a:xfrm>
            <a:off x="6067425" y="1241425"/>
            <a:ext cx="4587240" cy="3412490"/>
          </a:xfrm>
          <a:prstGeom prst="rect">
            <a:avLst/>
          </a:prstGeom>
        </p:spPr>
      </p:pic>
      <p:sp>
        <p:nvSpPr>
          <p:cNvPr id="4" name="Text Placeholder 3"/>
          <p:cNvSpPr>
            <a:spLocks noGrp="1"/>
          </p:cNvSpPr>
          <p:nvPr>
            <p:ph type="body" sz="half" idx="2"/>
          </p:nvPr>
        </p:nvSpPr>
        <p:spPr>
          <a:xfrm>
            <a:off x="840105" y="1525270"/>
            <a:ext cx="3931920" cy="5122545"/>
          </a:xfrm>
        </p:spPr>
        <p:txBody>
          <a:bodyPr>
            <a:noAutofit/>
          </a:bodyPr>
          <a:p>
            <a:r>
              <a:rPr lang="en-US" sz="1800"/>
              <a:t>Bernoulli Naive Bayes is a variant of Naive Bayes.Naive Bayes is a classification algorithm of Machine Learning based on Bayes theorem which gives the likelihood of occurrence of the event. Naive Bayes classifier is a probabilistic classifier which means that given an input, it predicts the probability of the input being classified for all the classes. It is also called conditional probability.</a:t>
            </a:r>
            <a:endParaRPr lang="en-US" sz="1800"/>
          </a:p>
          <a:p>
            <a:r>
              <a:rPr lang="en-US" sz="1800"/>
              <a:t>This is used for discrete data and it works on Bernoulli distribution. The main feature of Bernoulli Naive Bayes is that it accepts features only as binary values like true or false, yes or no, success or failure, 0 or 1 and so on. So when the feature values are binary we know that we have to use Bernoulli Naive Bayes classifier.</a:t>
            </a:r>
            <a:endParaRPr 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59765" y="234950"/>
            <a:ext cx="3931920" cy="400050"/>
          </a:xfrm>
        </p:spPr>
        <p:txBody>
          <a:bodyPr/>
          <a:p>
            <a:r>
              <a:rPr lang="en-US" sz="1800" b="1" u="sng">
                <a:effectLst>
                  <a:outerShdw blurRad="38100" dist="38100" dir="2700000" algn="tl">
                    <a:srgbClr val="000000">
                      <a:alpha val="43137"/>
                    </a:srgbClr>
                  </a:outerShdw>
                </a:effectLst>
              </a:rPr>
              <a:t>3.Xg-Boost Classifier</a:t>
            </a:r>
            <a:endParaRPr lang="en-US" sz="1800" b="1" u="sng">
              <a:effectLst>
                <a:outerShdw blurRad="38100" dist="38100" dir="2700000" algn="tl">
                  <a:srgbClr val="000000">
                    <a:alpha val="43137"/>
                  </a:srgbClr>
                </a:outerShdw>
              </a:effectLst>
            </a:endParaRPr>
          </a:p>
        </p:txBody>
      </p:sp>
      <p:pic>
        <p:nvPicPr>
          <p:cNvPr id="5" name="Picture Placeholder 4" descr="JOB2"/>
          <p:cNvPicPr>
            <a:picLocks noChangeAspect="1"/>
          </p:cNvPicPr>
          <p:nvPr>
            <p:ph type="pic" idx="1"/>
          </p:nvPr>
        </p:nvPicPr>
        <p:blipFill>
          <a:blip r:embed="rId1"/>
          <a:stretch>
            <a:fillRect/>
          </a:stretch>
        </p:blipFill>
        <p:spPr>
          <a:xfrm>
            <a:off x="5638165" y="750570"/>
            <a:ext cx="5401310" cy="3724275"/>
          </a:xfrm>
          <a:prstGeom prst="rect">
            <a:avLst/>
          </a:prstGeom>
        </p:spPr>
      </p:pic>
      <p:sp>
        <p:nvSpPr>
          <p:cNvPr id="4" name="Text Placeholder 3"/>
          <p:cNvSpPr>
            <a:spLocks noGrp="1"/>
          </p:cNvSpPr>
          <p:nvPr>
            <p:ph type="body" sz="half" idx="2"/>
          </p:nvPr>
        </p:nvSpPr>
        <p:spPr>
          <a:xfrm>
            <a:off x="840740" y="750570"/>
            <a:ext cx="3931920" cy="6024245"/>
          </a:xfrm>
        </p:spPr>
        <p:txBody>
          <a:bodyPr>
            <a:noAutofit/>
          </a:bodyPr>
          <a:p>
            <a:r>
              <a:rPr lang="en-US" sz="1700">
                <a:sym typeface="+mn-ea"/>
              </a:rPr>
              <a:t>XGBoost is a decision-tree-based ensemble Machine Learning algorithm that uses a gradient boosting framework. In prediction problems involving unstructured data</a:t>
            </a:r>
            <a:endParaRPr lang="en-US" sz="1700"/>
          </a:p>
          <a:p>
            <a:r>
              <a:rPr lang="en-US" sz="1700"/>
              <a:t>When using gradient boosting for regression, the weak learners are regression trees, and each regression tree maps an input data point to one of its leafs that contains a continuous score. XGBoost minimizes a regularized (L1 and L2) objective function that combines a convex loss function (based on the difference between the predicted and target outputs) and a penalty term for model complexity (in other words, the regression tree functions). The training proceeds iteratively, adding new trees that predict the residuals or errors of prior trees that are then combined with previous trees to make the final prediction. It's called gradient boosting because it uses a gradient descent algorithm to minimize the loss when adding new models.</a:t>
            </a:r>
            <a:endParaRPr lang="en-US" sz="1700"/>
          </a:p>
        </p:txBody>
      </p:sp>
      <p:sp>
        <p:nvSpPr>
          <p:cNvPr id="6" name="Text Box 5"/>
          <p:cNvSpPr txBox="1"/>
          <p:nvPr/>
        </p:nvSpPr>
        <p:spPr>
          <a:xfrm>
            <a:off x="5306695" y="4779645"/>
            <a:ext cx="5732780" cy="1198880"/>
          </a:xfrm>
          <a:prstGeom prst="rect">
            <a:avLst/>
          </a:prstGeom>
          <a:noFill/>
        </p:spPr>
        <p:txBody>
          <a:bodyPr wrap="none" rtlCol="0">
            <a:spAutoFit/>
          </a:bodyPr>
          <a:p>
            <a:pPr algn="l"/>
            <a:r>
              <a:rPr lang="en-US">
                <a:sym typeface="+mn-ea"/>
              </a:rPr>
              <a:t>Gradient boosting is a supervised learning algorithm, </a:t>
            </a:r>
            <a:endParaRPr lang="en-US">
              <a:sym typeface="+mn-ea"/>
            </a:endParaRPr>
          </a:p>
          <a:p>
            <a:pPr algn="l"/>
            <a:r>
              <a:rPr lang="en-US">
                <a:sym typeface="+mn-ea"/>
              </a:rPr>
              <a:t>which attempts to accurately predict a target variable by </a:t>
            </a:r>
            <a:endParaRPr lang="en-US">
              <a:sym typeface="+mn-ea"/>
            </a:endParaRPr>
          </a:p>
          <a:p>
            <a:pPr algn="l"/>
            <a:r>
              <a:rPr lang="en-US">
                <a:sym typeface="+mn-ea"/>
              </a:rPr>
              <a:t>combining the estimates of a set of simpler, weaker models.</a:t>
            </a:r>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78510" y="375285"/>
            <a:ext cx="3931920" cy="955040"/>
          </a:xfrm>
        </p:spPr>
        <p:txBody>
          <a:bodyPr/>
          <a:p>
            <a:r>
              <a:rPr lang="en-US" b="1" u="sng">
                <a:effectLst>
                  <a:outerShdw blurRad="38100" dist="38100" dir="2700000" algn="tl">
                    <a:srgbClr val="000000">
                      <a:alpha val="43137"/>
                    </a:srgbClr>
                  </a:outerShdw>
                </a:effectLst>
              </a:rPr>
              <a:t>Logistic Regression</a:t>
            </a:r>
            <a:endParaRPr lang="en-US" b="1" u="sng">
              <a:effectLst>
                <a:outerShdw blurRad="38100" dist="38100" dir="2700000" algn="tl">
                  <a:srgbClr val="000000">
                    <a:alpha val="43137"/>
                  </a:srgbClr>
                </a:outerShdw>
              </a:effectLst>
            </a:endParaRPr>
          </a:p>
        </p:txBody>
      </p:sp>
      <p:pic>
        <p:nvPicPr>
          <p:cNvPr id="5" name="Picture Placeholder 4" descr="job12"/>
          <p:cNvPicPr>
            <a:picLocks noChangeAspect="1"/>
          </p:cNvPicPr>
          <p:nvPr>
            <p:ph type="pic" idx="1"/>
          </p:nvPr>
        </p:nvPicPr>
        <p:blipFill>
          <a:blip r:embed="rId1"/>
          <a:stretch>
            <a:fillRect/>
          </a:stretch>
        </p:blipFill>
        <p:spPr>
          <a:xfrm>
            <a:off x="5814695" y="925195"/>
            <a:ext cx="4652010" cy="4351020"/>
          </a:xfrm>
          <a:prstGeom prst="rect">
            <a:avLst/>
          </a:prstGeom>
        </p:spPr>
      </p:pic>
      <p:sp>
        <p:nvSpPr>
          <p:cNvPr id="4" name="Text Placeholder 3"/>
          <p:cNvSpPr>
            <a:spLocks noGrp="1"/>
          </p:cNvSpPr>
          <p:nvPr>
            <p:ph type="body" sz="half" idx="2"/>
          </p:nvPr>
        </p:nvSpPr>
        <p:spPr/>
        <p:txBody>
          <a:bodyPr/>
          <a:p>
            <a:r>
              <a:rPr lang="en-US" sz="1800">
                <a:sym typeface="+mn-ea"/>
              </a:rPr>
              <a:t>Logistic regression is a statistical model that in its basic form uses a logistic function to model a binary dependent variable, although many more complex extensions exist. In regression analysis, logistic regression (or logit regression) is estimating the parameters of a logistic model which is a form of binary regression.</a:t>
            </a:r>
            <a:endParaRPr lang="en-US" sz="1800">
              <a:sym typeface="+mn-ea"/>
            </a:endParaRPr>
          </a:p>
          <a:p>
            <a:r>
              <a:rPr lang="en-US" sz="1800">
                <a:sym typeface="+mn-ea"/>
              </a:rPr>
              <a:t>It is used to describe data and to explain the relationship between one dependent binary variable and one or more nominal, ordinal, interval or ratio-level independent variables.</a:t>
            </a:r>
            <a:endParaRPr lang="en-US" sz="1800">
              <a:sym typeface="+mn-ea"/>
            </a:endParaRPr>
          </a:p>
          <a:p>
            <a:endParaRPr 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Performance of Models</a:t>
            </a:r>
            <a:br>
              <a:rPr lang="en-US"/>
            </a:br>
            <a:endParaRPr lang="en-US"/>
          </a:p>
        </p:txBody>
      </p:sp>
      <p:graphicFrame>
        <p:nvGraphicFramePr>
          <p:cNvPr id="4" name="Content Placeholder 3"/>
          <p:cNvGraphicFramePr/>
          <p:nvPr>
            <p:ph idx="1"/>
          </p:nvPr>
        </p:nvGraphicFramePr>
        <p:xfrm>
          <a:off x="838200" y="1825625"/>
          <a:ext cx="10515600" cy="2590800"/>
        </p:xfrm>
        <a:graphic>
          <a:graphicData uri="http://schemas.openxmlformats.org/drawingml/2006/table">
            <a:tbl>
              <a:tblPr firstRow="1" bandRow="1">
                <a:tableStyleId>{5C22544A-7EE6-4342-B048-85BDC9FD1C3A}</a:tableStyleId>
              </a:tblPr>
              <a:tblGrid>
                <a:gridCol w="5257800"/>
                <a:gridCol w="5257800"/>
              </a:tblGrid>
              <a:tr h="518160">
                <a:tc>
                  <a:txBody>
                    <a:bodyPr/>
                    <a:p>
                      <a:pPr>
                        <a:buNone/>
                      </a:pPr>
                      <a:r>
                        <a:rPr lang="en-US"/>
                        <a:t>M.L MODELS</a:t>
                      </a:r>
                      <a:endParaRPr lang="en-US"/>
                    </a:p>
                  </a:txBody>
                  <a:tcPr>
                    <a:solidFill>
                      <a:schemeClr val="accent1"/>
                    </a:solidFill>
                  </a:tcPr>
                </a:tc>
                <a:tc>
                  <a:txBody>
                    <a:bodyPr/>
                    <a:p>
                      <a:pPr>
                        <a:buNone/>
                      </a:pPr>
                      <a:r>
                        <a:rPr lang="en-US"/>
                        <a:t>ACCURACY</a:t>
                      </a:r>
                      <a:endParaRPr lang="en-US"/>
                    </a:p>
                  </a:txBody>
                  <a:tcPr>
                    <a:solidFill>
                      <a:schemeClr val="accent1"/>
                    </a:solidFill>
                  </a:tcPr>
                </a:tc>
              </a:tr>
              <a:tr h="518160">
                <a:tc>
                  <a:txBody>
                    <a:bodyPr/>
                    <a:p>
                      <a:pPr>
                        <a:buNone/>
                      </a:pPr>
                      <a:r>
                        <a:rPr lang="en-US" sz="1800">
                          <a:sym typeface="+mn-ea"/>
                        </a:rPr>
                        <a:t>Gradient Boosting</a:t>
                      </a:r>
                      <a:endParaRPr lang="en-US"/>
                    </a:p>
                  </a:txBody>
                  <a:tcPr/>
                </a:tc>
                <a:tc>
                  <a:txBody>
                    <a:bodyPr/>
                    <a:p>
                      <a:pPr>
                        <a:buNone/>
                      </a:pPr>
                      <a:r>
                        <a:rPr lang="en-US"/>
                        <a:t>95.7%</a:t>
                      </a:r>
                      <a:endParaRPr lang="en-US"/>
                    </a:p>
                  </a:txBody>
                  <a:tcPr/>
                </a:tc>
              </a:tr>
              <a:tr h="518160">
                <a:tc>
                  <a:txBody>
                    <a:bodyPr/>
                    <a:p>
                      <a:pPr>
                        <a:buNone/>
                      </a:pPr>
                      <a:r>
                        <a:rPr lang="en-US" sz="1800">
                          <a:sym typeface="+mn-ea"/>
                        </a:rPr>
                        <a:t>Naive Bayes Bernouli</a:t>
                      </a:r>
                      <a:endParaRPr lang="en-US"/>
                    </a:p>
                  </a:txBody>
                  <a:tcPr/>
                </a:tc>
                <a:tc>
                  <a:txBody>
                    <a:bodyPr/>
                    <a:p>
                      <a:pPr>
                        <a:buNone/>
                      </a:pPr>
                      <a:r>
                        <a:rPr lang="en-US"/>
                        <a:t>71.2%</a:t>
                      </a:r>
                      <a:endParaRPr lang="en-US"/>
                    </a:p>
                  </a:txBody>
                  <a:tcPr/>
                </a:tc>
              </a:tr>
              <a:tr h="518160">
                <a:tc>
                  <a:txBody>
                    <a:bodyPr/>
                    <a:p>
                      <a:pPr>
                        <a:buNone/>
                      </a:pPr>
                      <a:r>
                        <a:rPr lang="en-US" sz="1800">
                          <a:sym typeface="+mn-ea"/>
                        </a:rPr>
                        <a:t>XG Boost</a:t>
                      </a:r>
                      <a:endParaRPr lang="en-US"/>
                    </a:p>
                  </a:txBody>
                  <a:tcPr/>
                </a:tc>
                <a:tc>
                  <a:txBody>
                    <a:bodyPr/>
                    <a:p>
                      <a:pPr>
                        <a:buNone/>
                      </a:pPr>
                      <a:r>
                        <a:rPr lang="en-US"/>
                        <a:t>81.8%</a:t>
                      </a:r>
                      <a:endParaRPr lang="en-US"/>
                    </a:p>
                  </a:txBody>
                  <a:tcPr/>
                </a:tc>
              </a:tr>
              <a:tr h="518160">
                <a:tc>
                  <a:txBody>
                    <a:bodyPr/>
                    <a:p>
                      <a:pPr>
                        <a:buNone/>
                      </a:pPr>
                      <a:r>
                        <a:rPr lang="en-US" sz="1800">
                          <a:sym typeface="+mn-ea"/>
                        </a:rPr>
                        <a:t>Logistic Regression</a:t>
                      </a:r>
                      <a:endParaRPr lang="en-US"/>
                    </a:p>
                  </a:txBody>
                  <a:tcPr/>
                </a:tc>
                <a:tc>
                  <a:txBody>
                    <a:bodyPr/>
                    <a:p>
                      <a:pPr>
                        <a:buNone/>
                      </a:pPr>
                      <a:r>
                        <a:rPr lang="en-US"/>
                        <a:t>72.2%</a:t>
                      </a:r>
                      <a:endParaRPr lang="en-US"/>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5180965" cy="718185"/>
          </a:xfrm>
        </p:spPr>
        <p:txBody>
          <a:bodyPr>
            <a:normAutofit fontScale="90000"/>
          </a:bodyPr>
          <a:p>
            <a:r>
              <a:rPr lang="en-US" b="1" u="sng"/>
              <a:t>Overview:</a:t>
            </a:r>
            <a:endParaRPr lang="en-US" b="1" u="sng"/>
          </a:p>
        </p:txBody>
      </p:sp>
      <p:sp>
        <p:nvSpPr>
          <p:cNvPr id="3" name="Content Placeholder 2"/>
          <p:cNvSpPr>
            <a:spLocks noGrp="1"/>
          </p:cNvSpPr>
          <p:nvPr>
            <p:ph idx="1"/>
          </p:nvPr>
        </p:nvSpPr>
        <p:spPr/>
        <p:txBody>
          <a:bodyPr>
            <a:normAutofit/>
          </a:bodyPr>
          <a:p>
            <a:r>
              <a:rPr lang="en-US" sz="2000"/>
              <a:t>The given dataset gives us information on the employees and their records from which we have to analyze employee's performance and predict their promotion eligibility.</a:t>
            </a:r>
            <a:endParaRPr lang="en-US" sz="2000"/>
          </a:p>
          <a:p>
            <a:r>
              <a:rPr lang="en-US" sz="2000"/>
              <a:t>The aim is to analyze the various factors that can contribute to the promotion of an employee. Based on the analysis, predict which employees will be promoted.</a:t>
            </a:r>
            <a:endParaRPr lang="en-US" sz="2000"/>
          </a:p>
          <a:p>
            <a:r>
              <a:rPr lang="en-US" sz="2000"/>
              <a:t>Here we have “[</a:t>
            </a:r>
            <a:r>
              <a:rPr lang="en-US" sz="2000" b="1" i="1"/>
              <a:t>'employee_id', 'department', 'region', 'education', 'gender','recruitment_channel', 'no_of_trainings', 'age', 'previous_year_rating','length_of_service', KPIs_met&gt;80%'awards_won?','avg_training_score', 'is_promoted'</a:t>
            </a:r>
            <a:r>
              <a:rPr lang="en-US" sz="2000"/>
              <a:t>]”</a:t>
            </a:r>
            <a:endParaRPr lang="en-US" sz="2000"/>
          </a:p>
          <a:p>
            <a:pPr marL="0" indent="0">
              <a:buNone/>
            </a:pPr>
            <a:r>
              <a:rPr lang="en-US" sz="2000"/>
              <a:t>as Features in our Dataset and </a:t>
            </a:r>
            <a:r>
              <a:rPr lang="en-US" sz="2000" b="1" u="sng"/>
              <a:t>“</a:t>
            </a:r>
            <a:r>
              <a:rPr lang="en-US" sz="2000" b="1" u="sng">
                <a:sym typeface="+mn-ea"/>
              </a:rPr>
              <a:t>is_promoted”</a:t>
            </a:r>
            <a:r>
              <a:rPr lang="en-US" sz="2000">
                <a:sym typeface="+mn-ea"/>
              </a:rPr>
              <a:t> as our Target Variable  which is binary and specifies whether the employee was promoted or not.</a:t>
            </a:r>
            <a:endParaRPr lang="en-US" sz="2000">
              <a:sym typeface="+mn-ea"/>
            </a:endParaRPr>
          </a:p>
          <a:p>
            <a:pPr marL="0" indent="0">
              <a:buNone/>
            </a:pPr>
            <a:r>
              <a:rPr lang="en-US" sz="2000"/>
              <a:t>So we need to perform EDA to get insights from data and build a M.L model to predict their promotion eligibility.</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789305"/>
          </a:xfrm>
        </p:spPr>
        <p:txBody>
          <a:bodyPr>
            <a:normAutofit/>
          </a:bodyPr>
          <a:p>
            <a:r>
              <a:rPr lang="en-US" sz="3555" b="1" u="sng">
                <a:effectLst>
                  <a:outerShdw blurRad="38100" dist="38100" dir="2700000" algn="tl">
                    <a:srgbClr val="000000">
                      <a:alpha val="43137"/>
                    </a:srgbClr>
                  </a:outerShdw>
                </a:effectLst>
              </a:rPr>
              <a:t>Exploratory Data Analysis &amp;PRE-PROCESSING OF DATA:</a:t>
            </a:r>
            <a:endParaRPr lang="en-US" sz="3555" b="1" u="sng">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838200" y="1154430"/>
            <a:ext cx="10515600" cy="5521960"/>
          </a:xfrm>
        </p:spPr>
        <p:txBody>
          <a:bodyPr>
            <a:normAutofit fontScale="90000" lnSpcReduction="10000"/>
          </a:bodyPr>
          <a:p>
            <a:r>
              <a:rPr lang="en-US" sz="2000"/>
              <a:t>Some of the insights that we can get from EDA are-</a:t>
            </a:r>
            <a:endParaRPr lang="en-US" sz="2000"/>
          </a:p>
          <a:p>
            <a:pPr marL="0" indent="0">
              <a:buNone/>
            </a:pPr>
            <a:endParaRPr lang="en-US" sz="2000" b="1"/>
          </a:p>
          <a:p>
            <a:r>
              <a:rPr lang="en-US" sz="2000"/>
              <a:t>Percentage of </a:t>
            </a:r>
            <a:r>
              <a:rPr lang="en-US" sz="2000" b="1" u="sng"/>
              <a:t>Promoted Employees</a:t>
            </a:r>
            <a:r>
              <a:rPr lang="en-US" sz="2000"/>
              <a:t> is</a:t>
            </a:r>
            <a:r>
              <a:rPr lang="en-US" sz="2000" b="1"/>
              <a:t> 8.52%.</a:t>
            </a:r>
            <a:endParaRPr lang="en-US" sz="2000" b="1"/>
          </a:p>
          <a:p>
            <a:r>
              <a:rPr lang="en-US" sz="2000"/>
              <a:t>A very small set of employees have actually won </a:t>
            </a:r>
            <a:r>
              <a:rPr lang="en-US" sz="2000" b="1" u="sng"/>
              <a:t>awards</a:t>
            </a:r>
            <a:r>
              <a:rPr lang="en-US" sz="2000"/>
              <a:t> i.e </a:t>
            </a:r>
            <a:r>
              <a:rPr lang="en-US" sz="2000" b="1"/>
              <a:t>1270 people</a:t>
            </a:r>
            <a:r>
              <a:rPr lang="en-US" sz="2000"/>
              <a:t>.</a:t>
            </a:r>
            <a:endParaRPr lang="en-US" sz="2000"/>
          </a:p>
          <a:p>
            <a:pPr>
              <a:lnSpc>
                <a:spcPct val="100000"/>
              </a:lnSpc>
            </a:pPr>
            <a:r>
              <a:rPr lang="en-US" sz="2000">
                <a:sym typeface="+mn-ea"/>
              </a:rPr>
              <a:t>Various companies have been reported to be </a:t>
            </a:r>
            <a:r>
              <a:rPr lang="en-US" sz="2000" b="1" u="sng">
                <a:sym typeface="+mn-ea"/>
              </a:rPr>
              <a:t>gender </a:t>
            </a:r>
            <a:r>
              <a:rPr lang="en-US" sz="2000" b="1">
                <a:sym typeface="+mn-ea"/>
              </a:rPr>
              <a:t>bias</a:t>
            </a:r>
            <a:r>
              <a:rPr lang="en-US" sz="2000">
                <a:sym typeface="+mn-ea"/>
              </a:rPr>
              <a:t>. It is good to be sure if such case exists for the company under analysis, this can gives markers for predictions later on. For the dataset under analysis, the number of male employees are more than double the female employees.But Opposite to the assumption, the females have more promotions as compared to the males. The pie charts concludes that the two genders have</a:t>
            </a:r>
            <a:r>
              <a:rPr lang="en-US" sz="2000" b="1">
                <a:sym typeface="+mn-ea"/>
              </a:rPr>
              <a:t> equal proportions of promotions</a:t>
            </a:r>
            <a:r>
              <a:rPr lang="en-US" sz="2000">
                <a:sym typeface="+mn-ea"/>
              </a:rPr>
              <a:t>. This does not mean that equal number of females and males were promoted. As established earlier, the population of males is far greater than female. The proportions calculated are with respect to their population.</a:t>
            </a:r>
            <a:endParaRPr lang="en-US" sz="2000"/>
          </a:p>
          <a:p>
            <a:r>
              <a:rPr lang="en-US" sz="2000"/>
              <a:t>The</a:t>
            </a:r>
            <a:r>
              <a:rPr lang="en-US" sz="2000" b="1" u="sng"/>
              <a:t> *KPIs_met* and *awards_won*</a:t>
            </a:r>
            <a:r>
              <a:rPr lang="en-US" sz="2000"/>
              <a:t> columns are inconclusive individually in the count plots.</a:t>
            </a:r>
            <a:endParaRPr lang="en-US" sz="2000"/>
          </a:p>
          <a:p>
            <a:r>
              <a:rPr lang="en-US" sz="2000"/>
              <a:t>The </a:t>
            </a:r>
            <a:r>
              <a:rPr lang="en-US" sz="2000" b="1"/>
              <a:t>combined plot</a:t>
            </a:r>
            <a:r>
              <a:rPr lang="en-US" sz="2000"/>
              <a:t> which shows the distribution of *is_promoted* for all employees who have</a:t>
            </a:r>
            <a:r>
              <a:rPr lang="en-US" sz="2000" b="1"/>
              <a:t> both won and award and met the KPIs </a:t>
            </a:r>
            <a:r>
              <a:rPr lang="en-US" sz="2000"/>
              <a:t>is however very helpful. The conclusions drawn :-</a:t>
            </a:r>
            <a:endParaRPr lang="en-US" sz="2000"/>
          </a:p>
          <a:p>
            <a:pPr marL="457200" indent="-457200">
              <a:buFont typeface="+mj-lt"/>
              <a:buAutoNum type="arabicPeriod"/>
            </a:pPr>
            <a:r>
              <a:rPr lang="en-US" sz="2000">
                <a:sym typeface="+mn-ea"/>
              </a:rPr>
              <a:t>A less percentage of employees who were promoted have won award.</a:t>
            </a:r>
            <a:endParaRPr lang="en-US" sz="2000"/>
          </a:p>
          <a:p>
            <a:pPr marL="457200" indent="-457200">
              <a:buFont typeface="+mj-lt"/>
              <a:buAutoNum type="arabicPeriod"/>
            </a:pPr>
            <a:r>
              <a:rPr lang="en-US" sz="2000">
                <a:sym typeface="+mn-ea"/>
              </a:rPr>
              <a:t> An employee who meets the targets has a high chance of promotion.</a:t>
            </a:r>
            <a:endParaRPr lang="en-US" sz="2000"/>
          </a:p>
          <a:p>
            <a:pPr marL="457200" indent="-457200">
              <a:buFont typeface="+mj-lt"/>
              <a:buAutoNum type="arabicPeriod"/>
            </a:pPr>
            <a:r>
              <a:rPr lang="en-US" sz="2000">
                <a:sym typeface="+mn-ea"/>
              </a:rPr>
              <a:t> Employees who have both won the award and met targets are likely to be promoted.</a:t>
            </a:r>
            <a:endParaRPr lang="en-US" sz="2000">
              <a:sym typeface="+mn-ea"/>
            </a:endParaRPr>
          </a:p>
          <a:p>
            <a:pPr marL="0" indent="0">
              <a:buFont typeface="+mj-lt"/>
              <a:buNone/>
            </a:pPr>
            <a:endParaRPr lang="en-US" sz="2000"/>
          </a:p>
          <a:p>
            <a:pPr marL="0" indent="0">
              <a:buFont typeface="+mj-lt"/>
              <a:buNone/>
            </a:pPr>
            <a:endParaRPr lang="en-US" sz="1800">
              <a:sym typeface="+mn-ea"/>
            </a:endParaRPr>
          </a:p>
          <a:p>
            <a:pPr marL="0" indent="0">
              <a:buFont typeface="+mj-lt"/>
              <a:buNone/>
            </a:pPr>
            <a:endParaRPr lang="en-US" sz="2000"/>
          </a:p>
          <a:p>
            <a:pPr marL="457200" indent="-457200">
              <a:buFont typeface="+mj-lt"/>
              <a:buAutoNum type="arabicPeriod"/>
            </a:pP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a:xfrm>
            <a:off x="840105" y="699135"/>
            <a:ext cx="5157470" cy="1805940"/>
          </a:xfrm>
        </p:spPr>
        <p:txBody>
          <a:bodyPr>
            <a:normAutofit/>
          </a:bodyPr>
          <a:p>
            <a:pPr marL="285750" indent="-285750">
              <a:buFont typeface="Arial" panose="020B0604020202020204" pitchFamily="34" charset="0"/>
              <a:buChar char="•"/>
            </a:pPr>
            <a:r>
              <a:rPr lang="en-US" sz="1800"/>
              <a:t>The first two plots convey the distribution of awards_won and KPIs_met respectively for the employees who were promoted.</a:t>
            </a:r>
            <a:endParaRPr lang="en-US" sz="1800"/>
          </a:p>
          <a:p>
            <a:pPr marL="285750" indent="-285750">
              <a:buFont typeface="Arial" panose="020B0604020202020204" pitchFamily="34" charset="0"/>
              <a:buChar char="•"/>
            </a:pPr>
            <a:r>
              <a:rPr lang="en-US" sz="1800"/>
              <a:t>The third plot shows the distribution of is_promoted for all employees who have both won and award and met the KPIs.</a:t>
            </a:r>
            <a:endParaRPr lang="en-US" sz="1800"/>
          </a:p>
        </p:txBody>
      </p:sp>
      <p:pic>
        <p:nvPicPr>
          <p:cNvPr id="9" name="Content Placeholder 8" descr="job4"/>
          <p:cNvPicPr>
            <a:picLocks noChangeAspect="1"/>
          </p:cNvPicPr>
          <p:nvPr>
            <p:ph sz="half" idx="2"/>
          </p:nvPr>
        </p:nvPicPr>
        <p:blipFill>
          <a:blip r:embed="rId1"/>
          <a:stretch>
            <a:fillRect/>
          </a:stretch>
        </p:blipFill>
        <p:spPr>
          <a:xfrm>
            <a:off x="840105" y="2663190"/>
            <a:ext cx="5157470" cy="3368040"/>
          </a:xfrm>
          <a:prstGeom prst="rect">
            <a:avLst/>
          </a:prstGeom>
        </p:spPr>
      </p:pic>
      <p:sp>
        <p:nvSpPr>
          <p:cNvPr id="7" name="Text Placeholder 6"/>
          <p:cNvSpPr>
            <a:spLocks noGrp="1"/>
          </p:cNvSpPr>
          <p:nvPr>
            <p:ph type="body" sz="quarter" idx="3"/>
          </p:nvPr>
        </p:nvSpPr>
        <p:spPr>
          <a:xfrm>
            <a:off x="6172200" y="546735"/>
            <a:ext cx="5183505" cy="1042035"/>
          </a:xfrm>
        </p:spPr>
        <p:txBody>
          <a:bodyPr>
            <a:normAutofit lnSpcReduction="10000"/>
          </a:bodyPr>
          <a:p>
            <a:pPr>
              <a:lnSpc>
                <a:spcPct val="100000"/>
              </a:lnSpc>
            </a:pPr>
            <a:r>
              <a:rPr lang="en-US" sz="1800"/>
              <a:t>Comparision of counts of performance of employees who were promoted and and performance of employees who werenot promoted</a:t>
            </a:r>
            <a:endParaRPr lang="en-US" sz="1800"/>
          </a:p>
        </p:txBody>
      </p:sp>
      <p:pic>
        <p:nvPicPr>
          <p:cNvPr id="10" name="Content Placeholder 9" descr="job5"/>
          <p:cNvPicPr>
            <a:picLocks noChangeAspect="1"/>
          </p:cNvPicPr>
          <p:nvPr>
            <p:ph sz="quarter" idx="4"/>
          </p:nvPr>
        </p:nvPicPr>
        <p:blipFill>
          <a:blip r:embed="rId2"/>
          <a:stretch>
            <a:fillRect/>
          </a:stretch>
        </p:blipFill>
        <p:spPr>
          <a:xfrm>
            <a:off x="6172200" y="1980565"/>
            <a:ext cx="5183505" cy="39770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Content Placeholder 6"/>
          <p:cNvSpPr>
            <a:spLocks noGrp="1"/>
          </p:cNvSpPr>
          <p:nvPr>
            <p:ph idx="1"/>
          </p:nvPr>
        </p:nvSpPr>
        <p:spPr>
          <a:xfrm>
            <a:off x="838200" y="330835"/>
            <a:ext cx="10515600" cy="6302375"/>
          </a:xfrm>
        </p:spPr>
        <p:txBody>
          <a:bodyPr>
            <a:noAutofit/>
          </a:bodyPr>
          <a:p>
            <a:r>
              <a:rPr lang="en-US" sz="1800"/>
              <a:t>The columns </a:t>
            </a:r>
            <a:r>
              <a:rPr lang="en-US" sz="1800" b="1" u="sng"/>
              <a:t>no_of_trainings and avg_training_score</a:t>
            </a:r>
            <a:r>
              <a:rPr lang="en-US" sz="1800" b="1"/>
              <a:t> </a:t>
            </a:r>
            <a:r>
              <a:rPr lang="en-US" sz="1800"/>
              <a:t>specify the number of company organized workshops and trainings has the employee attended and the average training score the employee recieved for the said trainings. Trainings and workshops are integral for an employee as they are hosted for skill development of the employees. These trainings scores help the company understand which employees are improving. The two columns individually do not provide a good assessment since they cannot be compared between employees.</a:t>
            </a:r>
            <a:endParaRPr lang="en-US" sz="1800"/>
          </a:p>
          <a:p>
            <a:r>
              <a:rPr lang="en-US" sz="1800"/>
              <a:t>The two above scenarios give rise to a third column - </a:t>
            </a:r>
            <a:r>
              <a:rPr lang="en-US" sz="1800" b="1" u="sng"/>
              <a:t>total_score</a:t>
            </a:r>
            <a:r>
              <a:rPr lang="en-US" sz="1800"/>
              <a:t>, which gives an estimate of the total score recieved by an employee. This column is a good factor to compare and differentiate between employees who have shown improvement and those who haven't.</a:t>
            </a:r>
            <a:endParaRPr lang="en-US" sz="1800"/>
          </a:p>
          <a:p>
            <a:r>
              <a:rPr lang="en-US" sz="1800"/>
              <a:t>The</a:t>
            </a:r>
            <a:r>
              <a:rPr lang="en-US" sz="1800" b="1"/>
              <a:t> total_score</a:t>
            </a:r>
            <a:r>
              <a:rPr lang="en-US" sz="1800"/>
              <a:t> column is on the ratio scale i.e. is numeric. The aim is to </a:t>
            </a:r>
            <a:r>
              <a:rPr lang="en-US" sz="1800" b="1"/>
              <a:t>compare the total_score with the is_promoted column</a:t>
            </a:r>
            <a:r>
              <a:rPr lang="en-US" sz="1800"/>
              <a:t> to identify if any relationships exist. For this purpose the total_score column is divided into 3 bins (categories) :-</a:t>
            </a:r>
            <a:endParaRPr lang="en-US" sz="1800"/>
          </a:p>
          <a:p>
            <a:pPr marL="342900" indent="-342900">
              <a:buFont typeface="+mj-lt"/>
              <a:buAutoNum type="arabicPeriod"/>
            </a:pPr>
            <a:r>
              <a:rPr lang="en-US" sz="1800"/>
              <a:t>Low - 65 or lower</a:t>
            </a:r>
            <a:endParaRPr lang="en-US" sz="1800"/>
          </a:p>
          <a:p>
            <a:pPr marL="342900" indent="-342900">
              <a:buFont typeface="+mj-lt"/>
              <a:buAutoNum type="arabicPeriod"/>
            </a:pPr>
            <a:r>
              <a:rPr lang="en-US" sz="1800"/>
              <a:t>Mediocre - 65 to 145 points</a:t>
            </a:r>
            <a:endParaRPr lang="en-US" sz="1800"/>
          </a:p>
          <a:p>
            <a:pPr marL="342900" indent="-342900">
              <a:buFont typeface="+mj-lt"/>
              <a:buAutoNum type="arabicPeriod"/>
            </a:pPr>
            <a:r>
              <a:rPr lang="en-US" sz="1800"/>
              <a:t>High - 145 or higher</a:t>
            </a:r>
            <a:endParaRPr lang="en-US" sz="1800"/>
          </a:p>
          <a:p>
            <a:r>
              <a:rPr lang="en-US" sz="1800"/>
              <a:t>The bins have been selected based on the distribution of the total_score column for the employees that were promoted. Using the pd.cut() functions the column is split into bins and stored in total_score_label column for further analysis.</a:t>
            </a:r>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Text Placeholder 12"/>
          <p:cNvSpPr>
            <a:spLocks noGrp="1"/>
          </p:cNvSpPr>
          <p:nvPr>
            <p:ph type="body" idx="1"/>
          </p:nvPr>
        </p:nvSpPr>
        <p:spPr/>
        <p:txBody>
          <a:bodyPr>
            <a:noAutofit/>
          </a:bodyPr>
          <a:p>
            <a:r>
              <a:rPr lang="en-US" sz="1800">
                <a:sym typeface="+mn-ea"/>
              </a:rPr>
              <a:t>The bins have been selected based on the distribution of the total_score column for the employees that were promoted.i.e LOW,MEDIUM,HIGH</a:t>
            </a:r>
            <a:endParaRPr lang="en-US" sz="1800">
              <a:sym typeface="+mn-ea"/>
            </a:endParaRPr>
          </a:p>
        </p:txBody>
      </p:sp>
      <p:pic>
        <p:nvPicPr>
          <p:cNvPr id="17" name="Content Placeholder 16" descr="job6"/>
          <p:cNvPicPr>
            <a:picLocks noChangeAspect="1"/>
          </p:cNvPicPr>
          <p:nvPr>
            <p:ph sz="half" idx="2"/>
          </p:nvPr>
        </p:nvPicPr>
        <p:blipFill>
          <a:blip r:embed="rId1"/>
          <a:stretch>
            <a:fillRect/>
          </a:stretch>
        </p:blipFill>
        <p:spPr>
          <a:xfrm>
            <a:off x="840105" y="2667635"/>
            <a:ext cx="5157470" cy="3358515"/>
          </a:xfrm>
          <a:prstGeom prst="rect">
            <a:avLst/>
          </a:prstGeom>
        </p:spPr>
      </p:pic>
      <p:sp>
        <p:nvSpPr>
          <p:cNvPr id="15" name="Text Placeholder 14"/>
          <p:cNvSpPr>
            <a:spLocks noGrp="1"/>
          </p:cNvSpPr>
          <p:nvPr>
            <p:ph type="body" sz="quarter" idx="3"/>
          </p:nvPr>
        </p:nvSpPr>
        <p:spPr>
          <a:xfrm>
            <a:off x="5997575" y="1376045"/>
            <a:ext cx="5183505" cy="471170"/>
          </a:xfrm>
        </p:spPr>
        <p:txBody>
          <a:bodyPr/>
          <a:p>
            <a:r>
              <a:rPr lang="en-US" sz="1800"/>
              <a:t>Length of service and %ge of promoted employees</a:t>
            </a:r>
            <a:endParaRPr lang="en-US" sz="1800"/>
          </a:p>
        </p:txBody>
      </p:sp>
      <p:pic>
        <p:nvPicPr>
          <p:cNvPr id="18" name="Content Placeholder 17" descr="job7"/>
          <p:cNvPicPr>
            <a:picLocks noChangeAspect="1"/>
          </p:cNvPicPr>
          <p:nvPr>
            <p:ph sz="quarter" idx="4"/>
          </p:nvPr>
        </p:nvPicPr>
        <p:blipFill>
          <a:blip r:embed="rId2"/>
          <a:stretch>
            <a:fillRect/>
          </a:stretch>
        </p:blipFill>
        <p:spPr>
          <a:xfrm>
            <a:off x="6172200" y="2440940"/>
            <a:ext cx="5183505" cy="34975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0485"/>
            <a:ext cx="10515600" cy="6725285"/>
          </a:xfrm>
        </p:spPr>
        <p:txBody>
          <a:bodyPr>
            <a:noAutofit/>
          </a:bodyPr>
          <a:p>
            <a:r>
              <a:rPr lang="en-US" sz="1800"/>
              <a:t>A similar approach is taken for the </a:t>
            </a:r>
            <a:r>
              <a:rPr lang="en-US" sz="1800" b="1" u="sng"/>
              <a:t>*length_of_service*</a:t>
            </a:r>
            <a:r>
              <a:rPr lang="en-US" sz="1800"/>
              <a:t> column. An employee who has been in a company longer is more likely to be promoted rather than a new joinee. Since the column is numeric, it is converted to categorical via binning into the following categories. </a:t>
            </a:r>
            <a:endParaRPr lang="en-US" sz="1800"/>
          </a:p>
          <a:p>
            <a:pPr marL="0" indent="0">
              <a:buFont typeface="+mj-lt"/>
              <a:buNone/>
            </a:pPr>
            <a:r>
              <a:rPr lang="en-US" sz="1800"/>
              <a:t>*</a:t>
            </a:r>
            <a:r>
              <a:rPr lang="en-US" sz="1800" b="1"/>
              <a:t>   New</a:t>
            </a:r>
            <a:r>
              <a:rPr lang="en-US" sz="1800"/>
              <a:t> - 0 to 2 years  *</a:t>
            </a:r>
            <a:r>
              <a:rPr lang="en-US" sz="1800" b="1"/>
              <a:t>Established</a:t>
            </a:r>
            <a:r>
              <a:rPr lang="en-US" sz="1800"/>
              <a:t> - 2 to 7 years  *</a:t>
            </a:r>
            <a:r>
              <a:rPr lang="en-US" sz="1800" b="1"/>
              <a:t>Experienced</a:t>
            </a:r>
            <a:r>
              <a:rPr lang="en-US" sz="1800"/>
              <a:t> - 7 to 10 years *</a:t>
            </a:r>
            <a:r>
              <a:rPr lang="en-US" sz="1800" b="1"/>
              <a:t>Veteran</a:t>
            </a:r>
            <a:r>
              <a:rPr lang="en-US" sz="1800"/>
              <a:t> - 10 years or more</a:t>
            </a:r>
            <a:endParaRPr lang="en-US" sz="1800"/>
          </a:p>
          <a:p>
            <a:pPr marL="0" indent="0">
              <a:buFont typeface="+mj-lt"/>
              <a:buNone/>
            </a:pPr>
            <a:r>
              <a:rPr lang="en-US" sz="1800"/>
              <a:t>The plot concludes that :-</a:t>
            </a:r>
            <a:endParaRPr lang="en-US" sz="1800"/>
          </a:p>
          <a:p>
            <a:pPr marL="342900" indent="-342900">
              <a:buFont typeface="+mj-lt"/>
              <a:buAutoNum type="arabicParenR"/>
            </a:pPr>
            <a:r>
              <a:rPr lang="en-US" sz="1800"/>
              <a:t>Experienced employees are likely to get promoted than other categories, due to their experience and understanding of the company.</a:t>
            </a:r>
            <a:endParaRPr lang="en-US" sz="1800"/>
          </a:p>
          <a:p>
            <a:pPr marL="342900" indent="-342900">
              <a:buFont typeface="+mj-lt"/>
              <a:buAutoNum type="arabicParenR"/>
            </a:pPr>
            <a:r>
              <a:rPr lang="en-US" sz="1800"/>
              <a:t>New and Established employees have almost equal likelihood of getting promoted.</a:t>
            </a:r>
            <a:endParaRPr lang="en-US" sz="1800"/>
          </a:p>
          <a:p>
            <a:pPr marL="342900" indent="-342900">
              <a:buFont typeface="+mj-lt"/>
              <a:buAutoNum type="arabicParenR"/>
            </a:pPr>
            <a:r>
              <a:rPr lang="en-US" sz="1800"/>
              <a:t>Veteran employees generally get less promotions. Due to their number of years given to the company, majority of them might have reached the pinnacle.</a:t>
            </a:r>
            <a:endParaRPr lang="en-US" sz="1800"/>
          </a:p>
          <a:p>
            <a:pPr>
              <a:buFont typeface="Arial" panose="020B0604020202020204" pitchFamily="34" charset="0"/>
              <a:buChar char="•"/>
            </a:pPr>
            <a:r>
              <a:rPr lang="en-US" sz="1800"/>
              <a:t>The </a:t>
            </a:r>
            <a:r>
              <a:rPr lang="en-US" sz="1800" b="1" u="sng"/>
              <a:t>age column</a:t>
            </a:r>
            <a:r>
              <a:rPr lang="en-US" sz="1800"/>
              <a:t> is very similar to the service length, in terms that both define a temporal factor for the employee. The column is numeric. Assuming that an employee's career starts at the age of 20, and hence is binned into the following categories :-</a:t>
            </a:r>
            <a:endParaRPr lang="en-US" sz="1800"/>
          </a:p>
          <a:p>
            <a:pPr marL="0" indent="0">
              <a:buFont typeface="Arial" panose="020B0604020202020204" pitchFamily="34" charset="0"/>
              <a:buNone/>
            </a:pPr>
            <a:r>
              <a:rPr lang="en-US" sz="1800"/>
              <a:t>     *</a:t>
            </a:r>
            <a:r>
              <a:rPr lang="en-US" sz="1800" b="1"/>
              <a:t>Young</a:t>
            </a:r>
            <a:r>
              <a:rPr lang="en-US" sz="1800"/>
              <a:t> - Less than 25 years   </a:t>
            </a:r>
            <a:r>
              <a:rPr lang="en-US" sz="1800" b="1"/>
              <a:t>*Middle</a:t>
            </a:r>
            <a:r>
              <a:rPr lang="en-US" sz="1800"/>
              <a:t> - 25 to 40 years  </a:t>
            </a:r>
            <a:r>
              <a:rPr lang="en-US" sz="1800" b="1"/>
              <a:t> *Senior</a:t>
            </a:r>
            <a:r>
              <a:rPr lang="en-US" sz="1800"/>
              <a:t> - 40 to 50 years   </a:t>
            </a:r>
            <a:r>
              <a:rPr lang="en-US" sz="1800" b="1"/>
              <a:t>*Elder</a:t>
            </a:r>
            <a:r>
              <a:rPr lang="en-US" sz="1800"/>
              <a:t> - 50 years or older</a:t>
            </a:r>
            <a:endParaRPr lang="en-US" sz="1800"/>
          </a:p>
          <a:p>
            <a:pPr marL="0" indent="0">
              <a:buFont typeface="Arial" panose="020B0604020202020204" pitchFamily="34" charset="0"/>
              <a:buNone/>
            </a:pPr>
            <a:r>
              <a:rPr lang="en-US" sz="1800"/>
              <a:t>The plot clearly states the following :-</a:t>
            </a:r>
            <a:endParaRPr lang="en-US" sz="1800"/>
          </a:p>
          <a:p>
            <a:pPr marL="342900" indent="-342900">
              <a:buFont typeface="+mj-lt"/>
              <a:buAutoNum type="arabicParenR"/>
            </a:pPr>
            <a:r>
              <a:rPr lang="en-US" sz="1800"/>
              <a:t>An employee aged between 25 and 40 years is likely to be promoted.</a:t>
            </a:r>
            <a:endParaRPr lang="en-US" sz="1800"/>
          </a:p>
          <a:p>
            <a:pPr marL="342900" indent="-342900">
              <a:buFont typeface="+mj-lt"/>
              <a:buAutoNum type="arabicParenR"/>
            </a:pPr>
            <a:r>
              <a:rPr lang="en-US" sz="1800"/>
              <a:t>A senior employee aged 40 to 50 years has a good chance of getting promoted.</a:t>
            </a:r>
            <a:endParaRPr lang="en-US" sz="1800"/>
          </a:p>
          <a:p>
            <a:pPr marL="342900" indent="-342900">
              <a:buFont typeface="+mj-lt"/>
              <a:buAutoNum type="arabicParenR"/>
            </a:pPr>
            <a:r>
              <a:rPr lang="en-US" sz="1800"/>
              <a:t>A Middle aged or Senior employee form the perfect age interval (25 to 50) where an employee is said to at the peak of his/her career.</a:t>
            </a:r>
            <a:endParaRPr lang="en-US" sz="1800"/>
          </a:p>
          <a:p>
            <a:pPr marL="342900" indent="-342900">
              <a:buFont typeface="+mj-lt"/>
              <a:buAutoNum type="arabicParenR"/>
            </a:pPr>
            <a:r>
              <a:rPr lang="en-US" sz="1800"/>
              <a:t>Younger or Elder employees have lesser chances of being promoted as the former has just begun their career and the latter is coming towards an end to their career.</a:t>
            </a: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sz="1800"/>
              <a:t>The </a:t>
            </a:r>
            <a:r>
              <a:rPr lang="en-US" sz="1800" b="1" u="sng"/>
              <a:t>previous_year_rating</a:t>
            </a:r>
            <a:r>
              <a:rPr lang="en-US" sz="1800"/>
              <a:t> describes the rating an employee recieved in the internal evaluations of the company in the previous year. These ratings give a clear differentiation between employees. By intuition, an employee with a good rating paired with other factors is likelier to be promoted. To prove this hypothesis, the previous_year_rating column is first encoded into labels for understanding.</a:t>
            </a:r>
            <a:endParaRPr lang="en-US" sz="1800"/>
          </a:p>
          <a:p>
            <a:r>
              <a:rPr lang="en-US" sz="1800"/>
              <a:t>The plot proves the hypothesis coined earlier.</a:t>
            </a:r>
            <a:endParaRPr lang="en-US" sz="1800"/>
          </a:p>
          <a:p>
            <a:pPr marL="342900" indent="-342900">
              <a:buFont typeface="+mj-lt"/>
              <a:buAutoNum type="arabicParenR"/>
            </a:pPr>
            <a:r>
              <a:rPr lang="en-US" sz="1800"/>
              <a:t>Employees with 'Very good' rating (5) are most likely to be promoted.</a:t>
            </a:r>
            <a:endParaRPr lang="en-US" sz="1800"/>
          </a:p>
          <a:p>
            <a:pPr marL="342900" indent="-342900">
              <a:buFont typeface="+mj-lt"/>
              <a:buAutoNum type="arabicParenR"/>
            </a:pPr>
            <a:r>
              <a:rPr lang="en-US" sz="1800"/>
              <a:t>The trend in the number of people promoted is upwards from 'Minimum' to 'Very good' rating.</a:t>
            </a:r>
            <a:endParaRPr lang="en-US" sz="1800"/>
          </a:p>
          <a:p>
            <a:pPr marL="342900" indent="-342900">
              <a:buFont typeface="+mj-lt"/>
              <a:buAutoNum type="arabicParenR"/>
            </a:pPr>
            <a:r>
              <a:rPr lang="en-US" sz="1800"/>
              <a:t>'New' (no previous year rating) employees shows good percentage of people being promoted. For these employees, other factors are dominant.</a:t>
            </a:r>
            <a:endParaRPr lang="en-US" sz="1800"/>
          </a:p>
          <a:p>
            <a:pPr marL="342900" indent="-342900">
              <a:buFont typeface="+mj-lt"/>
              <a:buAutoNum type="arabicParenR"/>
            </a:pPr>
            <a:endParaRPr lang="en-US" sz="1800"/>
          </a:p>
          <a:p>
            <a:pPr marL="0" indent="0">
              <a:buFont typeface="+mj-lt"/>
              <a:buNone/>
            </a:pPr>
            <a:endParaRPr lang="en-US" sz="1800"/>
          </a:p>
        </p:txBody>
      </p:sp>
      <p:pic>
        <p:nvPicPr>
          <p:cNvPr id="4" name="Content Placeholder 3"/>
          <p:cNvPicPr>
            <a:picLocks noChangeAspect="1"/>
          </p:cNvPicPr>
          <p:nvPr>
            <p:ph sz="half" idx="2"/>
          </p:nvPr>
        </p:nvPicPr>
        <p:blipFill>
          <a:blip r:embed="rId1"/>
          <a:stretch>
            <a:fillRect/>
          </a:stretch>
        </p:blipFill>
        <p:spPr>
          <a:xfrm>
            <a:off x="6182995" y="2359025"/>
            <a:ext cx="5158740" cy="32842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220" b="1" u="sng">
                <a:effectLst>
                  <a:outerShdw blurRad="38100" dist="38100" dir="2700000" algn="tl">
                    <a:srgbClr val="000000">
                      <a:alpha val="43137"/>
                    </a:srgbClr>
                  </a:outerShdw>
                </a:effectLst>
              </a:rPr>
              <a:t>Promotion on the basis of Department and Education</a:t>
            </a:r>
            <a:endParaRPr lang="en-US" sz="2220" b="1" u="sng">
              <a:effectLst>
                <a:outerShdw blurRad="38100" dist="38100" dir="2700000" algn="tl">
                  <a:srgbClr val="000000">
                    <a:alpha val="43137"/>
                  </a:srgbClr>
                </a:outerShdw>
              </a:effectLst>
            </a:endParaRPr>
          </a:p>
        </p:txBody>
      </p:sp>
      <p:pic>
        <p:nvPicPr>
          <p:cNvPr id="4" name="Content Placeholder 3" descr="job9"/>
          <p:cNvPicPr>
            <a:picLocks noChangeAspect="1"/>
          </p:cNvPicPr>
          <p:nvPr>
            <p:ph idx="1"/>
          </p:nvPr>
        </p:nvPicPr>
        <p:blipFill>
          <a:blip r:embed="rId1"/>
          <a:stretch>
            <a:fillRect/>
          </a:stretch>
        </p:blipFill>
        <p:spPr>
          <a:xfrm>
            <a:off x="960755" y="1414145"/>
            <a:ext cx="9888220" cy="2834640"/>
          </a:xfrm>
          <a:prstGeom prst="rect">
            <a:avLst/>
          </a:prstGeom>
        </p:spPr>
      </p:pic>
      <p:sp>
        <p:nvSpPr>
          <p:cNvPr id="5" name="Text Box 4"/>
          <p:cNvSpPr txBox="1"/>
          <p:nvPr/>
        </p:nvSpPr>
        <p:spPr>
          <a:xfrm>
            <a:off x="1392555" y="4377055"/>
            <a:ext cx="10177145" cy="2584450"/>
          </a:xfrm>
          <a:prstGeom prst="rect">
            <a:avLst/>
          </a:prstGeom>
          <a:noFill/>
        </p:spPr>
        <p:txBody>
          <a:bodyPr wrap="square" rtlCol="0">
            <a:spAutoFit/>
          </a:bodyPr>
          <a:p>
            <a:pPr algn="l"/>
            <a:r>
              <a:rPr lang="en-US">
                <a:sym typeface="+mn-ea"/>
              </a:rPr>
              <a:t>The last columns to analyze are the </a:t>
            </a:r>
            <a:r>
              <a:rPr lang="en-US" b="1">
                <a:sym typeface="+mn-ea"/>
              </a:rPr>
              <a:t>department and education</a:t>
            </a:r>
            <a:r>
              <a:rPr lang="en-US">
                <a:sym typeface="+mn-ea"/>
              </a:rPr>
              <a:t>. </a:t>
            </a:r>
            <a:endParaRPr lang="en-US"/>
          </a:p>
          <a:p>
            <a:pPr marL="342900" indent="-342900">
              <a:buFont typeface="+mj-lt"/>
              <a:buAutoNum type="arabicParenR"/>
            </a:pPr>
            <a:r>
              <a:rPr lang="en-US">
                <a:sym typeface="+mn-ea"/>
              </a:rPr>
              <a:t>The Sales &amp; Marketing team has the highest number of promoted employees according to the bar plots, this can be because the Sales &amp; Marketing team also has the highest total of employees.</a:t>
            </a:r>
            <a:endParaRPr lang="en-US"/>
          </a:p>
          <a:p>
            <a:pPr marL="342900" indent="-342900">
              <a:buFont typeface="+mj-lt"/>
              <a:buAutoNum type="arabicParenR"/>
            </a:pPr>
            <a:r>
              <a:rPr lang="en-US">
                <a:sym typeface="+mn-ea"/>
              </a:rPr>
              <a:t>From the promoted employees, most of them hold a Bachelor's qualification. Bachelor's qualification is also the most frequent in the data and hence this can be accounted for.</a:t>
            </a:r>
            <a:endParaRPr lang="en-US"/>
          </a:p>
          <a:p>
            <a:pPr marL="342900" indent="-342900">
              <a:buFont typeface="+mj-lt"/>
              <a:buAutoNum type="arabicParenR"/>
            </a:pPr>
            <a:r>
              <a:rPr lang="en-US">
                <a:sym typeface="+mn-ea"/>
              </a:rPr>
              <a:t>Across the different departments, the percentage of employees promoted are very close to each other.</a:t>
            </a:r>
            <a:endParaRPr lang="en-US">
              <a:sym typeface="+mn-ea"/>
            </a:endParaRPr>
          </a:p>
          <a:p>
            <a:pPr indent="0">
              <a:buFont typeface="+mj-lt"/>
              <a:buNone/>
            </a:pPr>
            <a:r>
              <a:rPr lang="en-US">
                <a:sym typeface="+mn-ea"/>
              </a:rPr>
              <a:t>These conclusions prove that department and education are indecisive when it comes to promotion.</a:t>
            </a:r>
            <a:endParaRPr lang="en-US"/>
          </a:p>
          <a:p>
            <a:pPr indent="0">
              <a:buFont typeface="+mj-lt"/>
              <a:buNone/>
            </a:pPr>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14698</Words>
  <Application>WPS Presentation</Application>
  <PresentationFormat>Widescreen</PresentationFormat>
  <Paragraphs>174</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Employee Promotion</dc:title>
  <dc:creator/>
  <cp:lastModifiedBy>vikas dutta</cp:lastModifiedBy>
  <cp:revision>1</cp:revision>
  <dcterms:created xsi:type="dcterms:W3CDTF">2020-10-08T06:09:33Z</dcterms:created>
  <dcterms:modified xsi:type="dcterms:W3CDTF">2020-10-08T06:09:33Z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