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1"/>
  </p:sldMasterIdLst>
  <p:sldIdLst>
    <p:sldId id="256" r:id="rId2"/>
    <p:sldId id="257" r:id="rId3"/>
    <p:sldId id="258" r:id="rId4"/>
    <p:sldId id="259" r:id="rId5"/>
    <p:sldId id="260" r:id="rId6"/>
    <p:sldId id="261" r:id="rId7"/>
    <p:sldId id="270" r:id="rId8"/>
    <p:sldId id="262" r:id="rId9"/>
    <p:sldId id="269" r:id="rId10"/>
    <p:sldId id="264" r:id="rId11"/>
    <p:sldId id="267" r:id="rId12"/>
    <p:sldId id="268" r:id="rId13"/>
    <p:sldId id="263"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E01CC6-CDDD-4BA1-9A83-BE5861DF9490}">
          <p14:sldIdLst>
            <p14:sldId id="256"/>
            <p14:sldId id="257"/>
            <p14:sldId id="258"/>
            <p14:sldId id="259"/>
            <p14:sldId id="260"/>
            <p14:sldId id="261"/>
            <p14:sldId id="270"/>
            <p14:sldId id="262"/>
            <p14:sldId id="269"/>
            <p14:sldId id="264"/>
            <p14:sldId id="267"/>
            <p14:sldId id="268"/>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60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9C47F-9AE0-444B-9560-60769444C84E}"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31573044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C47F-9AE0-444B-9560-60769444C84E}"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87813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0C9C47F-9AE0-444B-9560-60769444C84E}" type="datetimeFigureOut">
              <a:rPr lang="en-IN" smtClean="0"/>
              <a:t>11-04-2020</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348700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9C47F-9AE0-444B-9560-60769444C84E}"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51804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C47F-9AE0-444B-9560-60769444C84E}"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45380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0C9C47F-9AE0-444B-9560-60769444C84E}" type="datetimeFigureOut">
              <a:rPr lang="en-IN" smtClean="0"/>
              <a:t>11-04-2020</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4854CA-2789-45D0-9131-6137B53837E5}" type="slidenum">
              <a:rPr lang="en-IN" smtClean="0"/>
              <a:t>‹#›</a:t>
            </a:fld>
            <a:endParaRPr lang="en-IN"/>
          </a:p>
        </p:txBody>
      </p:sp>
    </p:spTree>
    <p:extLst>
      <p:ext uri="{BB962C8B-B14F-4D97-AF65-F5344CB8AC3E}">
        <p14:creationId xmlns:p14="http://schemas.microsoft.com/office/powerpoint/2010/main" val="9323926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9C47F-9AE0-444B-9560-60769444C84E}" type="datetimeFigureOut">
              <a:rPr lang="en-IN" smtClean="0"/>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27272544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9C47F-9AE0-444B-9560-60769444C84E}" type="datetimeFigureOut">
              <a:rPr lang="en-IN" smtClean="0"/>
              <a:t>11-04-2020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34319273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9C47F-9AE0-444B-9560-60769444C84E}" type="datetimeFigureOut">
              <a:rPr lang="en-IN" smtClean="0"/>
              <a:t>11-04-2020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31074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9C47F-9AE0-444B-9560-60769444C84E}" type="datetimeFigureOut">
              <a:rPr lang="en-IN" smtClean="0"/>
              <a:t>11-04-2020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61517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9C47F-9AE0-444B-9560-60769444C84E}" type="datetimeFigureOut">
              <a:rPr lang="en-IN" smtClean="0"/>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36616920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9C47F-9AE0-444B-9560-60769444C84E}" type="datetimeFigureOut">
              <a:rPr lang="en-IN" smtClean="0"/>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03433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0C9C47F-9AE0-444B-9560-60769444C84E}" type="datetimeFigureOut">
              <a:rPr lang="en-IN" smtClean="0"/>
              <a:t>11-04-2020</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D4854CA-2789-45D0-9131-6137B53837E5}" type="slidenum">
              <a:rPr lang="en-IN" smtClean="0"/>
              <a:t>‹#›</a:t>
            </a:fld>
            <a:endParaRPr lang="en-IN"/>
          </a:p>
        </p:txBody>
      </p:sp>
    </p:spTree>
    <p:extLst>
      <p:ext uri="{BB962C8B-B14F-4D97-AF65-F5344CB8AC3E}">
        <p14:creationId xmlns:p14="http://schemas.microsoft.com/office/powerpoint/2010/main" val="594386559"/>
      </p:ext>
    </p:extLst>
  </p:cSld>
  <p:clrMap bg1="dk1" tx1="lt1" bg2="dk2" tx2="lt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bservation" TargetMode="External"/><Relationship Id="rId2" Type="http://schemas.openxmlformats.org/officeDocument/2006/relationships/hyperlink" Target="https://en.wikipedia.org/wiki/Categorical_data" TargetMode="External"/><Relationship Id="rId1" Type="http://schemas.openxmlformats.org/officeDocument/2006/relationships/slideLayout" Target="../slideLayouts/slideLayout7.xml"/><Relationship Id="rId4" Type="http://schemas.openxmlformats.org/officeDocument/2006/relationships/hyperlink" Target="https://en.wikipedia.org/wiki/Training_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D2AE-4FD9-4E58-BF07-8AEE2AE27F2B}"/>
              </a:ext>
            </a:extLst>
          </p:cNvPr>
          <p:cNvSpPr>
            <a:spLocks noGrp="1"/>
          </p:cNvSpPr>
          <p:nvPr>
            <p:ph type="title"/>
          </p:nvPr>
        </p:nvSpPr>
        <p:spPr>
          <a:xfrm>
            <a:off x="236547" y="290602"/>
            <a:ext cx="8596668" cy="1826581"/>
          </a:xfrm>
        </p:spPr>
        <p:txBody>
          <a:bodyPr>
            <a:normAutofit/>
          </a:bodyPr>
          <a:lstStyle/>
          <a:p>
            <a:r>
              <a:rPr lang="en-IN" b="1" dirty="0"/>
              <a:t>CAB RIDE AND PRICE</a:t>
            </a:r>
          </a:p>
        </p:txBody>
      </p:sp>
      <p:sp>
        <p:nvSpPr>
          <p:cNvPr id="3" name="Subtitle 2">
            <a:extLst>
              <a:ext uri="{FF2B5EF4-FFF2-40B4-BE49-F238E27FC236}">
                <a16:creationId xmlns:a16="http://schemas.microsoft.com/office/drawing/2014/main" id="{43D4B34C-2670-4A43-918D-99EDC84C7439}"/>
              </a:ext>
            </a:extLst>
          </p:cNvPr>
          <p:cNvSpPr>
            <a:spLocks noGrp="1"/>
          </p:cNvSpPr>
          <p:nvPr>
            <p:ph type="body" idx="1"/>
          </p:nvPr>
        </p:nvSpPr>
        <p:spPr>
          <a:xfrm>
            <a:off x="281353" y="2316480"/>
            <a:ext cx="9002028" cy="3090125"/>
          </a:xfrm>
        </p:spPr>
        <p:txBody>
          <a:bodyPr>
            <a:normAutofit/>
          </a:bodyPr>
          <a:lstStyle/>
          <a:p>
            <a:r>
              <a:rPr lang="en-IN" sz="2400" b="1" dirty="0">
                <a:solidFill>
                  <a:schemeClr val="tx1"/>
                </a:solidFill>
              </a:rPr>
              <a:t>SUBMIT BY – </a:t>
            </a:r>
          </a:p>
          <a:p>
            <a:r>
              <a:rPr lang="en-IN" sz="2400" b="1" dirty="0">
                <a:solidFill>
                  <a:schemeClr val="tx1"/>
                </a:solidFill>
              </a:rPr>
              <a:t>Vikas Data</a:t>
            </a:r>
          </a:p>
          <a:p>
            <a:r>
              <a:rPr lang="en-IN" sz="2400" b="1" dirty="0">
                <a:solidFill>
                  <a:schemeClr val="tx1"/>
                </a:solidFill>
              </a:rPr>
              <a:t>Al Wasi Khan</a:t>
            </a:r>
          </a:p>
          <a:p>
            <a:r>
              <a:rPr lang="en-IN" sz="2400" b="1" dirty="0">
                <a:solidFill>
                  <a:schemeClr val="tx1"/>
                </a:solidFill>
              </a:rPr>
              <a:t>Sandipta Subir Khare</a:t>
            </a:r>
          </a:p>
        </p:txBody>
      </p:sp>
    </p:spTree>
    <p:extLst>
      <p:ext uri="{BB962C8B-B14F-4D97-AF65-F5344CB8AC3E}">
        <p14:creationId xmlns:p14="http://schemas.microsoft.com/office/powerpoint/2010/main" val="346360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D767-AF79-4944-8961-4F573467F5E1}"/>
              </a:ext>
            </a:extLst>
          </p:cNvPr>
          <p:cNvSpPr>
            <a:spLocks noGrp="1"/>
          </p:cNvSpPr>
          <p:nvPr>
            <p:ph type="title"/>
          </p:nvPr>
        </p:nvSpPr>
        <p:spPr/>
        <p:txBody>
          <a:bodyPr/>
          <a:lstStyle/>
          <a:p>
            <a:r>
              <a:rPr lang="en-IN" dirty="0"/>
              <a:t>KNN ALGORITHM ACCURACY</a:t>
            </a:r>
          </a:p>
        </p:txBody>
      </p:sp>
      <p:pic>
        <p:nvPicPr>
          <p:cNvPr id="4" name="Picture 3">
            <a:extLst>
              <a:ext uri="{FF2B5EF4-FFF2-40B4-BE49-F238E27FC236}">
                <a16:creationId xmlns:a16="http://schemas.microsoft.com/office/drawing/2014/main" id="{8C88C606-0A14-48EF-995C-88F55C77A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01" y="2166607"/>
            <a:ext cx="11193194" cy="3929395"/>
          </a:xfrm>
          <a:prstGeom prst="rect">
            <a:avLst/>
          </a:prstGeom>
        </p:spPr>
      </p:pic>
    </p:spTree>
    <p:extLst>
      <p:ext uri="{BB962C8B-B14F-4D97-AF65-F5344CB8AC3E}">
        <p14:creationId xmlns:p14="http://schemas.microsoft.com/office/powerpoint/2010/main" val="150507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8FA5B6-1945-4642-9DCB-41CC63CBBFCA}"/>
              </a:ext>
            </a:extLst>
          </p:cNvPr>
          <p:cNvSpPr>
            <a:spLocks noGrp="1"/>
          </p:cNvSpPr>
          <p:nvPr>
            <p:ph type="title"/>
          </p:nvPr>
        </p:nvSpPr>
        <p:spPr/>
        <p:txBody>
          <a:bodyPr/>
          <a:lstStyle/>
          <a:p>
            <a:r>
              <a:rPr lang="en-IN" dirty="0"/>
              <a:t>DECISION TREE PREDICTION ERROR</a:t>
            </a:r>
          </a:p>
        </p:txBody>
      </p:sp>
      <p:pic>
        <p:nvPicPr>
          <p:cNvPr id="9" name="Picture 8">
            <a:extLst>
              <a:ext uri="{FF2B5EF4-FFF2-40B4-BE49-F238E27FC236}">
                <a16:creationId xmlns:a16="http://schemas.microsoft.com/office/drawing/2014/main" id="{34AA4CAC-40A4-406F-BBCB-3C1B6BF69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98" y="1514622"/>
            <a:ext cx="10696136" cy="4675163"/>
          </a:xfrm>
          <a:prstGeom prst="rect">
            <a:avLst/>
          </a:prstGeom>
        </p:spPr>
      </p:pic>
    </p:spTree>
    <p:extLst>
      <p:ext uri="{BB962C8B-B14F-4D97-AF65-F5344CB8AC3E}">
        <p14:creationId xmlns:p14="http://schemas.microsoft.com/office/powerpoint/2010/main" val="257322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3E7C03-1F05-4820-9869-8362F463DB9F}"/>
              </a:ext>
            </a:extLst>
          </p:cNvPr>
          <p:cNvSpPr>
            <a:spLocks noGrp="1"/>
          </p:cNvSpPr>
          <p:nvPr>
            <p:ph type="title"/>
          </p:nvPr>
        </p:nvSpPr>
        <p:spPr/>
        <p:txBody>
          <a:bodyPr/>
          <a:lstStyle/>
          <a:p>
            <a:r>
              <a:rPr lang="en-IN" dirty="0"/>
              <a:t>RANDOM FOREST PREDICTION ERROR</a:t>
            </a:r>
          </a:p>
        </p:txBody>
      </p:sp>
      <p:pic>
        <p:nvPicPr>
          <p:cNvPr id="6" name="Picture 5">
            <a:extLst>
              <a:ext uri="{FF2B5EF4-FFF2-40B4-BE49-F238E27FC236}">
                <a16:creationId xmlns:a16="http://schemas.microsoft.com/office/drawing/2014/main" id="{200A910C-B3E4-4443-B97B-431B4C286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35" y="2006991"/>
            <a:ext cx="10818056" cy="4436012"/>
          </a:xfrm>
          <a:prstGeom prst="rect">
            <a:avLst/>
          </a:prstGeom>
        </p:spPr>
      </p:pic>
    </p:spTree>
    <p:extLst>
      <p:ext uri="{BB962C8B-B14F-4D97-AF65-F5344CB8AC3E}">
        <p14:creationId xmlns:p14="http://schemas.microsoft.com/office/powerpoint/2010/main" val="222337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DD69-71D1-4708-AB1C-A75D32890D35}"/>
              </a:ext>
            </a:extLst>
          </p:cNvPr>
          <p:cNvSpPr>
            <a:spLocks noGrp="1"/>
          </p:cNvSpPr>
          <p:nvPr>
            <p:ph type="title"/>
          </p:nvPr>
        </p:nvSpPr>
        <p:spPr/>
        <p:txBody>
          <a:bodyPr/>
          <a:lstStyle/>
          <a:p>
            <a:r>
              <a:rPr lang="en-IN" dirty="0"/>
              <a:t>LOGISTIC REGRESSION ACURACY</a:t>
            </a:r>
          </a:p>
        </p:txBody>
      </p:sp>
      <p:pic>
        <p:nvPicPr>
          <p:cNvPr id="4" name="Picture 3">
            <a:extLst>
              <a:ext uri="{FF2B5EF4-FFF2-40B4-BE49-F238E27FC236}">
                <a16:creationId xmlns:a16="http://schemas.microsoft.com/office/drawing/2014/main" id="{F33CC26C-8A22-409F-8F6C-8B51B804A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94" y="2671179"/>
            <a:ext cx="10560148" cy="3767135"/>
          </a:xfrm>
          <a:prstGeom prst="rect">
            <a:avLst/>
          </a:prstGeom>
        </p:spPr>
      </p:pic>
    </p:spTree>
    <p:extLst>
      <p:ext uri="{BB962C8B-B14F-4D97-AF65-F5344CB8AC3E}">
        <p14:creationId xmlns:p14="http://schemas.microsoft.com/office/powerpoint/2010/main" val="139431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9676-F589-4697-A72D-026D42C6B20A}"/>
              </a:ext>
            </a:extLst>
          </p:cNvPr>
          <p:cNvSpPr>
            <a:spLocks noGrp="1"/>
          </p:cNvSpPr>
          <p:nvPr>
            <p:ph type="title"/>
          </p:nvPr>
        </p:nvSpPr>
        <p:spPr>
          <a:xfrm>
            <a:off x="507840" y="313006"/>
            <a:ext cx="8825659" cy="939019"/>
          </a:xfrm>
        </p:spPr>
        <p:txBody>
          <a:bodyPr/>
          <a:lstStyle/>
          <a:p>
            <a:r>
              <a:rPr lang="en-IN" dirty="0"/>
              <a:t>CONCLUSION</a:t>
            </a:r>
          </a:p>
        </p:txBody>
      </p:sp>
      <p:sp>
        <p:nvSpPr>
          <p:cNvPr id="4" name="Text Placeholder 3">
            <a:extLst>
              <a:ext uri="{FF2B5EF4-FFF2-40B4-BE49-F238E27FC236}">
                <a16:creationId xmlns:a16="http://schemas.microsoft.com/office/drawing/2014/main" id="{C610D952-3445-4E35-9C50-0768F3E0B8BB}"/>
              </a:ext>
            </a:extLst>
          </p:cNvPr>
          <p:cNvSpPr>
            <a:spLocks noGrp="1"/>
          </p:cNvSpPr>
          <p:nvPr>
            <p:ph type="body" sz="half" idx="2"/>
          </p:nvPr>
        </p:nvSpPr>
        <p:spPr>
          <a:xfrm>
            <a:off x="465637" y="1594338"/>
            <a:ext cx="9930388" cy="2362200"/>
          </a:xfrm>
        </p:spPr>
        <p:txBody>
          <a:bodyPr/>
          <a:lstStyle/>
          <a:p>
            <a:r>
              <a:rPr lang="en-US" dirty="0"/>
              <a:t>After performing the </a:t>
            </a:r>
            <a:r>
              <a:rPr lang="en-US" dirty="0" err="1"/>
              <a:t>algorithims</a:t>
            </a:r>
            <a:r>
              <a:rPr lang="en-US" dirty="0"/>
              <a:t> and looking at the metrics we can say that everything performed quiet well. But by considering the metrics for regression we can say that Multiple Linear Regression performed seemingly well.</a:t>
            </a:r>
            <a:endParaRPr lang="en-IN" dirty="0"/>
          </a:p>
        </p:txBody>
      </p:sp>
    </p:spTree>
    <p:extLst>
      <p:ext uri="{BB962C8B-B14F-4D97-AF65-F5344CB8AC3E}">
        <p14:creationId xmlns:p14="http://schemas.microsoft.com/office/powerpoint/2010/main" val="290809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6691-B702-467E-8E97-F9E59CC4A930}"/>
              </a:ext>
            </a:extLst>
          </p:cNvPr>
          <p:cNvSpPr>
            <a:spLocks noGrp="1"/>
          </p:cNvSpPr>
          <p:nvPr>
            <p:ph type="title"/>
          </p:nvPr>
        </p:nvSpPr>
        <p:spPr/>
        <p:txBody>
          <a:bodyPr>
            <a:normAutofit/>
          </a:bodyPr>
          <a:lstStyle/>
          <a:p>
            <a:r>
              <a:rPr lang="en-IN" b="1" dirty="0"/>
              <a:t>COLUMNS IN THE DATASET</a:t>
            </a:r>
          </a:p>
        </p:txBody>
      </p:sp>
      <p:sp>
        <p:nvSpPr>
          <p:cNvPr id="3" name="Content Placeholder 2">
            <a:extLst>
              <a:ext uri="{FF2B5EF4-FFF2-40B4-BE49-F238E27FC236}">
                <a16:creationId xmlns:a16="http://schemas.microsoft.com/office/drawing/2014/main" id="{09915261-5E61-4751-B94F-ADD45084CC17}"/>
              </a:ext>
            </a:extLst>
          </p:cNvPr>
          <p:cNvSpPr>
            <a:spLocks noGrp="1"/>
          </p:cNvSpPr>
          <p:nvPr>
            <p:ph type="body" idx="4294967295"/>
          </p:nvPr>
        </p:nvSpPr>
        <p:spPr>
          <a:xfrm>
            <a:off x="0" y="1990725"/>
            <a:ext cx="8597900" cy="3649663"/>
          </a:xfrm>
        </p:spPr>
        <p:txBody>
          <a:bodyPr>
            <a:normAutofit/>
          </a:bodyPr>
          <a:lstStyle/>
          <a:p>
            <a:pPr marL="0" indent="0">
              <a:buNone/>
            </a:pPr>
            <a:r>
              <a:rPr lang="en-IN" b="1" dirty="0"/>
              <a:t>I</a:t>
            </a:r>
            <a:r>
              <a:rPr lang="en-IN" b="1" dirty="0">
                <a:solidFill>
                  <a:schemeClr val="tx1"/>
                </a:solidFill>
              </a:rPr>
              <a:t>NDEX([‘</a:t>
            </a:r>
            <a:r>
              <a:rPr lang="en-IN" b="1" dirty="0" err="1">
                <a:solidFill>
                  <a:schemeClr val="tx1"/>
                </a:solidFill>
              </a:rPr>
              <a:t>VendorID</a:t>
            </a:r>
            <a:r>
              <a:rPr lang="en-IN" b="1" dirty="0">
                <a:solidFill>
                  <a:schemeClr val="tx1"/>
                </a:solidFill>
              </a:rPr>
              <a:t>’, ‘</a:t>
            </a:r>
            <a:r>
              <a:rPr lang="en-IN" b="1" dirty="0" err="1">
                <a:solidFill>
                  <a:schemeClr val="tx1"/>
                </a:solidFill>
              </a:rPr>
              <a:t>tpep_pickup_datetime</a:t>
            </a:r>
            <a:r>
              <a:rPr lang="en-IN" b="1" dirty="0">
                <a:solidFill>
                  <a:schemeClr val="tx1"/>
                </a:solidFill>
              </a:rPr>
              <a:t>’, ‘</a:t>
            </a:r>
            <a:r>
              <a:rPr lang="en-IN" b="1" dirty="0" err="1">
                <a:solidFill>
                  <a:schemeClr val="tx1"/>
                </a:solidFill>
              </a:rPr>
              <a:t>tpep_dropoff_datetime</a:t>
            </a:r>
            <a:r>
              <a:rPr lang="en-IN" b="1" dirty="0">
                <a:solidFill>
                  <a:schemeClr val="tx1"/>
                </a:solidFill>
              </a:rPr>
              <a:t>’, ‘</a:t>
            </a:r>
            <a:r>
              <a:rPr lang="en-IN" b="1" dirty="0" err="1">
                <a:solidFill>
                  <a:schemeClr val="tx1"/>
                </a:solidFill>
              </a:rPr>
              <a:t>passenger_count</a:t>
            </a:r>
            <a:r>
              <a:rPr lang="en-IN" b="1" dirty="0">
                <a:solidFill>
                  <a:schemeClr val="tx1"/>
                </a:solidFill>
              </a:rPr>
              <a:t>’, ‘</a:t>
            </a:r>
            <a:r>
              <a:rPr lang="en-IN" b="1" dirty="0" err="1">
                <a:solidFill>
                  <a:schemeClr val="tx1"/>
                </a:solidFill>
              </a:rPr>
              <a:t>trip_distance</a:t>
            </a:r>
            <a:r>
              <a:rPr lang="en-IN" b="1" dirty="0">
                <a:solidFill>
                  <a:schemeClr val="tx1"/>
                </a:solidFill>
              </a:rPr>
              <a:t>’, ‘</a:t>
            </a:r>
            <a:r>
              <a:rPr lang="en-IN" b="1" dirty="0" err="1">
                <a:solidFill>
                  <a:schemeClr val="tx1"/>
                </a:solidFill>
              </a:rPr>
              <a:t>RatecodeID</a:t>
            </a:r>
            <a:r>
              <a:rPr lang="en-IN" b="1" dirty="0">
                <a:solidFill>
                  <a:schemeClr val="tx1"/>
                </a:solidFill>
              </a:rPr>
              <a:t>’, ‘</a:t>
            </a:r>
            <a:r>
              <a:rPr lang="en-IN" b="1" dirty="0" err="1">
                <a:solidFill>
                  <a:schemeClr val="tx1"/>
                </a:solidFill>
              </a:rPr>
              <a:t>store_and_fwd_flag</a:t>
            </a:r>
            <a:r>
              <a:rPr lang="en-IN" b="1" dirty="0">
                <a:solidFill>
                  <a:schemeClr val="tx1"/>
                </a:solidFill>
              </a:rPr>
              <a:t>’, ‘</a:t>
            </a:r>
            <a:r>
              <a:rPr lang="en-IN" b="1" dirty="0" err="1">
                <a:solidFill>
                  <a:schemeClr val="tx1"/>
                </a:solidFill>
              </a:rPr>
              <a:t>PULocationID</a:t>
            </a:r>
            <a:r>
              <a:rPr lang="en-IN" b="1" dirty="0">
                <a:solidFill>
                  <a:schemeClr val="tx1"/>
                </a:solidFill>
              </a:rPr>
              <a:t>’, ‘</a:t>
            </a:r>
            <a:r>
              <a:rPr lang="en-IN" b="1" dirty="0" err="1">
                <a:solidFill>
                  <a:schemeClr val="tx1"/>
                </a:solidFill>
              </a:rPr>
              <a:t>DOLocationID</a:t>
            </a:r>
            <a:r>
              <a:rPr lang="en-IN" b="1" dirty="0">
                <a:solidFill>
                  <a:schemeClr val="tx1"/>
                </a:solidFill>
              </a:rPr>
              <a:t>’, ‘</a:t>
            </a:r>
            <a:r>
              <a:rPr lang="en-IN" b="1" dirty="0" err="1">
                <a:solidFill>
                  <a:schemeClr val="tx1"/>
                </a:solidFill>
              </a:rPr>
              <a:t>payment_type</a:t>
            </a:r>
            <a:r>
              <a:rPr lang="en-IN" b="1" dirty="0">
                <a:solidFill>
                  <a:schemeClr val="tx1"/>
                </a:solidFill>
              </a:rPr>
              <a:t> </a:t>
            </a:r>
            <a:r>
              <a:rPr lang="en-IN" b="1" dirty="0" err="1">
                <a:solidFill>
                  <a:schemeClr val="tx1"/>
                </a:solidFill>
              </a:rPr>
              <a:t>fare_amount</a:t>
            </a:r>
            <a:r>
              <a:rPr lang="en-IN" b="1" dirty="0">
                <a:solidFill>
                  <a:schemeClr val="tx1"/>
                </a:solidFill>
              </a:rPr>
              <a:t>’, ‘extra’, ‘</a:t>
            </a:r>
            <a:r>
              <a:rPr lang="en-IN" b="1" dirty="0" err="1">
                <a:solidFill>
                  <a:schemeClr val="tx1"/>
                </a:solidFill>
              </a:rPr>
              <a:t>mta_tax</a:t>
            </a:r>
            <a:r>
              <a:rPr lang="en-IN" b="1" dirty="0">
                <a:solidFill>
                  <a:schemeClr val="tx1"/>
                </a:solidFill>
              </a:rPr>
              <a:t>’, ‘</a:t>
            </a:r>
            <a:r>
              <a:rPr lang="en-IN" b="1" dirty="0" err="1">
                <a:solidFill>
                  <a:schemeClr val="tx1"/>
                </a:solidFill>
              </a:rPr>
              <a:t>tip_amount</a:t>
            </a:r>
            <a:r>
              <a:rPr lang="en-IN" b="1" dirty="0">
                <a:solidFill>
                  <a:schemeClr val="tx1"/>
                </a:solidFill>
              </a:rPr>
              <a:t>’, ‘</a:t>
            </a:r>
            <a:r>
              <a:rPr lang="en-IN" b="1" dirty="0" err="1">
                <a:solidFill>
                  <a:schemeClr val="tx1"/>
                </a:solidFill>
              </a:rPr>
              <a:t>tolls_amount</a:t>
            </a:r>
            <a:r>
              <a:rPr lang="en-IN" b="1" dirty="0">
                <a:solidFill>
                  <a:schemeClr val="tx1"/>
                </a:solidFill>
              </a:rPr>
              <a:t>’, ‘</a:t>
            </a:r>
            <a:r>
              <a:rPr lang="en-IN" b="1" dirty="0" err="1">
                <a:solidFill>
                  <a:schemeClr val="tx1"/>
                </a:solidFill>
              </a:rPr>
              <a:t>improvement_surcharge</a:t>
            </a:r>
            <a:r>
              <a:rPr lang="en-IN" b="1" dirty="0">
                <a:solidFill>
                  <a:schemeClr val="tx1"/>
                </a:solidFill>
              </a:rPr>
              <a:t>’, ‘</a:t>
            </a:r>
            <a:r>
              <a:rPr lang="en-IN" b="1" dirty="0" err="1">
                <a:solidFill>
                  <a:schemeClr val="tx1"/>
                </a:solidFill>
              </a:rPr>
              <a:t>total_amount</a:t>
            </a:r>
            <a:r>
              <a:rPr lang="en-IN" b="1" dirty="0">
                <a:solidFill>
                  <a:schemeClr val="tx1"/>
                </a:solidFill>
              </a:rPr>
              <a:t>’])</a:t>
            </a:r>
          </a:p>
        </p:txBody>
      </p:sp>
    </p:spTree>
    <p:extLst>
      <p:ext uri="{BB962C8B-B14F-4D97-AF65-F5344CB8AC3E}">
        <p14:creationId xmlns:p14="http://schemas.microsoft.com/office/powerpoint/2010/main" val="274010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F6B0A-429F-4DA6-809C-96FDAF972AD6}"/>
              </a:ext>
            </a:extLst>
          </p:cNvPr>
          <p:cNvSpPr>
            <a:spLocks noGrp="1"/>
          </p:cNvSpPr>
          <p:nvPr>
            <p:ph type="body" idx="4294967295"/>
          </p:nvPr>
        </p:nvSpPr>
        <p:spPr>
          <a:xfrm>
            <a:off x="0" y="250825"/>
            <a:ext cx="10091738" cy="860425"/>
          </a:xfrm>
        </p:spPr>
        <p:txBody>
          <a:bodyPr>
            <a:noAutofit/>
          </a:bodyPr>
          <a:lstStyle/>
          <a:p>
            <a:pPr algn="just"/>
            <a:r>
              <a:rPr lang="en-IN" sz="2000" dirty="0"/>
              <a:t>In today’s world there is highest usage of cabs such as UBER, OLA and LYFT. These cabs services are more cheaper than passenger’s own private vehicle. According to many passengers, buying new car and then maintaining it which includes the car’s insurance policy is expensive as compare to cabs.</a:t>
            </a:r>
          </a:p>
          <a:p>
            <a:pPr algn="just"/>
            <a:r>
              <a:rPr lang="en-IN" sz="2000" dirty="0"/>
              <a:t>The objective of using classification is to predict the usage of cabs. With the help of classification we had minimize the prediction error and maximize the accuracy. </a:t>
            </a:r>
          </a:p>
          <a:p>
            <a:pPr algn="just"/>
            <a:r>
              <a:rPr lang="en-IN" sz="2000" dirty="0"/>
              <a:t>The Dataset which we had selected  is labelled data and hence comes under the supervised learning technique. </a:t>
            </a:r>
            <a:r>
              <a:rPr lang="en-US" sz="2000" b="1" dirty="0"/>
              <a:t>Classification</a:t>
            </a:r>
            <a:r>
              <a:rPr lang="en-US" sz="2000" dirty="0"/>
              <a:t> is the problem of identifying to which of a set of </a:t>
            </a:r>
            <a:r>
              <a:rPr lang="en-US" sz="2000" b="1" dirty="0">
                <a:solidFill>
                  <a:schemeClr val="tx1">
                    <a:lumMod val="95000"/>
                    <a:lumOff val="5000"/>
                  </a:schemeClr>
                </a:solidFill>
                <a:hlinkClick r:id="rId2" tooltip="Categorical data">
                  <a:extLst>
                    <a:ext uri="{A12FA001-AC4F-418D-AE19-62706E023703}">
                      <ahyp:hlinkClr xmlns:ahyp="http://schemas.microsoft.com/office/drawing/2018/hyperlinkcolor" val="tx"/>
                    </a:ext>
                  </a:extLst>
                </a:hlinkClick>
              </a:rPr>
              <a:t>categories</a:t>
            </a:r>
            <a:r>
              <a:rPr lang="en-US" sz="2000" dirty="0"/>
              <a:t> (sub-populations) a new </a:t>
            </a:r>
            <a:r>
              <a:rPr lang="en-US" sz="2000" b="1" dirty="0">
                <a:solidFill>
                  <a:schemeClr val="tx1">
                    <a:lumMod val="95000"/>
                    <a:lumOff val="5000"/>
                  </a:schemeClr>
                </a:solidFill>
                <a:hlinkClick r:id="rId3" tooltip="Observation">
                  <a:extLst>
                    <a:ext uri="{A12FA001-AC4F-418D-AE19-62706E023703}">
                      <ahyp:hlinkClr xmlns:ahyp="http://schemas.microsoft.com/office/drawing/2018/hyperlinkcolor" val="tx"/>
                    </a:ext>
                  </a:extLst>
                </a:hlinkClick>
              </a:rPr>
              <a:t>observation</a:t>
            </a:r>
            <a:r>
              <a:rPr lang="en-US" sz="2000" dirty="0"/>
              <a:t> belongs, on the basis of a </a:t>
            </a:r>
            <a:r>
              <a:rPr lang="en-US" sz="2000" b="1" dirty="0">
                <a:solidFill>
                  <a:schemeClr val="tx1">
                    <a:lumMod val="95000"/>
                    <a:lumOff val="5000"/>
                  </a:schemeClr>
                </a:solidFill>
                <a:hlinkClick r:id="rId4" tooltip="Training set">
                  <a:extLst>
                    <a:ext uri="{A12FA001-AC4F-418D-AE19-62706E023703}">
                      <ahyp:hlinkClr xmlns:ahyp="http://schemas.microsoft.com/office/drawing/2018/hyperlinkcolor" val="tx"/>
                    </a:ext>
                  </a:extLst>
                </a:hlinkClick>
              </a:rPr>
              <a:t>training set</a:t>
            </a:r>
            <a:r>
              <a:rPr lang="en-US" sz="2000" dirty="0"/>
              <a:t> of data containing observations (or instances) whose category membership is known. </a:t>
            </a:r>
          </a:p>
          <a:p>
            <a:pPr algn="just"/>
            <a:r>
              <a:rPr lang="en-IN" sz="2000" dirty="0"/>
              <a:t>There are a total of 17 columns  and 1048576 rows labels included. </a:t>
            </a:r>
          </a:p>
        </p:txBody>
      </p:sp>
    </p:spTree>
    <p:extLst>
      <p:ext uri="{BB962C8B-B14F-4D97-AF65-F5344CB8AC3E}">
        <p14:creationId xmlns:p14="http://schemas.microsoft.com/office/powerpoint/2010/main" val="50634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78C10-77D7-4E24-B4D5-AE4890FE030E}"/>
              </a:ext>
            </a:extLst>
          </p:cNvPr>
          <p:cNvSpPr>
            <a:spLocks noGrp="1"/>
          </p:cNvSpPr>
          <p:nvPr>
            <p:ph type="body" idx="4294967295"/>
          </p:nvPr>
        </p:nvSpPr>
        <p:spPr>
          <a:xfrm>
            <a:off x="0" y="347663"/>
            <a:ext cx="9590088" cy="6367462"/>
          </a:xfrm>
        </p:spPr>
        <p:txBody>
          <a:bodyPr>
            <a:normAutofit fontScale="92500"/>
          </a:bodyPr>
          <a:lstStyle/>
          <a:p>
            <a:pPr algn="just"/>
            <a:r>
              <a:rPr lang="en-IN" b="1" dirty="0"/>
              <a:t>Linear Classifier:</a:t>
            </a:r>
            <a:r>
              <a:rPr lang="en-IN" dirty="0"/>
              <a:t> </a:t>
            </a:r>
            <a:r>
              <a:rPr lang="en-US" dirty="0"/>
              <a:t>Linear classifier is a statistical regression method which is used for predictive analysis. Linear regression shows the linear relationship between the independent variable (X-axis) and the dependent variable (Y-axis), hence called linear regression. If there is only one input variable (x), then such linear regression is called </a:t>
            </a:r>
            <a:r>
              <a:rPr lang="en-US" b="1" dirty="0"/>
              <a:t>simple linear classifier</a:t>
            </a:r>
            <a:r>
              <a:rPr lang="en-US" dirty="0"/>
              <a:t>. And if there is more than one input variable, then such linear regression is called </a:t>
            </a:r>
            <a:r>
              <a:rPr lang="en-US" b="1" dirty="0"/>
              <a:t>multiple linear classifier</a:t>
            </a:r>
            <a:r>
              <a:rPr lang="en-US" dirty="0"/>
              <a:t>.</a:t>
            </a:r>
            <a:endParaRPr lang="en-IN" dirty="0"/>
          </a:p>
          <a:p>
            <a:pPr algn="just"/>
            <a:r>
              <a:rPr lang="en-IN" b="1" dirty="0"/>
              <a:t>K</a:t>
            </a:r>
            <a:r>
              <a:rPr lang="en-IN" sz="2000" b="1" dirty="0"/>
              <a:t>NN (K Nearest Neighbors) Algorithm Classification:</a:t>
            </a:r>
            <a:r>
              <a:rPr lang="en-IN" sz="2000" dirty="0"/>
              <a:t> </a:t>
            </a:r>
            <a:r>
              <a:rPr lang="en-US" sz="2000" dirty="0"/>
              <a:t>The KNN algorithm assumes that similar things exist in close proximity. In other words, similar things are near to each other. </a:t>
            </a:r>
            <a:endParaRPr lang="en-IN" sz="2000" dirty="0"/>
          </a:p>
          <a:p>
            <a:pPr algn="just"/>
            <a:r>
              <a:rPr lang="en-IN" sz="2000" b="1" dirty="0"/>
              <a:t>Support Vector Machine(SVM):</a:t>
            </a:r>
            <a:r>
              <a:rPr lang="en-IN" sz="2000" dirty="0"/>
              <a:t> </a:t>
            </a:r>
            <a:r>
              <a:rPr lang="en-US" sz="2000" dirty="0"/>
              <a:t>Support Vector Machine(SVM) is quite different than other Regression models. Support Vector Regression tries to fit the best line within a predefined or threshold error value.</a:t>
            </a:r>
          </a:p>
          <a:p>
            <a:pPr algn="just"/>
            <a:r>
              <a:rPr lang="en-IN" b="1" dirty="0"/>
              <a:t>Decision Trees: </a:t>
            </a:r>
            <a:r>
              <a:rPr lang="en-US" dirty="0"/>
              <a:t>Decision Tree is a supervised learning algorithm which can be used for solving both classification and regression problems. It can solve problems for both categorical and numerical data. Decision Tree regression builds a tree-like structure in which each internal node represents the "test" for an attribute, each branch represent the result of the test, and each leaf node represents the final decision or result..</a:t>
            </a:r>
            <a:endParaRPr lang="en-IN" b="1" dirty="0"/>
          </a:p>
          <a:p>
            <a:pPr algn="just"/>
            <a:r>
              <a:rPr lang="en-IN" b="1" dirty="0"/>
              <a:t>Random Forests: </a:t>
            </a:r>
            <a:r>
              <a:rPr lang="en-US" dirty="0"/>
              <a:t>Random forest is one of the most powerful supervised learning algorithms which is capable of performing regression as well as classification tasks. The Random Forest regression is an ensemble learning method which combines multiple decision trees and predicts the final output based on the average of each tree output. </a:t>
            </a:r>
            <a:endParaRPr lang="en-IN" b="1" dirty="0"/>
          </a:p>
          <a:p>
            <a:pPr algn="just"/>
            <a:endParaRPr lang="en-IN" sz="2000" dirty="0"/>
          </a:p>
        </p:txBody>
      </p:sp>
    </p:spTree>
    <p:extLst>
      <p:ext uri="{BB962C8B-B14F-4D97-AF65-F5344CB8AC3E}">
        <p14:creationId xmlns:p14="http://schemas.microsoft.com/office/powerpoint/2010/main" val="11728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0990-629F-4A09-A683-09398EAE1C89}"/>
              </a:ext>
            </a:extLst>
          </p:cNvPr>
          <p:cNvSpPr>
            <a:spLocks noGrp="1"/>
          </p:cNvSpPr>
          <p:nvPr>
            <p:ph type="title"/>
          </p:nvPr>
        </p:nvSpPr>
        <p:spPr>
          <a:xfrm>
            <a:off x="281354" y="2138289"/>
            <a:ext cx="5425441" cy="1837470"/>
          </a:xfrm>
        </p:spPr>
        <p:txBody>
          <a:bodyPr>
            <a:normAutofit/>
          </a:bodyPr>
          <a:lstStyle/>
          <a:p>
            <a:r>
              <a:rPr lang="en-IN" dirty="0"/>
              <a:t>CORRELATION MATRIX</a:t>
            </a:r>
          </a:p>
        </p:txBody>
      </p:sp>
      <p:pic>
        <p:nvPicPr>
          <p:cNvPr id="5" name="Content Placeholder 4">
            <a:extLst>
              <a:ext uri="{FF2B5EF4-FFF2-40B4-BE49-F238E27FC236}">
                <a16:creationId xmlns:a16="http://schemas.microsoft.com/office/drawing/2014/main" id="{3E790546-D092-47A7-A649-0528E0097F7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583363" y="1547813"/>
            <a:ext cx="5608637" cy="4303712"/>
          </a:xfrm>
        </p:spPr>
      </p:pic>
    </p:spTree>
    <p:extLst>
      <p:ext uri="{BB962C8B-B14F-4D97-AF65-F5344CB8AC3E}">
        <p14:creationId xmlns:p14="http://schemas.microsoft.com/office/powerpoint/2010/main" val="107151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68A3-960E-47BD-BE0F-03EBD6776930}"/>
              </a:ext>
            </a:extLst>
          </p:cNvPr>
          <p:cNvSpPr>
            <a:spLocks noGrp="1"/>
          </p:cNvSpPr>
          <p:nvPr>
            <p:ph type="title"/>
          </p:nvPr>
        </p:nvSpPr>
        <p:spPr>
          <a:xfrm>
            <a:off x="296828" y="1937954"/>
            <a:ext cx="3431112" cy="1915647"/>
          </a:xfrm>
        </p:spPr>
        <p:txBody>
          <a:bodyPr>
            <a:normAutofit/>
          </a:bodyPr>
          <a:lstStyle/>
          <a:p>
            <a:r>
              <a:rPr lang="en-IN" dirty="0"/>
              <a:t>BOX PLOT </a:t>
            </a:r>
          </a:p>
        </p:txBody>
      </p:sp>
      <p:pic>
        <p:nvPicPr>
          <p:cNvPr id="5" name="Picture 4">
            <a:extLst>
              <a:ext uri="{FF2B5EF4-FFF2-40B4-BE49-F238E27FC236}">
                <a16:creationId xmlns:a16="http://schemas.microsoft.com/office/drawing/2014/main" id="{59CF298C-6149-4D75-847F-A5191122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58" y="1410198"/>
            <a:ext cx="6284389" cy="4582639"/>
          </a:xfrm>
          <a:prstGeom prst="rect">
            <a:avLst/>
          </a:prstGeom>
        </p:spPr>
      </p:pic>
    </p:spTree>
    <p:extLst>
      <p:ext uri="{BB962C8B-B14F-4D97-AF65-F5344CB8AC3E}">
        <p14:creationId xmlns:p14="http://schemas.microsoft.com/office/powerpoint/2010/main" val="186397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2F81-B1B9-4B29-B5C1-48EC4AB901FD}"/>
              </a:ext>
            </a:extLst>
          </p:cNvPr>
          <p:cNvSpPr>
            <a:spLocks noGrp="1"/>
          </p:cNvSpPr>
          <p:nvPr>
            <p:ph type="title"/>
          </p:nvPr>
        </p:nvSpPr>
        <p:spPr/>
        <p:txBody>
          <a:bodyPr/>
          <a:lstStyle/>
          <a:p>
            <a:r>
              <a:rPr lang="en-IN" dirty="0"/>
              <a:t>LINEAR CLAISSIFIER</a:t>
            </a:r>
          </a:p>
        </p:txBody>
      </p:sp>
      <p:pic>
        <p:nvPicPr>
          <p:cNvPr id="5" name="Picture 4">
            <a:extLst>
              <a:ext uri="{FF2B5EF4-FFF2-40B4-BE49-F238E27FC236}">
                <a16:creationId xmlns:a16="http://schemas.microsoft.com/office/drawing/2014/main" id="{0EBFC825-7965-4AEF-8E4B-7D7119019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9" y="2316481"/>
            <a:ext cx="10757095" cy="4028050"/>
          </a:xfrm>
          <a:prstGeom prst="rect">
            <a:avLst/>
          </a:prstGeom>
        </p:spPr>
      </p:pic>
    </p:spTree>
    <p:extLst>
      <p:ext uri="{BB962C8B-B14F-4D97-AF65-F5344CB8AC3E}">
        <p14:creationId xmlns:p14="http://schemas.microsoft.com/office/powerpoint/2010/main" val="254416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25E751-9644-4BE4-A25D-99F9A196DC60}"/>
              </a:ext>
            </a:extLst>
          </p:cNvPr>
          <p:cNvSpPr>
            <a:spLocks noGrp="1"/>
          </p:cNvSpPr>
          <p:nvPr>
            <p:ph type="title"/>
          </p:nvPr>
        </p:nvSpPr>
        <p:spPr/>
        <p:txBody>
          <a:bodyPr/>
          <a:lstStyle/>
          <a:p>
            <a:r>
              <a:rPr lang="en-IN" dirty="0"/>
              <a:t>LOGISTIC REGRESSION PREDICTION ERROR</a:t>
            </a:r>
          </a:p>
        </p:txBody>
      </p:sp>
      <p:pic>
        <p:nvPicPr>
          <p:cNvPr id="5" name="Picture 4">
            <a:extLst>
              <a:ext uri="{FF2B5EF4-FFF2-40B4-BE49-F238E27FC236}">
                <a16:creationId xmlns:a16="http://schemas.microsoft.com/office/drawing/2014/main" id="{AFCAAEB1-552D-4BB2-9E17-A05C215A2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855" y="2949526"/>
            <a:ext cx="10434289" cy="3265203"/>
          </a:xfrm>
          <a:prstGeom prst="rect">
            <a:avLst/>
          </a:prstGeom>
        </p:spPr>
      </p:pic>
    </p:spTree>
    <p:extLst>
      <p:ext uri="{BB962C8B-B14F-4D97-AF65-F5344CB8AC3E}">
        <p14:creationId xmlns:p14="http://schemas.microsoft.com/office/powerpoint/2010/main" val="386882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F750-3D7A-4EE3-87F3-A1C75182ED05}"/>
              </a:ext>
            </a:extLst>
          </p:cNvPr>
          <p:cNvSpPr>
            <a:spLocks noGrp="1"/>
          </p:cNvSpPr>
          <p:nvPr>
            <p:ph type="title"/>
          </p:nvPr>
        </p:nvSpPr>
        <p:spPr/>
        <p:txBody>
          <a:bodyPr/>
          <a:lstStyle/>
          <a:p>
            <a:r>
              <a:rPr lang="en-IN" dirty="0"/>
              <a:t> KNN  ALGORITHM CLASSIFICATION REPORT AND CONFUSSION MATRIX</a:t>
            </a:r>
          </a:p>
        </p:txBody>
      </p:sp>
      <p:pic>
        <p:nvPicPr>
          <p:cNvPr id="7" name="Picture 6">
            <a:extLst>
              <a:ext uri="{FF2B5EF4-FFF2-40B4-BE49-F238E27FC236}">
                <a16:creationId xmlns:a16="http://schemas.microsoft.com/office/drawing/2014/main" id="{D06E635B-6072-45CA-9FE6-181D8996F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2190686"/>
            <a:ext cx="10616419" cy="4332034"/>
          </a:xfrm>
          <a:prstGeom prst="rect">
            <a:avLst/>
          </a:prstGeom>
        </p:spPr>
      </p:pic>
    </p:spTree>
    <p:extLst>
      <p:ext uri="{BB962C8B-B14F-4D97-AF65-F5344CB8AC3E}">
        <p14:creationId xmlns:p14="http://schemas.microsoft.com/office/powerpoint/2010/main" val="4287551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TM03090430[[fn=Banded]]</Template>
  <TotalTime>918</TotalTime>
  <Words>606</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Wingdings</vt:lpstr>
      <vt:lpstr>Banded</vt:lpstr>
      <vt:lpstr>CAB RIDE AND PRICE</vt:lpstr>
      <vt:lpstr>COLUMNS IN THE DATASET</vt:lpstr>
      <vt:lpstr>PowerPoint Presentation</vt:lpstr>
      <vt:lpstr>PowerPoint Presentation</vt:lpstr>
      <vt:lpstr>CORRELATION MATRIX</vt:lpstr>
      <vt:lpstr>BOX PLOT </vt:lpstr>
      <vt:lpstr>LINEAR CLAISSIFIER</vt:lpstr>
      <vt:lpstr>LOGISTIC REGRESSION PREDICTION ERROR</vt:lpstr>
      <vt:lpstr> KNN  ALGORITHM CLASSIFICATION REPORT AND CONFUSSION MATRIX</vt:lpstr>
      <vt:lpstr>KNN ALGORITHM ACCURACY</vt:lpstr>
      <vt:lpstr>DECISION TREE PREDICTION ERROR</vt:lpstr>
      <vt:lpstr>RANDOM FOREST PREDICTION ERROR</vt:lpstr>
      <vt:lpstr>LOGISTIC REGRESSION ACURACY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RIDE AND PRICE</dc:title>
  <dc:creator>Sandipta khare</dc:creator>
  <cp:lastModifiedBy>Sandipta khare</cp:lastModifiedBy>
  <cp:revision>18</cp:revision>
  <dcterms:created xsi:type="dcterms:W3CDTF">2020-04-11T11:33:09Z</dcterms:created>
  <dcterms:modified xsi:type="dcterms:W3CDTF">2020-04-12T02:51:42Z</dcterms:modified>
</cp:coreProperties>
</file>