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9"/>
  </p:notesMasterIdLst>
  <p:sldIdLst>
    <p:sldId id="256" r:id="rId2"/>
    <p:sldId id="258" r:id="rId3"/>
    <p:sldId id="346" r:id="rId4"/>
    <p:sldId id="340" r:id="rId5"/>
    <p:sldId id="342" r:id="rId6"/>
    <p:sldId id="341" r:id="rId7"/>
    <p:sldId id="344" r:id="rId8"/>
    <p:sldId id="260" r:id="rId9"/>
    <p:sldId id="270" r:id="rId10"/>
    <p:sldId id="347" r:id="rId11"/>
    <p:sldId id="348" r:id="rId12"/>
    <p:sldId id="275" r:id="rId13"/>
    <p:sldId id="359" r:id="rId14"/>
    <p:sldId id="345" r:id="rId15"/>
    <p:sldId id="350" r:id="rId16"/>
    <p:sldId id="349" r:id="rId17"/>
    <p:sldId id="351" r:id="rId18"/>
    <p:sldId id="352" r:id="rId19"/>
    <p:sldId id="360" r:id="rId20"/>
    <p:sldId id="361" r:id="rId21"/>
    <p:sldId id="353" r:id="rId22"/>
    <p:sldId id="354" r:id="rId23"/>
    <p:sldId id="355" r:id="rId24"/>
    <p:sldId id="356" r:id="rId25"/>
    <p:sldId id="357" r:id="rId26"/>
    <p:sldId id="358" r:id="rId27"/>
    <p:sldId id="279" r:id="rId28"/>
  </p:sldIdLst>
  <p:sldSz cx="9144000" cy="5143500" type="screen16x9"/>
  <p:notesSz cx="6858000" cy="9144000"/>
  <p:embeddedFontLst>
    <p:embeddedFont>
      <p:font typeface="Arvo" panose="020B0604020202020204" charset="0"/>
      <p:regular r:id="rId30"/>
      <p:bold r:id="rId31"/>
      <p:italic r:id="rId32"/>
      <p:boldItalic r:id="rId33"/>
    </p:embeddedFont>
    <p:embeddedFont>
      <p:font typeface="Bahnschrift SemiBold Condensed" panose="020B0502040204020203" pitchFamily="34" charset="0"/>
      <p:bold r:id="rId34"/>
    </p:embeddedFont>
    <p:embeddedFont>
      <p:font typeface="Barlow Condensed" panose="00000506000000000000" pitchFamily="2" charset="0"/>
      <p:regular r:id="rId35"/>
      <p:bold r:id="rId36"/>
      <p:italic r:id="rId37"/>
      <p:boldItalic r:id="rId38"/>
    </p:embeddedFont>
    <p:embeddedFont>
      <p:font typeface="Barlow Condensed Medium" panose="00000606000000000000" pitchFamily="2" charset="0"/>
      <p:regular r:id="rId39"/>
      <p:bold r:id="rId40"/>
      <p:italic r:id="rId41"/>
      <p:boldItalic r:id="rId42"/>
    </p:embeddedFont>
    <p:embeddedFont>
      <p:font typeface="Barlow Condensed SemiBold" panose="00000706000000000000" pitchFamily="2" charset="0"/>
      <p:regular r:id="rId43"/>
      <p:bold r:id="rId44"/>
      <p:italic r:id="rId45"/>
      <p:boldItalic r:id="rId46"/>
    </p:embeddedFont>
    <p:embeddedFont>
      <p:font typeface="Fira Sans Extra Condensed Medium" panose="020B0604020202020204" charset="0"/>
      <p:regular r:id="rId47"/>
      <p:bold r:id="rId48"/>
      <p:italic r:id="rId49"/>
      <p:boldItalic r:id="rId50"/>
    </p:embeddedFont>
    <p:embeddedFont>
      <p:font typeface="Montserrat Light" panose="00000400000000000000" pitchFamily="2" charset="0"/>
      <p:regular r:id="rId51"/>
      <p:bold r:id="rId52"/>
      <p:italic r:id="rId53"/>
      <p:boldItalic r:id="rId54"/>
    </p:embeddedFont>
    <p:embeddedFont>
      <p:font typeface="Roboto Condensed" panose="020000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60D1AD-D2B5-4CE1-821B-F523AFDB9240}" v="1" dt="2024-08-16T10:05:03.649"/>
  </p1510:revLst>
</p1510:revInfo>
</file>

<file path=ppt/tableStyles.xml><?xml version="1.0" encoding="utf-8"?>
<a:tblStyleLst xmlns:a="http://schemas.openxmlformats.org/drawingml/2006/main" def="{EC26F085-0300-48BB-91C2-D759FF57ACCB}">
  <a:tblStyle styleId="{EC26F085-0300-48BB-91C2-D759FF57AC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p:cViewPr varScale="1">
        <p:scale>
          <a:sx n="104" d="100"/>
          <a:sy n="104" d="100"/>
        </p:scale>
        <p:origin x="85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font" Target="fonts/font2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font" Target="fonts/font27.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font" Target="fonts/font2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font" Target="fonts/font28.fntdata"/><Relationship Id="rId10" Type="http://schemas.openxmlformats.org/officeDocument/2006/relationships/slide" Target="slides/slide9.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linya Sharvani" userId="5da5156096cd525d" providerId="LiveId" clId="{6B60D1AD-D2B5-4CE1-821B-F523AFDB9240}"/>
    <pc:docChg chg="custSel modSld">
      <pc:chgData name="Koulinya Sharvani" userId="5da5156096cd525d" providerId="LiveId" clId="{6B60D1AD-D2B5-4CE1-821B-F523AFDB9240}" dt="2024-08-16T10:05:25.509" v="8" actId="478"/>
      <pc:docMkLst>
        <pc:docMk/>
      </pc:docMkLst>
      <pc:sldChg chg="addSp delSp modSp mod">
        <pc:chgData name="Koulinya Sharvani" userId="5da5156096cd525d" providerId="LiveId" clId="{6B60D1AD-D2B5-4CE1-821B-F523AFDB9240}" dt="2024-08-16T10:05:25.509" v="8" actId="478"/>
        <pc:sldMkLst>
          <pc:docMk/>
          <pc:sldMk cId="0" sldId="260"/>
        </pc:sldMkLst>
        <pc:spChg chg="add mod">
          <ac:chgData name="Koulinya Sharvani" userId="5da5156096cd525d" providerId="LiveId" clId="{6B60D1AD-D2B5-4CE1-821B-F523AFDB9240}" dt="2024-08-16T10:05:03.649" v="1"/>
          <ac:spMkLst>
            <pc:docMk/>
            <pc:sldMk cId="0" sldId="260"/>
            <ac:spMk id="2" creationId="{11C66712-B8BC-8CE5-1284-0398DEF5D682}"/>
          </ac:spMkLst>
        </pc:spChg>
        <pc:spChg chg="add del mod">
          <ac:chgData name="Koulinya Sharvani" userId="5da5156096cd525d" providerId="LiveId" clId="{6B60D1AD-D2B5-4CE1-821B-F523AFDB9240}" dt="2024-08-16T10:05:25.509" v="8" actId="478"/>
          <ac:spMkLst>
            <pc:docMk/>
            <pc:sldMk cId="0" sldId="260"/>
            <ac:spMk id="4" creationId="{5A90FE8F-DA31-6163-99A7-AFF5876FB8CA}"/>
          </ac:spMkLst>
        </pc:spChg>
        <pc:spChg chg="add del mod">
          <ac:chgData name="Koulinya Sharvani" userId="5da5156096cd525d" providerId="LiveId" clId="{6B60D1AD-D2B5-4CE1-821B-F523AFDB9240}" dt="2024-08-16T10:05:20.774" v="7" actId="478"/>
          <ac:spMkLst>
            <pc:docMk/>
            <pc:sldMk cId="0" sldId="260"/>
            <ac:spMk id="6" creationId="{51CCBC01-3D4C-434B-AF47-1BA919709D56}"/>
          </ac:spMkLst>
        </pc:spChg>
        <pc:spChg chg="del">
          <ac:chgData name="Koulinya Sharvani" userId="5da5156096cd525d" providerId="LiveId" clId="{6B60D1AD-D2B5-4CE1-821B-F523AFDB9240}" dt="2024-08-16T10:05:03.649" v="1"/>
          <ac:spMkLst>
            <pc:docMk/>
            <pc:sldMk cId="0" sldId="260"/>
            <ac:spMk id="2060" creationId="{00000000-0000-0000-0000-000000000000}"/>
          </ac:spMkLst>
        </pc:spChg>
        <pc:spChg chg="del mod">
          <ac:chgData name="Koulinya Sharvani" userId="5da5156096cd525d" providerId="LiveId" clId="{6B60D1AD-D2B5-4CE1-821B-F523AFDB9240}" dt="2024-08-16T10:05:09.165" v="3" actId="478"/>
          <ac:spMkLst>
            <pc:docMk/>
            <pc:sldMk cId="0" sldId="260"/>
            <ac:spMk id="2061" creationId="{00000000-0000-0000-0000-000000000000}"/>
          </ac:spMkLst>
        </pc:spChg>
        <pc:spChg chg="del mod">
          <ac:chgData name="Koulinya Sharvani" userId="5da5156096cd525d" providerId="LiveId" clId="{6B60D1AD-D2B5-4CE1-821B-F523AFDB9240}" dt="2024-08-16T10:05:17.914" v="6" actId="478"/>
          <ac:spMkLst>
            <pc:docMk/>
            <pc:sldMk cId="0" sldId="260"/>
            <ac:spMk id="2062" creationId="{00000000-0000-0000-0000-000000000000}"/>
          </ac:spMkLst>
        </pc:spChg>
        <pc:grpChg chg="del">
          <ac:chgData name="Koulinya Sharvani" userId="5da5156096cd525d" providerId="LiveId" clId="{6B60D1AD-D2B5-4CE1-821B-F523AFDB9240}" dt="2024-08-16T10:05:11.165" v="4" actId="478"/>
          <ac:grpSpMkLst>
            <pc:docMk/>
            <pc:sldMk cId="0" sldId="260"/>
            <ac:grpSpMk id="2049"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708001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9c487f8d59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9c487f8d59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a43896e8e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a43896e8e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a43896e8e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a43896e8e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9c487f8d59_0_1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7" name="Google Shape;2217;g9c487f8d59_0_1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9"/>
        <p:cNvGrpSpPr/>
        <p:nvPr/>
      </p:nvGrpSpPr>
      <p:grpSpPr>
        <a:xfrm>
          <a:off x="0" y="0"/>
          <a:ext cx="0" cy="0"/>
          <a:chOff x="0" y="0"/>
          <a:chExt cx="0" cy="0"/>
        </a:xfrm>
      </p:grpSpPr>
      <p:sp>
        <p:nvSpPr>
          <p:cNvPr id="2040" name="Google Shape;2040;g9c487f8d59_0_2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1" name="Google Shape;2041;g9c487f8d59_0_2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
        <p:cNvGrpSpPr/>
        <p:nvPr/>
      </p:nvGrpSpPr>
      <p:grpSpPr>
        <a:xfrm>
          <a:off x="0" y="0"/>
          <a:ext cx="0" cy="0"/>
          <a:chOff x="0" y="0"/>
          <a:chExt cx="0" cy="0"/>
        </a:xfrm>
      </p:grpSpPr>
      <p:sp>
        <p:nvSpPr>
          <p:cNvPr id="2144" name="Google Shape;2144;g9c487f8d59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5" name="Google Shape;2145;g9c487f8d59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a3edeba6e6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a3edeba6e6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4"/>
        <p:cNvGrpSpPr/>
        <p:nvPr/>
      </p:nvGrpSpPr>
      <p:grpSpPr>
        <a:xfrm>
          <a:off x="0" y="0"/>
          <a:ext cx="0" cy="0"/>
          <a:chOff x="0" y="0"/>
          <a:chExt cx="0" cy="0"/>
        </a:xfrm>
      </p:grpSpPr>
      <p:sp>
        <p:nvSpPr>
          <p:cNvPr id="2425" name="Google Shape;2425;ga3c05abd0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6" name="Google Shape;2426;ga3c05abd0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4950" y="1243575"/>
            <a:ext cx="47463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5950" y="3296175"/>
            <a:ext cx="3292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
    <p:bg>
      <p:bgPr>
        <a:solidFill>
          <a:schemeClr val="lt1"/>
        </a:solidFill>
        <a:effectLst/>
      </p:bgPr>
    </p:bg>
    <p:spTree>
      <p:nvGrpSpPr>
        <p:cNvPr id="1" name="Shape 1928"/>
        <p:cNvGrpSpPr/>
        <p:nvPr/>
      </p:nvGrpSpPr>
      <p:grpSpPr>
        <a:xfrm>
          <a:off x="0" y="0"/>
          <a:ext cx="0" cy="0"/>
          <a:chOff x="0" y="0"/>
          <a:chExt cx="0" cy="0"/>
        </a:xfrm>
      </p:grpSpPr>
      <p:grpSp>
        <p:nvGrpSpPr>
          <p:cNvPr id="1929" name="Google Shape;1929;p47"/>
          <p:cNvGrpSpPr/>
          <p:nvPr/>
        </p:nvGrpSpPr>
        <p:grpSpPr>
          <a:xfrm rot="5400000" flipH="1">
            <a:off x="7613820" y="3611830"/>
            <a:ext cx="877851" cy="2209091"/>
            <a:chOff x="-26858" y="-227337"/>
            <a:chExt cx="1093215" cy="2757917"/>
          </a:xfrm>
        </p:grpSpPr>
        <p:sp>
          <p:nvSpPr>
            <p:cNvPr id="1930" name="Google Shape;1930;p4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9"/>
        <p:cNvGrpSpPr/>
        <p:nvPr/>
      </p:nvGrpSpPr>
      <p:grpSpPr>
        <a:xfrm>
          <a:off x="0" y="0"/>
          <a:ext cx="0" cy="0"/>
          <a:chOff x="0" y="0"/>
          <a:chExt cx="0" cy="0"/>
        </a:xfrm>
      </p:grpSpPr>
      <p:sp>
        <p:nvSpPr>
          <p:cNvPr id="130" name="Google Shape;130;p5"/>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31" name="Google Shape;131;p5"/>
          <p:cNvCxnSpPr/>
          <p:nvPr/>
        </p:nvCxnSpPr>
        <p:spPr>
          <a:xfrm>
            <a:off x="498025" y="-44700"/>
            <a:ext cx="0" cy="1104900"/>
          </a:xfrm>
          <a:prstGeom prst="straightConnector1">
            <a:avLst/>
          </a:prstGeom>
          <a:noFill/>
          <a:ln w="28575" cap="flat" cmpd="sng">
            <a:solidFill>
              <a:schemeClr val="lt2"/>
            </a:solidFill>
            <a:prstDash val="solid"/>
            <a:round/>
            <a:headEnd type="none" w="med" len="med"/>
            <a:tailEnd type="none" w="med" len="med"/>
          </a:ln>
        </p:spPr>
      </p:cxnSp>
      <p:sp>
        <p:nvSpPr>
          <p:cNvPr id="132" name="Google Shape;132;p5"/>
          <p:cNvSpPr txBox="1">
            <a:spLocks noGrp="1"/>
          </p:cNvSpPr>
          <p:nvPr>
            <p:ph type="subTitle" idx="1"/>
          </p:nvPr>
        </p:nvSpPr>
        <p:spPr>
          <a:xfrm>
            <a:off x="3280813" y="1046250"/>
            <a:ext cx="1965900" cy="5760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33" name="Google Shape;133;p5"/>
          <p:cNvSpPr txBox="1">
            <a:spLocks noGrp="1"/>
          </p:cNvSpPr>
          <p:nvPr>
            <p:ph type="subTitle" idx="2"/>
          </p:nvPr>
        </p:nvSpPr>
        <p:spPr>
          <a:xfrm>
            <a:off x="3282700" y="1925451"/>
            <a:ext cx="4614000" cy="711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a:endParaRPr/>
          </a:p>
        </p:txBody>
      </p:sp>
      <p:sp>
        <p:nvSpPr>
          <p:cNvPr id="134" name="Google Shape;134;p5"/>
          <p:cNvSpPr txBox="1">
            <a:spLocks noGrp="1"/>
          </p:cNvSpPr>
          <p:nvPr>
            <p:ph type="title" idx="3" hasCustomPrompt="1"/>
          </p:nvPr>
        </p:nvSpPr>
        <p:spPr>
          <a:xfrm>
            <a:off x="5654113" y="1046250"/>
            <a:ext cx="1965900" cy="57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135" name="Google Shape;135;p5"/>
          <p:cNvSpPr txBox="1">
            <a:spLocks noGrp="1"/>
          </p:cNvSpPr>
          <p:nvPr>
            <p:ph type="subTitle" idx="4"/>
          </p:nvPr>
        </p:nvSpPr>
        <p:spPr>
          <a:xfrm>
            <a:off x="3280813" y="1636850"/>
            <a:ext cx="43434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6" name="Google Shape;136;p5"/>
          <p:cNvSpPr txBox="1">
            <a:spLocks noGrp="1"/>
          </p:cNvSpPr>
          <p:nvPr>
            <p:ph type="subTitle" idx="5"/>
          </p:nvPr>
        </p:nvSpPr>
        <p:spPr>
          <a:xfrm>
            <a:off x="3280813" y="3003575"/>
            <a:ext cx="1965900" cy="576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7" name="Google Shape;137;p5"/>
          <p:cNvSpPr txBox="1">
            <a:spLocks noGrp="1"/>
          </p:cNvSpPr>
          <p:nvPr>
            <p:ph type="subTitle" idx="6"/>
          </p:nvPr>
        </p:nvSpPr>
        <p:spPr>
          <a:xfrm>
            <a:off x="3282700" y="3882776"/>
            <a:ext cx="4614000" cy="711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a:endParaRPr/>
          </a:p>
        </p:txBody>
      </p:sp>
      <p:sp>
        <p:nvSpPr>
          <p:cNvPr id="138" name="Google Shape;138;p5"/>
          <p:cNvSpPr txBox="1">
            <a:spLocks noGrp="1"/>
          </p:cNvSpPr>
          <p:nvPr>
            <p:ph type="title" idx="7" hasCustomPrompt="1"/>
          </p:nvPr>
        </p:nvSpPr>
        <p:spPr>
          <a:xfrm>
            <a:off x="5654113" y="3003575"/>
            <a:ext cx="1965900" cy="57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139" name="Google Shape;139;p5"/>
          <p:cNvSpPr txBox="1">
            <a:spLocks noGrp="1"/>
          </p:cNvSpPr>
          <p:nvPr>
            <p:ph type="subTitle" idx="8"/>
          </p:nvPr>
        </p:nvSpPr>
        <p:spPr>
          <a:xfrm>
            <a:off x="3280813" y="3594175"/>
            <a:ext cx="43434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40" name="Google Shape;140;p5"/>
          <p:cNvGrpSpPr/>
          <p:nvPr/>
        </p:nvGrpSpPr>
        <p:grpSpPr>
          <a:xfrm rot="5400000" flipH="1">
            <a:off x="7613820" y="3611830"/>
            <a:ext cx="877851" cy="2209091"/>
            <a:chOff x="-26858" y="-227337"/>
            <a:chExt cx="1093215" cy="2757917"/>
          </a:xfrm>
        </p:grpSpPr>
        <p:sp>
          <p:nvSpPr>
            <p:cNvPr id="141" name="Google Shape;141;p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3"/>
        <p:cNvGrpSpPr/>
        <p:nvPr/>
      </p:nvGrpSpPr>
      <p:grpSpPr>
        <a:xfrm>
          <a:off x="0" y="0"/>
          <a:ext cx="0" cy="0"/>
          <a:chOff x="0" y="0"/>
          <a:chExt cx="0" cy="0"/>
        </a:xfrm>
      </p:grpSpPr>
      <p:sp>
        <p:nvSpPr>
          <p:cNvPr id="164" name="Google Shape;164;p6"/>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165" name="Google Shape;165;p6"/>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grpSp>
        <p:nvGrpSpPr>
          <p:cNvPr id="166" name="Google Shape;166;p6"/>
          <p:cNvGrpSpPr/>
          <p:nvPr/>
        </p:nvGrpSpPr>
        <p:grpSpPr>
          <a:xfrm rot="-5400000">
            <a:off x="665620" y="3611830"/>
            <a:ext cx="877851" cy="2209091"/>
            <a:chOff x="-26858" y="-227337"/>
            <a:chExt cx="1093215" cy="2757917"/>
          </a:xfrm>
        </p:grpSpPr>
        <p:sp>
          <p:nvSpPr>
            <p:cNvPr id="167" name="Google Shape;167;p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1869525" y="1705650"/>
            <a:ext cx="5405100" cy="17322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18" name="Google Shape;218;p8"/>
          <p:cNvGrpSpPr/>
          <p:nvPr/>
        </p:nvGrpSpPr>
        <p:grpSpPr>
          <a:xfrm>
            <a:off x="7099200" y="2933725"/>
            <a:ext cx="2044793" cy="2209776"/>
            <a:chOff x="1384075" y="241450"/>
            <a:chExt cx="4822625" cy="5215425"/>
          </a:xfrm>
        </p:grpSpPr>
        <p:sp>
          <p:nvSpPr>
            <p:cNvPr id="219" name="Google Shape;219;p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a:off x="-76200" y="-76200"/>
            <a:ext cx="2286103" cy="2895537"/>
            <a:chOff x="-26858" y="-227337"/>
            <a:chExt cx="2186403" cy="2757917"/>
          </a:xfrm>
        </p:grpSpPr>
        <p:sp>
          <p:nvSpPr>
            <p:cNvPr id="264" name="Google Shape;264;p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05"/>
        <p:cNvGrpSpPr/>
        <p:nvPr/>
      </p:nvGrpSpPr>
      <p:grpSpPr>
        <a:xfrm>
          <a:off x="0" y="0"/>
          <a:ext cx="0" cy="0"/>
          <a:chOff x="0" y="0"/>
          <a:chExt cx="0" cy="0"/>
        </a:xfrm>
      </p:grpSpPr>
      <p:sp>
        <p:nvSpPr>
          <p:cNvPr id="406" name="Google Shape;406;p13"/>
          <p:cNvSpPr txBox="1">
            <a:spLocks noGrp="1"/>
          </p:cNvSpPr>
          <p:nvPr>
            <p:ph type="ctrTitle"/>
          </p:nvPr>
        </p:nvSpPr>
        <p:spPr>
          <a:xfrm flipH="1">
            <a:off x="770700" y="468450"/>
            <a:ext cx="3801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407" name="Google Shape;407;p13"/>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grpSp>
        <p:nvGrpSpPr>
          <p:cNvPr id="408" name="Google Shape;408;p13"/>
          <p:cNvGrpSpPr/>
          <p:nvPr/>
        </p:nvGrpSpPr>
        <p:grpSpPr>
          <a:xfrm rot="5400000" flipH="1">
            <a:off x="7613820" y="3611830"/>
            <a:ext cx="877851" cy="2209091"/>
            <a:chOff x="-26858" y="-227337"/>
            <a:chExt cx="1093215" cy="2757917"/>
          </a:xfrm>
        </p:grpSpPr>
        <p:sp>
          <p:nvSpPr>
            <p:cNvPr id="409" name="Google Shape;409;p1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431"/>
        <p:cNvGrpSpPr/>
        <p:nvPr/>
      </p:nvGrpSpPr>
      <p:grpSpPr>
        <a:xfrm>
          <a:off x="0" y="0"/>
          <a:ext cx="0" cy="0"/>
          <a:chOff x="0" y="0"/>
          <a:chExt cx="0" cy="0"/>
        </a:xfrm>
      </p:grpSpPr>
      <p:sp>
        <p:nvSpPr>
          <p:cNvPr id="432" name="Google Shape;432;p14"/>
          <p:cNvSpPr txBox="1">
            <a:spLocks noGrp="1"/>
          </p:cNvSpPr>
          <p:nvPr>
            <p:ph type="ctrTitle"/>
          </p:nvPr>
        </p:nvSpPr>
        <p:spPr>
          <a:xfrm>
            <a:off x="4155425" y="19669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3" name="Google Shape;433;p1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4" name="Google Shape;434;p14"/>
          <p:cNvSpPr txBox="1">
            <a:spLocks noGrp="1"/>
          </p:cNvSpPr>
          <p:nvPr>
            <p:ph type="ctrTitle" idx="3"/>
          </p:nvPr>
        </p:nvSpPr>
        <p:spPr>
          <a:xfrm>
            <a:off x="4155425" y="26321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5" name="Google Shape;435;p1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6" name="Google Shape;436;p14"/>
          <p:cNvSpPr txBox="1">
            <a:spLocks noGrp="1"/>
          </p:cNvSpPr>
          <p:nvPr>
            <p:ph type="ctrTitle" idx="5"/>
          </p:nvPr>
        </p:nvSpPr>
        <p:spPr>
          <a:xfrm>
            <a:off x="4155425" y="32974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7" name="Google Shape;437;p1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8" name="Google Shape;438;p14"/>
          <p:cNvSpPr txBox="1">
            <a:spLocks noGrp="1"/>
          </p:cNvSpPr>
          <p:nvPr>
            <p:ph type="ctrTitle" idx="7"/>
          </p:nvPr>
        </p:nvSpPr>
        <p:spPr>
          <a:xfrm>
            <a:off x="4155425" y="39626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9" name="Google Shape;439;p1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40" name="Google Shape;440;p14"/>
          <p:cNvSpPr txBox="1">
            <a:spLocks noGrp="1"/>
          </p:cNvSpPr>
          <p:nvPr>
            <p:ph type="ctrTitle" idx="9"/>
          </p:nvPr>
        </p:nvSpPr>
        <p:spPr>
          <a:xfrm>
            <a:off x="4155425" y="1184800"/>
            <a:ext cx="3888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grpSp>
        <p:nvGrpSpPr>
          <p:cNvPr id="441" name="Google Shape;441;p14"/>
          <p:cNvGrpSpPr/>
          <p:nvPr/>
        </p:nvGrpSpPr>
        <p:grpSpPr>
          <a:xfrm rot="-5400000">
            <a:off x="286059" y="3659330"/>
            <a:ext cx="1209907" cy="1782035"/>
            <a:chOff x="700771" y="-227337"/>
            <a:chExt cx="1458774" cy="2138784"/>
          </a:xfrm>
        </p:grpSpPr>
        <p:sp>
          <p:nvSpPr>
            <p:cNvPr id="442" name="Google Shape;442;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4"/>
          <p:cNvGrpSpPr/>
          <p:nvPr/>
        </p:nvGrpSpPr>
        <p:grpSpPr>
          <a:xfrm rot="5400000">
            <a:off x="7613820" y="-692278"/>
            <a:ext cx="877851" cy="2209091"/>
            <a:chOff x="-26858" y="-227337"/>
            <a:chExt cx="1093215" cy="2757917"/>
          </a:xfrm>
        </p:grpSpPr>
        <p:sp>
          <p:nvSpPr>
            <p:cNvPr id="462" name="Google Shape;462;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CUSTOM_1_1">
    <p:spTree>
      <p:nvGrpSpPr>
        <p:cNvPr id="1" name="Shape 484"/>
        <p:cNvGrpSpPr/>
        <p:nvPr/>
      </p:nvGrpSpPr>
      <p:grpSpPr>
        <a:xfrm>
          <a:off x="0" y="0"/>
          <a:ext cx="0" cy="0"/>
          <a:chOff x="0" y="0"/>
          <a:chExt cx="0" cy="0"/>
        </a:xfrm>
      </p:grpSpPr>
      <p:sp>
        <p:nvSpPr>
          <p:cNvPr id="485" name="Google Shape;485;p15"/>
          <p:cNvSpPr txBox="1">
            <a:spLocks noGrp="1"/>
          </p:cNvSpPr>
          <p:nvPr>
            <p:ph type="ctrTitle"/>
          </p:nvPr>
        </p:nvSpPr>
        <p:spPr>
          <a:xfrm>
            <a:off x="721720" y="2637450"/>
            <a:ext cx="18378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486" name="Google Shape;486;p15"/>
          <p:cNvSpPr txBox="1">
            <a:spLocks noGrp="1"/>
          </p:cNvSpPr>
          <p:nvPr>
            <p:ph type="title" idx="2" hasCustomPrompt="1"/>
          </p:nvPr>
        </p:nvSpPr>
        <p:spPr>
          <a:xfrm>
            <a:off x="721720" y="1692675"/>
            <a:ext cx="1837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87" name="Google Shape;487;p15"/>
          <p:cNvSpPr txBox="1">
            <a:spLocks noGrp="1"/>
          </p:cNvSpPr>
          <p:nvPr>
            <p:ph type="ctrTitle" idx="3"/>
          </p:nvPr>
        </p:nvSpPr>
        <p:spPr>
          <a:xfrm>
            <a:off x="2675306" y="2637450"/>
            <a:ext cx="18378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488" name="Google Shape;488;p15"/>
          <p:cNvSpPr txBox="1">
            <a:spLocks noGrp="1"/>
          </p:cNvSpPr>
          <p:nvPr>
            <p:ph type="title" idx="4" hasCustomPrompt="1"/>
          </p:nvPr>
        </p:nvSpPr>
        <p:spPr>
          <a:xfrm>
            <a:off x="2675970" y="1692675"/>
            <a:ext cx="1837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89" name="Google Shape;489;p15"/>
          <p:cNvSpPr txBox="1">
            <a:spLocks noGrp="1"/>
          </p:cNvSpPr>
          <p:nvPr>
            <p:ph type="ctrTitle" idx="5"/>
          </p:nvPr>
        </p:nvSpPr>
        <p:spPr>
          <a:xfrm>
            <a:off x="4632122" y="2637450"/>
            <a:ext cx="18378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490" name="Google Shape;490;p15"/>
          <p:cNvSpPr txBox="1">
            <a:spLocks noGrp="1"/>
          </p:cNvSpPr>
          <p:nvPr>
            <p:ph type="title" idx="6" hasCustomPrompt="1"/>
          </p:nvPr>
        </p:nvSpPr>
        <p:spPr>
          <a:xfrm>
            <a:off x="4630220" y="1692675"/>
            <a:ext cx="1837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91" name="Google Shape;491;p15"/>
          <p:cNvSpPr txBox="1">
            <a:spLocks noGrp="1"/>
          </p:cNvSpPr>
          <p:nvPr>
            <p:ph type="ctrTitle" idx="7"/>
          </p:nvPr>
        </p:nvSpPr>
        <p:spPr>
          <a:xfrm>
            <a:off x="6584480" y="2637450"/>
            <a:ext cx="18378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492" name="Google Shape;492;p15"/>
          <p:cNvSpPr txBox="1">
            <a:spLocks noGrp="1"/>
          </p:cNvSpPr>
          <p:nvPr>
            <p:ph type="title" idx="8" hasCustomPrompt="1"/>
          </p:nvPr>
        </p:nvSpPr>
        <p:spPr>
          <a:xfrm>
            <a:off x="6584470" y="1692675"/>
            <a:ext cx="1837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93" name="Google Shape;493;p15"/>
          <p:cNvSpPr txBox="1">
            <a:spLocks noGrp="1"/>
          </p:cNvSpPr>
          <p:nvPr>
            <p:ph type="subTitle" idx="1"/>
          </p:nvPr>
        </p:nvSpPr>
        <p:spPr>
          <a:xfrm>
            <a:off x="723670" y="3082235"/>
            <a:ext cx="1833900" cy="5289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2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94" name="Google Shape;494;p15"/>
          <p:cNvSpPr txBox="1">
            <a:spLocks noGrp="1"/>
          </p:cNvSpPr>
          <p:nvPr>
            <p:ph type="subTitle" idx="9"/>
          </p:nvPr>
        </p:nvSpPr>
        <p:spPr>
          <a:xfrm>
            <a:off x="6586420" y="3082235"/>
            <a:ext cx="1833900" cy="52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5" name="Google Shape;495;p15"/>
          <p:cNvSpPr txBox="1">
            <a:spLocks noGrp="1"/>
          </p:cNvSpPr>
          <p:nvPr>
            <p:ph type="subTitle" idx="13"/>
          </p:nvPr>
        </p:nvSpPr>
        <p:spPr>
          <a:xfrm>
            <a:off x="4634726" y="3082235"/>
            <a:ext cx="1833900" cy="52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6" name="Google Shape;496;p15"/>
          <p:cNvSpPr txBox="1">
            <a:spLocks noGrp="1"/>
          </p:cNvSpPr>
          <p:nvPr>
            <p:ph type="subTitle" idx="14"/>
          </p:nvPr>
        </p:nvSpPr>
        <p:spPr>
          <a:xfrm>
            <a:off x="2678591" y="3082235"/>
            <a:ext cx="1833900" cy="52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497" name="Google Shape;497;p15"/>
          <p:cNvGrpSpPr/>
          <p:nvPr/>
        </p:nvGrpSpPr>
        <p:grpSpPr>
          <a:xfrm rot="-5400000">
            <a:off x="286059" y="3659330"/>
            <a:ext cx="1209907" cy="1782035"/>
            <a:chOff x="700771" y="-227337"/>
            <a:chExt cx="1458774" cy="2138784"/>
          </a:xfrm>
        </p:grpSpPr>
        <p:sp>
          <p:nvSpPr>
            <p:cNvPr id="498" name="Google Shape;498;p1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5"/>
          <p:cNvGrpSpPr/>
          <p:nvPr/>
        </p:nvGrpSpPr>
        <p:grpSpPr>
          <a:xfrm rot="5400000">
            <a:off x="7613820" y="-692278"/>
            <a:ext cx="877851" cy="2209091"/>
            <a:chOff x="-26858" y="-227337"/>
            <a:chExt cx="1093215" cy="2757917"/>
          </a:xfrm>
        </p:grpSpPr>
        <p:sp>
          <p:nvSpPr>
            <p:cNvPr id="518" name="Google Shape;518;p1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347"/>
        <p:cNvGrpSpPr/>
        <p:nvPr/>
      </p:nvGrpSpPr>
      <p:grpSpPr>
        <a:xfrm>
          <a:off x="0" y="0"/>
          <a:ext cx="0" cy="0"/>
          <a:chOff x="0" y="0"/>
          <a:chExt cx="0" cy="0"/>
        </a:xfrm>
      </p:grpSpPr>
      <p:sp>
        <p:nvSpPr>
          <p:cNvPr id="1348" name="Google Shape;1348;p34"/>
          <p:cNvSpPr txBox="1">
            <a:spLocks noGrp="1"/>
          </p:cNvSpPr>
          <p:nvPr>
            <p:ph type="title"/>
          </p:nvPr>
        </p:nvSpPr>
        <p:spPr>
          <a:xfrm>
            <a:off x="2382850" y="2635150"/>
            <a:ext cx="4378500" cy="71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49" name="Google Shape;1349;p34"/>
          <p:cNvSpPr txBox="1">
            <a:spLocks noGrp="1"/>
          </p:cNvSpPr>
          <p:nvPr>
            <p:ph type="title" idx="2" hasCustomPrompt="1"/>
          </p:nvPr>
        </p:nvSpPr>
        <p:spPr>
          <a:xfrm>
            <a:off x="3788700" y="1136050"/>
            <a:ext cx="1566600" cy="143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0800">
                <a:solidFill>
                  <a:schemeClr val="accent4"/>
                </a:solidFill>
              </a:defRPr>
            </a:lvl1pPr>
            <a:lvl2pPr lvl="1" algn="ctr"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algn="ctr"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algn="ctr"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algn="ctr"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algn="ctr"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algn="ctr"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algn="ctr"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algn="ctr"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350" name="Google Shape;1350;p34"/>
          <p:cNvSpPr txBox="1">
            <a:spLocks noGrp="1"/>
          </p:cNvSpPr>
          <p:nvPr>
            <p:ph type="subTitle" idx="1"/>
          </p:nvPr>
        </p:nvSpPr>
        <p:spPr>
          <a:xfrm>
            <a:off x="3377400" y="3527548"/>
            <a:ext cx="2389200" cy="58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a:solidFill>
                  <a:schemeClr val="dk1"/>
                </a:solidFill>
              </a:defRPr>
            </a:lvl1pPr>
            <a:lvl2pPr lvl="1"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a:endParaRPr/>
          </a:p>
        </p:txBody>
      </p:sp>
      <p:grpSp>
        <p:nvGrpSpPr>
          <p:cNvPr id="1351" name="Google Shape;1351;p34"/>
          <p:cNvGrpSpPr/>
          <p:nvPr/>
        </p:nvGrpSpPr>
        <p:grpSpPr>
          <a:xfrm flipH="1">
            <a:off x="0" y="2933725"/>
            <a:ext cx="2044793" cy="2209776"/>
            <a:chOff x="1384075" y="241450"/>
            <a:chExt cx="4822625" cy="5215425"/>
          </a:xfrm>
        </p:grpSpPr>
        <p:sp>
          <p:nvSpPr>
            <p:cNvPr id="1352" name="Google Shape;1352;p34"/>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4"/>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4"/>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34"/>
          <p:cNvGrpSpPr/>
          <p:nvPr/>
        </p:nvGrpSpPr>
        <p:grpSpPr>
          <a:xfrm flipH="1">
            <a:off x="6934090" y="-76200"/>
            <a:ext cx="2286103" cy="2895537"/>
            <a:chOff x="-26858" y="-227337"/>
            <a:chExt cx="2186403" cy="2757917"/>
          </a:xfrm>
        </p:grpSpPr>
        <p:sp>
          <p:nvSpPr>
            <p:cNvPr id="1397" name="Google Shape;1397;p3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a:lnSpc>
                <a:spcPct val="80000"/>
              </a:lnSpc>
              <a:spcBef>
                <a:spcPts val="0"/>
              </a:spcBef>
              <a:spcAft>
                <a:spcPts val="0"/>
              </a:spcAft>
              <a:buClr>
                <a:schemeClr val="dk1"/>
              </a:buClr>
              <a:buSzPts val="2800"/>
              <a:buNone/>
              <a:defRPr sz="2800">
                <a:solidFill>
                  <a:schemeClr val="dk1"/>
                </a:solidFill>
              </a:defRPr>
            </a:lvl2pPr>
            <a:lvl3pPr lvl="2">
              <a:lnSpc>
                <a:spcPct val="80000"/>
              </a:lnSpc>
              <a:spcBef>
                <a:spcPts val="0"/>
              </a:spcBef>
              <a:spcAft>
                <a:spcPts val="0"/>
              </a:spcAft>
              <a:buClr>
                <a:schemeClr val="dk1"/>
              </a:buClr>
              <a:buSzPts val="2800"/>
              <a:buNone/>
              <a:defRPr sz="2800">
                <a:solidFill>
                  <a:schemeClr val="dk1"/>
                </a:solidFill>
              </a:defRPr>
            </a:lvl3pPr>
            <a:lvl4pPr lvl="3">
              <a:lnSpc>
                <a:spcPct val="80000"/>
              </a:lnSpc>
              <a:spcBef>
                <a:spcPts val="0"/>
              </a:spcBef>
              <a:spcAft>
                <a:spcPts val="0"/>
              </a:spcAft>
              <a:buClr>
                <a:schemeClr val="dk1"/>
              </a:buClr>
              <a:buSzPts val="2800"/>
              <a:buNone/>
              <a:defRPr sz="2800">
                <a:solidFill>
                  <a:schemeClr val="dk1"/>
                </a:solidFill>
              </a:defRPr>
            </a:lvl4pPr>
            <a:lvl5pPr lvl="4">
              <a:lnSpc>
                <a:spcPct val="80000"/>
              </a:lnSpc>
              <a:spcBef>
                <a:spcPts val="0"/>
              </a:spcBef>
              <a:spcAft>
                <a:spcPts val="0"/>
              </a:spcAft>
              <a:buClr>
                <a:schemeClr val="dk1"/>
              </a:buClr>
              <a:buSzPts val="2800"/>
              <a:buNone/>
              <a:defRPr sz="2800">
                <a:solidFill>
                  <a:schemeClr val="dk1"/>
                </a:solidFill>
              </a:defRPr>
            </a:lvl5pPr>
            <a:lvl6pPr lvl="5">
              <a:lnSpc>
                <a:spcPct val="80000"/>
              </a:lnSpc>
              <a:spcBef>
                <a:spcPts val="0"/>
              </a:spcBef>
              <a:spcAft>
                <a:spcPts val="0"/>
              </a:spcAft>
              <a:buClr>
                <a:schemeClr val="dk1"/>
              </a:buClr>
              <a:buSzPts val="2800"/>
              <a:buNone/>
              <a:defRPr sz="2800">
                <a:solidFill>
                  <a:schemeClr val="dk1"/>
                </a:solidFill>
              </a:defRPr>
            </a:lvl6pPr>
            <a:lvl7pPr lvl="6">
              <a:lnSpc>
                <a:spcPct val="80000"/>
              </a:lnSpc>
              <a:spcBef>
                <a:spcPts val="0"/>
              </a:spcBef>
              <a:spcAft>
                <a:spcPts val="0"/>
              </a:spcAft>
              <a:buClr>
                <a:schemeClr val="dk1"/>
              </a:buClr>
              <a:buSzPts val="2800"/>
              <a:buNone/>
              <a:defRPr sz="2800">
                <a:solidFill>
                  <a:schemeClr val="dk1"/>
                </a:solidFill>
              </a:defRPr>
            </a:lvl7pPr>
            <a:lvl8pPr lvl="7">
              <a:lnSpc>
                <a:spcPct val="80000"/>
              </a:lnSpc>
              <a:spcBef>
                <a:spcPts val="0"/>
              </a:spcBef>
              <a:spcAft>
                <a:spcPts val="0"/>
              </a:spcAft>
              <a:buClr>
                <a:schemeClr val="dk1"/>
              </a:buClr>
              <a:buSzPts val="2800"/>
              <a:buNone/>
              <a:defRPr sz="2800">
                <a:solidFill>
                  <a:schemeClr val="dk1"/>
                </a:solidFill>
              </a:defRPr>
            </a:lvl8pPr>
            <a:lvl9pPr lvl="8">
              <a:lnSpc>
                <a:spcPct val="8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marL="914400" lvl="1"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marL="1371600" lvl="2"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marL="1828800" lvl="3"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marL="2286000" lvl="4"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marL="2743200" lvl="5"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marL="3200400" lvl="6"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marL="3657600" lvl="7"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marL="4114800" lvl="8" indent="-31750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8" r:id="rId5"/>
    <p:sldLayoutId id="2147483659" r:id="rId6"/>
    <p:sldLayoutId id="2147483660" r:id="rId7"/>
    <p:sldLayoutId id="2147483661" r:id="rId8"/>
    <p:sldLayoutId id="2147483680" r:id="rId9"/>
    <p:sldLayoutId id="214748369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ijarcce.com/upload/2017/may-17/IJARCCE%2019.pdf"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52"/>
          <p:cNvSpPr txBox="1">
            <a:spLocks noGrp="1"/>
          </p:cNvSpPr>
          <p:nvPr>
            <p:ph type="ctrTitle"/>
          </p:nvPr>
        </p:nvSpPr>
        <p:spPr>
          <a:xfrm>
            <a:off x="2362200" y="586341"/>
            <a:ext cx="6401407" cy="20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JOB HUNT:</a:t>
            </a:r>
            <a:br>
              <a:rPr lang="en" dirty="0"/>
            </a:br>
            <a:r>
              <a:rPr lang="en" sz="3600" dirty="0"/>
              <a:t>Extracting Opportunities from the web</a:t>
            </a:r>
            <a:endParaRPr sz="3600" dirty="0"/>
          </a:p>
        </p:txBody>
      </p:sp>
      <p:sp>
        <p:nvSpPr>
          <p:cNvPr id="1966" name="Google Shape;1966;p52"/>
          <p:cNvSpPr txBox="1">
            <a:spLocks noGrp="1"/>
          </p:cNvSpPr>
          <p:nvPr>
            <p:ph type="subTitle" idx="1"/>
          </p:nvPr>
        </p:nvSpPr>
        <p:spPr>
          <a:xfrm>
            <a:off x="4343400" y="3261449"/>
            <a:ext cx="3733800" cy="1123160"/>
          </a:xfrm>
          <a:prstGeom prst="rect">
            <a:avLst/>
          </a:prstGeom>
        </p:spPr>
        <p:txBody>
          <a:bodyPr spcFirstLastPara="1" wrap="square" lIns="91425" tIns="91425" rIns="91425" bIns="91425" anchor="t" anchorCtr="0">
            <a:noAutofit/>
          </a:bodyPr>
          <a:lstStyle/>
          <a:p>
            <a:pPr marL="0" lvl="0" indent="0"/>
            <a:r>
              <a:rPr lang="en-US" sz="1400" b="1" dirty="0">
                <a:latin typeface="Arial" pitchFamily="34" charset="0"/>
                <a:cs typeface="Arial" pitchFamily="34" charset="0"/>
              </a:rPr>
              <a:t>STUDENT NAMES AND ROLL NUMBERS</a:t>
            </a:r>
          </a:p>
          <a:p>
            <a:pPr marL="0" lvl="0" indent="0" algn="l"/>
            <a:endParaRPr lang="en-US" sz="1200" dirty="0">
              <a:latin typeface="Arial" pitchFamily="34" charset="0"/>
              <a:cs typeface="Arial" pitchFamily="34" charset="0"/>
            </a:endParaRPr>
          </a:p>
          <a:p>
            <a:pPr marL="0" lvl="0" indent="0"/>
            <a:r>
              <a:rPr lang="en-US" sz="1200" dirty="0">
                <a:latin typeface="Arial" pitchFamily="34" charset="0"/>
                <a:cs typeface="Arial" pitchFamily="34" charset="0"/>
              </a:rPr>
              <a:t>JULURU CHAITANYA SAI  -   22AG1A6795</a:t>
            </a:r>
          </a:p>
          <a:p>
            <a:pPr marL="0" lvl="0" indent="0"/>
            <a:r>
              <a:rPr lang="en-US" sz="1200" dirty="0">
                <a:latin typeface="Arial" pitchFamily="34" charset="0"/>
                <a:cs typeface="Arial" pitchFamily="34" charset="0"/>
              </a:rPr>
              <a:t> B.KOULINYA SHARVANI    -   22AG1A67A3</a:t>
            </a:r>
          </a:p>
          <a:p>
            <a:pPr marL="0" lvl="0" indent="0"/>
            <a:r>
              <a:rPr lang="en-US" sz="1200" dirty="0">
                <a:latin typeface="Arial" pitchFamily="34" charset="0"/>
                <a:cs typeface="Arial" pitchFamily="34" charset="0"/>
              </a:rPr>
              <a:t> CHIPPABATHINI VIKAS      -   22AG1A6780</a:t>
            </a:r>
          </a:p>
          <a:p>
            <a:pPr marL="0" lvl="0" indent="0" algn="ctr" rtl="0">
              <a:spcBef>
                <a:spcPts val="0"/>
              </a:spcBef>
              <a:spcAft>
                <a:spcPts val="0"/>
              </a:spcAft>
              <a:buNone/>
            </a:pPr>
            <a:endParaRPr lang="en-US" dirty="0">
              <a:latin typeface="Bahnschrift SemiBold Condensed" pitchFamily="34" charset="0"/>
            </a:endParaRPr>
          </a:p>
        </p:txBody>
      </p:sp>
      <p:sp>
        <p:nvSpPr>
          <p:cNvPr id="1967" name="Google Shape;1967;p52"/>
          <p:cNvSpPr/>
          <p:nvPr/>
        </p:nvSpPr>
        <p:spPr>
          <a:xfrm rot="10800000">
            <a:off x="-76200" y="1690558"/>
            <a:ext cx="382257" cy="441707"/>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2"/>
          <p:cNvSpPr/>
          <p:nvPr/>
        </p:nvSpPr>
        <p:spPr>
          <a:xfrm rot="10800000">
            <a:off x="-76202" y="1248850"/>
            <a:ext cx="382247" cy="66349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2"/>
          <p:cNvSpPr/>
          <p:nvPr/>
        </p:nvSpPr>
        <p:spPr>
          <a:xfrm rot="10800000">
            <a:off x="-76200" y="143724"/>
            <a:ext cx="382257" cy="663476"/>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2"/>
          <p:cNvSpPr/>
          <p:nvPr/>
        </p:nvSpPr>
        <p:spPr>
          <a:xfrm rot="10800000">
            <a:off x="-76202" y="-76210"/>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2"/>
          <p:cNvSpPr/>
          <p:nvPr/>
        </p:nvSpPr>
        <p:spPr>
          <a:xfrm rot="10800000">
            <a:off x="-76191" y="807176"/>
            <a:ext cx="382247" cy="441703"/>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2"/>
          <p:cNvSpPr/>
          <p:nvPr/>
        </p:nvSpPr>
        <p:spPr>
          <a:xfrm rot="10800000">
            <a:off x="686447" y="1690558"/>
            <a:ext cx="380418" cy="441707"/>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2"/>
          <p:cNvSpPr/>
          <p:nvPr/>
        </p:nvSpPr>
        <p:spPr>
          <a:xfrm rot="10800000">
            <a:off x="684609" y="1248865"/>
            <a:ext cx="384095" cy="661630"/>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2"/>
          <p:cNvSpPr/>
          <p:nvPr/>
        </p:nvSpPr>
        <p:spPr>
          <a:xfrm rot="10800000">
            <a:off x="306052" y="1248850"/>
            <a:ext cx="380409" cy="6616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2"/>
          <p:cNvSpPr/>
          <p:nvPr/>
        </p:nvSpPr>
        <p:spPr>
          <a:xfrm rot="10800000">
            <a:off x="680965" y="269200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2"/>
          <p:cNvSpPr/>
          <p:nvPr/>
        </p:nvSpPr>
        <p:spPr>
          <a:xfrm rot="10800000">
            <a:off x="306043" y="2132251"/>
            <a:ext cx="380418" cy="44216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2"/>
          <p:cNvSpPr/>
          <p:nvPr/>
        </p:nvSpPr>
        <p:spPr>
          <a:xfrm rot="10800000">
            <a:off x="306043" y="-76200"/>
            <a:ext cx="760822" cy="44170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2"/>
          <p:cNvSpPr/>
          <p:nvPr/>
        </p:nvSpPr>
        <p:spPr>
          <a:xfrm rot="10800000">
            <a:off x="306043" y="143724"/>
            <a:ext cx="380418" cy="663476"/>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2"/>
          <p:cNvSpPr/>
          <p:nvPr/>
        </p:nvSpPr>
        <p:spPr>
          <a:xfrm rot="10800000">
            <a:off x="306043" y="585416"/>
            <a:ext cx="380418" cy="441693"/>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2"/>
          <p:cNvSpPr/>
          <p:nvPr/>
        </p:nvSpPr>
        <p:spPr>
          <a:xfrm rot="10800000">
            <a:off x="-76191" y="585406"/>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2"/>
          <p:cNvSpPr/>
          <p:nvPr/>
        </p:nvSpPr>
        <p:spPr>
          <a:xfrm rot="10800000">
            <a:off x="-76202" y="1027085"/>
            <a:ext cx="382247" cy="443577"/>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2"/>
          <p:cNvSpPr/>
          <p:nvPr/>
        </p:nvSpPr>
        <p:spPr>
          <a:xfrm rot="10800000">
            <a:off x="306050" y="807171"/>
            <a:ext cx="760804" cy="66349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2"/>
          <p:cNvSpPr/>
          <p:nvPr/>
        </p:nvSpPr>
        <p:spPr>
          <a:xfrm rot="10800000">
            <a:off x="1449103" y="1690548"/>
            <a:ext cx="380395" cy="441717"/>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2"/>
          <p:cNvSpPr/>
          <p:nvPr/>
        </p:nvSpPr>
        <p:spPr>
          <a:xfrm rot="10800000">
            <a:off x="1708691" y="1366463"/>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2"/>
          <p:cNvSpPr/>
          <p:nvPr/>
        </p:nvSpPr>
        <p:spPr>
          <a:xfrm rot="10800000">
            <a:off x="1712381" y="2028081"/>
            <a:ext cx="120809" cy="141229"/>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2"/>
          <p:cNvSpPr/>
          <p:nvPr/>
        </p:nvSpPr>
        <p:spPr>
          <a:xfrm rot="10800000">
            <a:off x="1066851" y="1248865"/>
            <a:ext cx="382257" cy="661630"/>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2"/>
          <p:cNvSpPr/>
          <p:nvPr/>
        </p:nvSpPr>
        <p:spPr>
          <a:xfrm rot="10800000">
            <a:off x="1066861" y="1690548"/>
            <a:ext cx="382247" cy="441717"/>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2"/>
          <p:cNvSpPr/>
          <p:nvPr/>
        </p:nvSpPr>
        <p:spPr>
          <a:xfrm rot="10800000">
            <a:off x="1449103" y="365483"/>
            <a:ext cx="380395" cy="441717"/>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2"/>
          <p:cNvSpPr/>
          <p:nvPr/>
        </p:nvSpPr>
        <p:spPr>
          <a:xfrm rot="10800000">
            <a:off x="2069765" y="-76210"/>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2"/>
          <p:cNvSpPr/>
          <p:nvPr/>
        </p:nvSpPr>
        <p:spPr>
          <a:xfrm rot="10800000">
            <a:off x="1066851" y="-76200"/>
            <a:ext cx="382257" cy="883400"/>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2"/>
          <p:cNvSpPr/>
          <p:nvPr/>
        </p:nvSpPr>
        <p:spPr>
          <a:xfrm rot="10800000">
            <a:off x="1066851" y="585416"/>
            <a:ext cx="382257" cy="441693"/>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2"/>
          <p:cNvSpPr/>
          <p:nvPr/>
        </p:nvSpPr>
        <p:spPr>
          <a:xfrm rot="10800000">
            <a:off x="686445" y="143703"/>
            <a:ext cx="382247" cy="883406"/>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2"/>
          <p:cNvSpPr/>
          <p:nvPr/>
        </p:nvSpPr>
        <p:spPr>
          <a:xfrm rot="10800000">
            <a:off x="686465" y="807171"/>
            <a:ext cx="762643" cy="66349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2"/>
          <p:cNvSpPr/>
          <p:nvPr/>
        </p:nvSpPr>
        <p:spPr>
          <a:xfrm>
            <a:off x="8761740" y="4256839"/>
            <a:ext cx="382247" cy="66349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2"/>
          <p:cNvSpPr/>
          <p:nvPr/>
        </p:nvSpPr>
        <p:spPr>
          <a:xfrm>
            <a:off x="8763590" y="4698532"/>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2"/>
          <p:cNvSpPr/>
          <p:nvPr/>
        </p:nvSpPr>
        <p:spPr>
          <a:xfrm>
            <a:off x="8652474" y="316885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2"/>
          <p:cNvSpPr/>
          <p:nvPr/>
        </p:nvSpPr>
        <p:spPr>
          <a:xfrm>
            <a:off x="8000931" y="4698532"/>
            <a:ext cx="760804" cy="44171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2"/>
          <p:cNvSpPr/>
          <p:nvPr/>
        </p:nvSpPr>
        <p:spPr>
          <a:xfrm>
            <a:off x="8381336" y="4256839"/>
            <a:ext cx="380409" cy="66349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2"/>
          <p:cNvSpPr/>
          <p:nvPr/>
        </p:nvSpPr>
        <p:spPr>
          <a:xfrm>
            <a:off x="8761740" y="4036930"/>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2"/>
          <p:cNvSpPr/>
          <p:nvPr/>
        </p:nvSpPr>
        <p:spPr>
          <a:xfrm>
            <a:off x="8202885" y="3564664"/>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2"/>
          <p:cNvSpPr/>
          <p:nvPr/>
        </p:nvSpPr>
        <p:spPr>
          <a:xfrm>
            <a:off x="7259448" y="4698532"/>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533400" y="3302732"/>
            <a:ext cx="2438400" cy="954107"/>
          </a:xfrm>
          <a:prstGeom prst="rect">
            <a:avLst/>
          </a:prstGeom>
          <a:noFill/>
        </p:spPr>
        <p:txBody>
          <a:bodyPr wrap="square" rtlCol="0">
            <a:spAutoFit/>
          </a:bodyPr>
          <a:lstStyle/>
          <a:p>
            <a:r>
              <a:rPr lang="en-US" b="1" dirty="0"/>
              <a:t>PROJECT GUIDE </a:t>
            </a:r>
          </a:p>
          <a:p>
            <a:endParaRPr lang="en-US" dirty="0"/>
          </a:p>
          <a:p>
            <a:r>
              <a:rPr lang="en-US" dirty="0"/>
              <a:t> P.NIHARIKA</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BC7EE-8072-5BBA-5B37-DA08D12E901F}"/>
              </a:ext>
            </a:extLst>
          </p:cNvPr>
          <p:cNvSpPr txBox="1"/>
          <p:nvPr/>
        </p:nvSpPr>
        <p:spPr>
          <a:xfrm>
            <a:off x="1066800" y="514350"/>
            <a:ext cx="7467600" cy="523220"/>
          </a:xfrm>
          <a:prstGeom prst="rect">
            <a:avLst/>
          </a:prstGeom>
          <a:noFill/>
        </p:spPr>
        <p:txBody>
          <a:bodyPr wrap="square" rtlCol="0">
            <a:spAutoFit/>
          </a:bodyPr>
          <a:lstStyle/>
          <a:p>
            <a:r>
              <a:rPr lang="en-US" sz="2800" b="1" dirty="0">
                <a:solidFill>
                  <a:schemeClr val="tx1">
                    <a:lumMod val="75000"/>
                  </a:schemeClr>
                </a:solidFill>
                <a:latin typeface="Barlow Condensed" charset="0"/>
              </a:rPr>
              <a:t>5.2 FUNCTIONAL AND NON-FUNCTIONAL REQUIEMENTS</a:t>
            </a:r>
          </a:p>
        </p:txBody>
      </p:sp>
      <p:sp>
        <p:nvSpPr>
          <p:cNvPr id="5" name="TextBox 4">
            <a:extLst>
              <a:ext uri="{FF2B5EF4-FFF2-40B4-BE49-F238E27FC236}">
                <a16:creationId xmlns:a16="http://schemas.microsoft.com/office/drawing/2014/main" id="{6C506D93-2008-4D62-54FE-54EEBA5E13F6}"/>
              </a:ext>
            </a:extLst>
          </p:cNvPr>
          <p:cNvSpPr txBox="1"/>
          <p:nvPr/>
        </p:nvSpPr>
        <p:spPr>
          <a:xfrm>
            <a:off x="1342102" y="1066077"/>
            <a:ext cx="7772400" cy="1446550"/>
          </a:xfrm>
          <a:prstGeom prst="rect">
            <a:avLst/>
          </a:prstGeom>
          <a:noFill/>
        </p:spPr>
        <p:txBody>
          <a:bodyPr wrap="square" rtlCol="0">
            <a:spAutoFit/>
          </a:bodyPr>
          <a:lstStyle/>
          <a:p>
            <a:r>
              <a:rPr lang="en-US" sz="1800" dirty="0">
                <a:solidFill>
                  <a:schemeClr val="dk1"/>
                </a:solidFill>
                <a:latin typeface="Barlow Condensed SemiBold"/>
                <a:ea typeface="Barlow Condensed SemiBold"/>
                <a:cs typeface="Barlow Condensed SemiBold"/>
                <a:sym typeface="Barlow Condensed SemiBold"/>
              </a:rPr>
              <a:t>Functional Requirements:</a:t>
            </a:r>
          </a:p>
          <a:p>
            <a:endParaRPr lang="en-US" dirty="0">
              <a:solidFill>
                <a:schemeClr val="dk1"/>
              </a:solidFill>
              <a:latin typeface="Arvo"/>
              <a:ea typeface="Arvo"/>
              <a:cs typeface="Arvo"/>
              <a:sym typeface="Arvo"/>
            </a:endParaRPr>
          </a:p>
          <a:p>
            <a:pPr marL="285750" lvl="0" indent="-285750">
              <a:buFont typeface="Arial" pitchFamily="34" charset="0"/>
              <a:buChar char="•"/>
            </a:pPr>
            <a:r>
              <a:rPr lang="en-US" dirty="0">
                <a:solidFill>
                  <a:schemeClr val="dk1"/>
                </a:solidFill>
                <a:latin typeface="Arvo"/>
                <a:ea typeface="Arvo"/>
                <a:cs typeface="Arvo"/>
                <a:sym typeface="Arvo"/>
              </a:rPr>
              <a:t>Ability to search for job listings based on specific criteria and extraction of job details.</a:t>
            </a:r>
          </a:p>
          <a:p>
            <a:pPr marL="285750" lvl="0" indent="-285750">
              <a:buFont typeface="Arial" pitchFamily="34" charset="0"/>
              <a:buChar char="•"/>
            </a:pPr>
            <a:r>
              <a:rPr lang="en-US" dirty="0">
                <a:solidFill>
                  <a:schemeClr val="dk1"/>
                </a:solidFill>
                <a:latin typeface="Arvo"/>
                <a:ea typeface="Arvo"/>
                <a:cs typeface="Arvo"/>
                <a:sym typeface="Arvo"/>
              </a:rPr>
              <a:t>Data storage in a structured format (e.g., CSV, database).</a:t>
            </a:r>
          </a:p>
          <a:p>
            <a:endParaRPr lang="en-IN" dirty="0"/>
          </a:p>
        </p:txBody>
      </p:sp>
      <p:sp>
        <p:nvSpPr>
          <p:cNvPr id="6" name="TextBox 5">
            <a:extLst>
              <a:ext uri="{FF2B5EF4-FFF2-40B4-BE49-F238E27FC236}">
                <a16:creationId xmlns:a16="http://schemas.microsoft.com/office/drawing/2014/main" id="{E85C2282-A2D6-88F6-E049-23E70ABFE7AC}"/>
              </a:ext>
            </a:extLst>
          </p:cNvPr>
          <p:cNvSpPr txBox="1"/>
          <p:nvPr/>
        </p:nvSpPr>
        <p:spPr>
          <a:xfrm>
            <a:off x="1317520" y="2275474"/>
            <a:ext cx="6096000" cy="1015663"/>
          </a:xfrm>
          <a:prstGeom prst="rect">
            <a:avLst/>
          </a:prstGeom>
          <a:noFill/>
        </p:spPr>
        <p:txBody>
          <a:bodyPr wrap="square" rtlCol="0">
            <a:spAutoFit/>
          </a:bodyPr>
          <a:lstStyle/>
          <a:p>
            <a:r>
              <a:rPr lang="en-US" sz="1800" dirty="0">
                <a:solidFill>
                  <a:schemeClr val="dk1"/>
                </a:solidFill>
                <a:latin typeface="Barlow Condensed SemiBold"/>
                <a:ea typeface="Barlow Condensed SemiBold"/>
                <a:cs typeface="Barlow Condensed SemiBold"/>
                <a:sym typeface="Barlow Condensed SemiBold"/>
              </a:rPr>
              <a:t>Non-Functional Requirements:</a:t>
            </a:r>
            <a:endParaRPr lang="en-US" dirty="0">
              <a:solidFill>
                <a:schemeClr val="dk1"/>
              </a:solidFill>
              <a:latin typeface="Barlow Condensed SemiBold"/>
              <a:ea typeface="Barlow Condensed SemiBold"/>
              <a:cs typeface="Barlow Condensed SemiBold"/>
              <a:sym typeface="Barlow Condensed SemiBold"/>
            </a:endParaRPr>
          </a:p>
          <a:p>
            <a:endParaRPr lang="en-US" dirty="0">
              <a:solidFill>
                <a:schemeClr val="dk1"/>
              </a:solidFill>
              <a:latin typeface="Barlow Condensed SemiBold"/>
              <a:ea typeface="Barlow Condensed SemiBold"/>
              <a:cs typeface="Barlow Condensed SemiBold"/>
              <a:sym typeface="Barlow Condensed SemiBold"/>
            </a:endParaRPr>
          </a:p>
          <a:p>
            <a:endParaRPr lang="en-US" dirty="0">
              <a:solidFill>
                <a:schemeClr val="dk1"/>
              </a:solidFill>
              <a:latin typeface="Barlow Condensed SemiBold"/>
              <a:ea typeface="Barlow Condensed SemiBold"/>
              <a:cs typeface="Barlow Condensed SemiBold"/>
              <a:sym typeface="Barlow Condensed SemiBold"/>
            </a:endParaRPr>
          </a:p>
          <a:p>
            <a:endParaRPr lang="en-IN" dirty="0"/>
          </a:p>
        </p:txBody>
      </p:sp>
      <p:grpSp>
        <p:nvGrpSpPr>
          <p:cNvPr id="2322" name="Google Shape;2322;p71"/>
          <p:cNvGrpSpPr/>
          <p:nvPr/>
        </p:nvGrpSpPr>
        <p:grpSpPr>
          <a:xfrm>
            <a:off x="158814" y="895431"/>
            <a:ext cx="1079415" cy="792400"/>
            <a:chOff x="4139277" y="-248855"/>
            <a:chExt cx="1079415" cy="792400"/>
          </a:xfrm>
        </p:grpSpPr>
        <p:grpSp>
          <p:nvGrpSpPr>
            <p:cNvPr id="2323" name="Google Shape;2323;p71"/>
            <p:cNvGrpSpPr/>
            <p:nvPr/>
          </p:nvGrpSpPr>
          <p:grpSpPr>
            <a:xfrm rot="5400000">
              <a:off x="4282784" y="-392363"/>
              <a:ext cx="792400" cy="1079415"/>
              <a:chOff x="2218050" y="2014360"/>
              <a:chExt cx="665100" cy="905929"/>
            </a:xfrm>
          </p:grpSpPr>
          <p:cxnSp>
            <p:nvCxnSpPr>
              <p:cNvPr id="2324" name="Google Shape;2324;p71"/>
              <p:cNvCxnSpPr>
                <a:stCxn id="2325" idx="0"/>
              </p:cNvCxnSpPr>
              <p:nvPr/>
            </p:nvCxnSpPr>
            <p:spPr>
              <a:xfrm rot="-5400000">
                <a:off x="2387769" y="2177260"/>
                <a:ext cx="325800" cy="0"/>
              </a:xfrm>
              <a:prstGeom prst="straightConnector1">
                <a:avLst/>
              </a:prstGeom>
              <a:noFill/>
              <a:ln w="19050" cap="flat" cmpd="sng">
                <a:solidFill>
                  <a:schemeClr val="lt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2326" name="Google Shape;2326;p71"/>
              <p:cNvSpPr/>
              <p:nvPr/>
            </p:nvSpPr>
            <p:spPr>
              <a:xfrm>
                <a:off x="2218050" y="2255189"/>
                <a:ext cx="665100" cy="665100"/>
              </a:xfrm>
              <a:prstGeom prst="ellipse">
                <a:avLst/>
              </a:prstGeom>
              <a:solidFill>
                <a:schemeClr val="l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303019" y="2340160"/>
                <a:ext cx="495300" cy="495300"/>
              </a:xfrm>
              <a:prstGeom prst="ellipse">
                <a:avLst/>
              </a:prstGeom>
              <a:solidFill>
                <a:schemeClr val="accent6"/>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7" name="Google Shape;2327;p71"/>
            <p:cNvSpPr txBox="1"/>
            <p:nvPr/>
          </p:nvSpPr>
          <p:spPr>
            <a:xfrm>
              <a:off x="4178964" y="-73584"/>
              <a:ext cx="713100" cy="45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Barlow Condensed SemiBold"/>
                  <a:ea typeface="Barlow Condensed SemiBold"/>
                  <a:cs typeface="Barlow Condensed SemiBold"/>
                  <a:sym typeface="Barlow Condensed SemiBold"/>
                </a:rPr>
                <a:t>01</a:t>
              </a:r>
              <a:endParaRPr sz="2400">
                <a:solidFill>
                  <a:srgbClr val="FFFFFF"/>
                </a:solidFill>
                <a:latin typeface="Barlow Condensed SemiBold"/>
                <a:ea typeface="Barlow Condensed SemiBold"/>
                <a:cs typeface="Barlow Condensed SemiBold"/>
                <a:sym typeface="Barlow Condensed SemiBold"/>
              </a:endParaRPr>
            </a:p>
          </p:txBody>
        </p:sp>
      </p:grpSp>
      <p:sp>
        <p:nvSpPr>
          <p:cNvPr id="2349" name="Google Shape;2349;p71"/>
          <p:cNvSpPr txBox="1"/>
          <p:nvPr/>
        </p:nvSpPr>
        <p:spPr>
          <a:xfrm>
            <a:off x="1318749" y="3202068"/>
            <a:ext cx="2637800" cy="952153"/>
          </a:xfrm>
          <a:prstGeom prst="rect">
            <a:avLst/>
          </a:prstGeom>
          <a:noFill/>
          <a:ln>
            <a:noFill/>
          </a:ln>
        </p:spPr>
        <p:txBody>
          <a:bodyPr spcFirstLastPara="1" wrap="square" lIns="91425" tIns="91425" rIns="91425" bIns="91425" anchor="t" anchorCtr="0">
            <a:noAutofit/>
          </a:bodyPr>
          <a:lstStyle/>
          <a:p>
            <a:pPr lvl="0"/>
            <a:r>
              <a:rPr lang="en-US" sz="1800" dirty="0">
                <a:solidFill>
                  <a:schemeClr val="dk1"/>
                </a:solidFill>
                <a:latin typeface="Barlow Condensed SemiBold"/>
                <a:ea typeface="Barlow Condensed SemiBold"/>
                <a:cs typeface="Barlow Condensed SemiBold"/>
                <a:sym typeface="Barlow Condensed SemiBold"/>
              </a:rPr>
              <a:t>Technical Feasibility:</a:t>
            </a:r>
          </a:p>
        </p:txBody>
      </p:sp>
      <p:sp>
        <p:nvSpPr>
          <p:cNvPr id="14" name="TextBox 13">
            <a:extLst>
              <a:ext uri="{FF2B5EF4-FFF2-40B4-BE49-F238E27FC236}">
                <a16:creationId xmlns:a16="http://schemas.microsoft.com/office/drawing/2014/main" id="{228107CE-40AE-D43B-FA51-F55C5E1B28D3}"/>
              </a:ext>
            </a:extLst>
          </p:cNvPr>
          <p:cNvSpPr txBox="1"/>
          <p:nvPr/>
        </p:nvSpPr>
        <p:spPr>
          <a:xfrm>
            <a:off x="1306317" y="3642148"/>
            <a:ext cx="4608870" cy="523220"/>
          </a:xfrm>
          <a:prstGeom prst="rect">
            <a:avLst/>
          </a:prstGeom>
          <a:noFill/>
        </p:spPr>
        <p:txBody>
          <a:bodyPr wrap="square">
            <a:spAutoFit/>
          </a:bodyPr>
          <a:lstStyle/>
          <a:p>
            <a:pPr marL="285750" lvl="0" indent="-285750">
              <a:buFont typeface="Arial" pitchFamily="34" charset="0"/>
              <a:buChar char="•"/>
            </a:pPr>
            <a:r>
              <a:rPr lang="en-US" dirty="0">
                <a:solidFill>
                  <a:schemeClr val="dk1"/>
                </a:solidFill>
                <a:latin typeface="Arvo"/>
                <a:ea typeface="Arvo"/>
                <a:cs typeface="Arvo"/>
                <a:sym typeface="Arvo"/>
              </a:rPr>
              <a:t>Tools and Technologies</a:t>
            </a:r>
          </a:p>
          <a:p>
            <a:pPr marL="285750" lvl="0" indent="-285750">
              <a:buFont typeface="Arial" pitchFamily="34" charset="0"/>
              <a:buChar char="•"/>
            </a:pPr>
            <a:r>
              <a:rPr lang="en-US" dirty="0">
                <a:solidFill>
                  <a:schemeClr val="dk1"/>
                </a:solidFill>
                <a:latin typeface="Arvo"/>
                <a:ea typeface="Arvo"/>
                <a:cs typeface="Arvo"/>
                <a:sym typeface="Arvo"/>
              </a:rPr>
              <a:t>Infrastructure</a:t>
            </a:r>
          </a:p>
        </p:txBody>
      </p:sp>
      <p:grpSp>
        <p:nvGrpSpPr>
          <p:cNvPr id="15" name="Google Shape;2322;p71">
            <a:extLst>
              <a:ext uri="{FF2B5EF4-FFF2-40B4-BE49-F238E27FC236}">
                <a16:creationId xmlns:a16="http://schemas.microsoft.com/office/drawing/2014/main" id="{6DC2357A-8602-7ED5-7371-B2736F846CE8}"/>
              </a:ext>
            </a:extLst>
          </p:cNvPr>
          <p:cNvGrpSpPr/>
          <p:nvPr/>
        </p:nvGrpSpPr>
        <p:grpSpPr>
          <a:xfrm>
            <a:off x="119127" y="2040009"/>
            <a:ext cx="1079415" cy="792400"/>
            <a:chOff x="4139277" y="-248855"/>
            <a:chExt cx="1079415" cy="792400"/>
          </a:xfrm>
        </p:grpSpPr>
        <p:grpSp>
          <p:nvGrpSpPr>
            <p:cNvPr id="16" name="Google Shape;2323;p71">
              <a:extLst>
                <a:ext uri="{FF2B5EF4-FFF2-40B4-BE49-F238E27FC236}">
                  <a16:creationId xmlns:a16="http://schemas.microsoft.com/office/drawing/2014/main" id="{A07A307A-CA87-A3DC-83D9-5A33BB96C239}"/>
                </a:ext>
              </a:extLst>
            </p:cNvPr>
            <p:cNvGrpSpPr/>
            <p:nvPr/>
          </p:nvGrpSpPr>
          <p:grpSpPr>
            <a:xfrm rot="5400000">
              <a:off x="4282784" y="-392363"/>
              <a:ext cx="792400" cy="1079415"/>
              <a:chOff x="2218050" y="2014360"/>
              <a:chExt cx="665100" cy="905929"/>
            </a:xfrm>
          </p:grpSpPr>
          <p:cxnSp>
            <p:nvCxnSpPr>
              <p:cNvPr id="18" name="Google Shape;2324;p71">
                <a:extLst>
                  <a:ext uri="{FF2B5EF4-FFF2-40B4-BE49-F238E27FC236}">
                    <a16:creationId xmlns:a16="http://schemas.microsoft.com/office/drawing/2014/main" id="{5C578B99-79A1-B80E-D0C8-791E0B82326B}"/>
                  </a:ext>
                </a:extLst>
              </p:cNvPr>
              <p:cNvCxnSpPr>
                <a:stCxn id="20" idx="0"/>
              </p:cNvCxnSpPr>
              <p:nvPr/>
            </p:nvCxnSpPr>
            <p:spPr>
              <a:xfrm rot="-5400000">
                <a:off x="2387769" y="2177260"/>
                <a:ext cx="325800" cy="0"/>
              </a:xfrm>
              <a:prstGeom prst="straightConnector1">
                <a:avLst/>
              </a:prstGeom>
              <a:noFill/>
              <a:ln w="19050" cap="flat" cmpd="sng">
                <a:solidFill>
                  <a:schemeClr val="lt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19" name="Google Shape;2326;p71">
                <a:extLst>
                  <a:ext uri="{FF2B5EF4-FFF2-40B4-BE49-F238E27FC236}">
                    <a16:creationId xmlns:a16="http://schemas.microsoft.com/office/drawing/2014/main" id="{913A677F-28E6-E303-FE49-4026087C0E97}"/>
                  </a:ext>
                </a:extLst>
              </p:cNvPr>
              <p:cNvSpPr/>
              <p:nvPr/>
            </p:nvSpPr>
            <p:spPr>
              <a:xfrm>
                <a:off x="2218050" y="2255189"/>
                <a:ext cx="665100" cy="665100"/>
              </a:xfrm>
              <a:prstGeom prst="ellipse">
                <a:avLst/>
              </a:prstGeom>
              <a:solidFill>
                <a:schemeClr val="l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25;p71">
                <a:extLst>
                  <a:ext uri="{FF2B5EF4-FFF2-40B4-BE49-F238E27FC236}">
                    <a16:creationId xmlns:a16="http://schemas.microsoft.com/office/drawing/2014/main" id="{18460AD1-C3B2-C409-2EA1-C2DAC4DD94E8}"/>
                  </a:ext>
                </a:extLst>
              </p:cNvPr>
              <p:cNvSpPr/>
              <p:nvPr/>
            </p:nvSpPr>
            <p:spPr>
              <a:xfrm>
                <a:off x="2303019" y="2340160"/>
                <a:ext cx="495300" cy="495300"/>
              </a:xfrm>
              <a:prstGeom prst="ellipse">
                <a:avLst/>
              </a:prstGeom>
              <a:solidFill>
                <a:schemeClr val="accent6"/>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2327;p71">
              <a:extLst>
                <a:ext uri="{FF2B5EF4-FFF2-40B4-BE49-F238E27FC236}">
                  <a16:creationId xmlns:a16="http://schemas.microsoft.com/office/drawing/2014/main" id="{69DE9E9F-C695-F48D-F1BE-B104A4CED6F7}"/>
                </a:ext>
              </a:extLst>
            </p:cNvPr>
            <p:cNvSpPr txBox="1"/>
            <p:nvPr/>
          </p:nvSpPr>
          <p:spPr>
            <a:xfrm>
              <a:off x="4178964" y="-73584"/>
              <a:ext cx="713100" cy="45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Barlow Condensed SemiBold"/>
                  <a:ea typeface="Barlow Condensed SemiBold"/>
                  <a:cs typeface="Barlow Condensed SemiBold"/>
                  <a:sym typeface="Barlow Condensed SemiBold"/>
                </a:rPr>
                <a:t>02</a:t>
              </a:r>
              <a:endParaRPr sz="2400" dirty="0">
                <a:solidFill>
                  <a:srgbClr val="FFFFFF"/>
                </a:solidFill>
                <a:latin typeface="Barlow Condensed SemiBold"/>
                <a:ea typeface="Barlow Condensed SemiBold"/>
                <a:cs typeface="Barlow Condensed SemiBold"/>
                <a:sym typeface="Barlow Condensed SemiBold"/>
              </a:endParaRPr>
            </a:p>
          </p:txBody>
        </p:sp>
      </p:grpSp>
      <p:grpSp>
        <p:nvGrpSpPr>
          <p:cNvPr id="21" name="Google Shape;2322;p71">
            <a:extLst>
              <a:ext uri="{FF2B5EF4-FFF2-40B4-BE49-F238E27FC236}">
                <a16:creationId xmlns:a16="http://schemas.microsoft.com/office/drawing/2014/main" id="{89D6C7FE-866B-CB51-35F4-A07A10049277}"/>
              </a:ext>
            </a:extLst>
          </p:cNvPr>
          <p:cNvGrpSpPr/>
          <p:nvPr/>
        </p:nvGrpSpPr>
        <p:grpSpPr>
          <a:xfrm>
            <a:off x="158813" y="3063363"/>
            <a:ext cx="1079415" cy="792400"/>
            <a:chOff x="4139277" y="-248855"/>
            <a:chExt cx="1079415" cy="792400"/>
          </a:xfrm>
        </p:grpSpPr>
        <p:grpSp>
          <p:nvGrpSpPr>
            <p:cNvPr id="22" name="Google Shape;2323;p71">
              <a:extLst>
                <a:ext uri="{FF2B5EF4-FFF2-40B4-BE49-F238E27FC236}">
                  <a16:creationId xmlns:a16="http://schemas.microsoft.com/office/drawing/2014/main" id="{EBFAB61C-4E6B-E504-FCA6-D420861205F9}"/>
                </a:ext>
              </a:extLst>
            </p:cNvPr>
            <p:cNvGrpSpPr/>
            <p:nvPr/>
          </p:nvGrpSpPr>
          <p:grpSpPr>
            <a:xfrm rot="5400000">
              <a:off x="4282784" y="-392363"/>
              <a:ext cx="792400" cy="1079415"/>
              <a:chOff x="2218050" y="2014360"/>
              <a:chExt cx="665100" cy="905929"/>
            </a:xfrm>
          </p:grpSpPr>
          <p:cxnSp>
            <p:nvCxnSpPr>
              <p:cNvPr id="24" name="Google Shape;2324;p71">
                <a:extLst>
                  <a:ext uri="{FF2B5EF4-FFF2-40B4-BE49-F238E27FC236}">
                    <a16:creationId xmlns:a16="http://schemas.microsoft.com/office/drawing/2014/main" id="{A5DDC851-7C70-3D38-607C-5EAD832F23CD}"/>
                  </a:ext>
                </a:extLst>
              </p:cNvPr>
              <p:cNvCxnSpPr>
                <a:stCxn id="26" idx="0"/>
              </p:cNvCxnSpPr>
              <p:nvPr/>
            </p:nvCxnSpPr>
            <p:spPr>
              <a:xfrm rot="-5400000">
                <a:off x="2387769" y="2177260"/>
                <a:ext cx="325800" cy="0"/>
              </a:xfrm>
              <a:prstGeom prst="straightConnector1">
                <a:avLst/>
              </a:prstGeom>
              <a:noFill/>
              <a:ln w="19050" cap="flat" cmpd="sng">
                <a:solidFill>
                  <a:schemeClr val="lt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25" name="Google Shape;2326;p71">
                <a:extLst>
                  <a:ext uri="{FF2B5EF4-FFF2-40B4-BE49-F238E27FC236}">
                    <a16:creationId xmlns:a16="http://schemas.microsoft.com/office/drawing/2014/main" id="{5A526064-59E8-BFEA-8D35-B6AD60112E44}"/>
                  </a:ext>
                </a:extLst>
              </p:cNvPr>
              <p:cNvSpPr/>
              <p:nvPr/>
            </p:nvSpPr>
            <p:spPr>
              <a:xfrm>
                <a:off x="2218050" y="2255189"/>
                <a:ext cx="665100" cy="665100"/>
              </a:xfrm>
              <a:prstGeom prst="ellipse">
                <a:avLst/>
              </a:prstGeom>
              <a:solidFill>
                <a:schemeClr val="l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5;p71">
                <a:extLst>
                  <a:ext uri="{FF2B5EF4-FFF2-40B4-BE49-F238E27FC236}">
                    <a16:creationId xmlns:a16="http://schemas.microsoft.com/office/drawing/2014/main" id="{6A8E69A5-0A4D-8778-B009-B2EB3BE0B9F2}"/>
                  </a:ext>
                </a:extLst>
              </p:cNvPr>
              <p:cNvSpPr/>
              <p:nvPr/>
            </p:nvSpPr>
            <p:spPr>
              <a:xfrm>
                <a:off x="2303019" y="2340160"/>
                <a:ext cx="495300" cy="495300"/>
              </a:xfrm>
              <a:prstGeom prst="ellipse">
                <a:avLst/>
              </a:prstGeom>
              <a:solidFill>
                <a:schemeClr val="accent6"/>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27;p71">
              <a:extLst>
                <a:ext uri="{FF2B5EF4-FFF2-40B4-BE49-F238E27FC236}">
                  <a16:creationId xmlns:a16="http://schemas.microsoft.com/office/drawing/2014/main" id="{B552E1E6-929A-D57B-FF00-A7A7F3FB9B8C}"/>
                </a:ext>
              </a:extLst>
            </p:cNvPr>
            <p:cNvSpPr txBox="1"/>
            <p:nvPr/>
          </p:nvSpPr>
          <p:spPr>
            <a:xfrm>
              <a:off x="4178964" y="-73584"/>
              <a:ext cx="713100" cy="45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Barlow Condensed SemiBold"/>
                  <a:ea typeface="Barlow Condensed SemiBold"/>
                  <a:cs typeface="Barlow Condensed SemiBold"/>
                  <a:sym typeface="Barlow Condensed SemiBold"/>
                </a:rPr>
                <a:t>03</a:t>
              </a:r>
              <a:endParaRPr sz="2400" dirty="0">
                <a:solidFill>
                  <a:srgbClr val="FFFFFF"/>
                </a:solidFill>
                <a:latin typeface="Barlow Condensed SemiBold"/>
                <a:ea typeface="Barlow Condensed SemiBold"/>
                <a:cs typeface="Barlow Condensed SemiBold"/>
                <a:sym typeface="Barlow Condensed SemiBold"/>
              </a:endParaRPr>
            </a:p>
          </p:txBody>
        </p:sp>
      </p:grpSp>
      <p:sp>
        <p:nvSpPr>
          <p:cNvPr id="2351" name="Google Shape;2351;p71"/>
          <p:cNvSpPr txBox="1"/>
          <p:nvPr/>
        </p:nvSpPr>
        <p:spPr>
          <a:xfrm>
            <a:off x="259886" y="4086716"/>
            <a:ext cx="2955825" cy="397500"/>
          </a:xfrm>
          <a:prstGeom prst="rect">
            <a:avLst/>
          </a:prstGeom>
          <a:noFill/>
          <a:ln>
            <a:noFill/>
          </a:ln>
        </p:spPr>
        <p:txBody>
          <a:bodyPr spcFirstLastPara="1" wrap="square" lIns="91425" tIns="91425" rIns="91425" bIns="91425" anchor="t" anchorCtr="0">
            <a:noAutofit/>
          </a:bodyPr>
          <a:lstStyle/>
          <a:p>
            <a:pPr lvl="0" algn="r"/>
            <a:r>
              <a:rPr lang="en-US" sz="1800" dirty="0">
                <a:solidFill>
                  <a:schemeClr val="dk1"/>
                </a:solidFill>
                <a:latin typeface="Barlow Condensed SemiBold"/>
                <a:ea typeface="Barlow Condensed SemiBold"/>
                <a:cs typeface="Barlow Condensed SemiBold"/>
                <a:sym typeface="Barlow Condensed SemiBold"/>
              </a:rPr>
              <a:t>Economic Feasibility</a:t>
            </a:r>
            <a:endParaRPr sz="1800" dirty="0">
              <a:solidFill>
                <a:schemeClr val="dk1"/>
              </a:solidFill>
              <a:latin typeface="Barlow Condensed SemiBold"/>
              <a:ea typeface="Barlow Condensed SemiBold"/>
              <a:cs typeface="Barlow Condensed SemiBold"/>
              <a:sym typeface="Barlow Condensed SemiBold"/>
            </a:endParaRPr>
          </a:p>
        </p:txBody>
      </p:sp>
      <p:grpSp>
        <p:nvGrpSpPr>
          <p:cNvPr id="27" name="Google Shape;2322;p71">
            <a:extLst>
              <a:ext uri="{FF2B5EF4-FFF2-40B4-BE49-F238E27FC236}">
                <a16:creationId xmlns:a16="http://schemas.microsoft.com/office/drawing/2014/main" id="{7C0E5BC6-A8BB-0018-FE7A-376DF07243D9}"/>
              </a:ext>
            </a:extLst>
          </p:cNvPr>
          <p:cNvGrpSpPr/>
          <p:nvPr/>
        </p:nvGrpSpPr>
        <p:grpSpPr>
          <a:xfrm>
            <a:off x="158813" y="3956996"/>
            <a:ext cx="1079415" cy="792400"/>
            <a:chOff x="4139277" y="-248855"/>
            <a:chExt cx="1079415" cy="792400"/>
          </a:xfrm>
        </p:grpSpPr>
        <p:grpSp>
          <p:nvGrpSpPr>
            <p:cNvPr id="28" name="Google Shape;2323;p71">
              <a:extLst>
                <a:ext uri="{FF2B5EF4-FFF2-40B4-BE49-F238E27FC236}">
                  <a16:creationId xmlns:a16="http://schemas.microsoft.com/office/drawing/2014/main" id="{529E7A6F-491A-FF08-B08E-39AF85C85041}"/>
                </a:ext>
              </a:extLst>
            </p:cNvPr>
            <p:cNvGrpSpPr/>
            <p:nvPr/>
          </p:nvGrpSpPr>
          <p:grpSpPr>
            <a:xfrm rot="5400000">
              <a:off x="4282784" y="-392363"/>
              <a:ext cx="792400" cy="1079415"/>
              <a:chOff x="2218050" y="2014360"/>
              <a:chExt cx="665100" cy="905929"/>
            </a:xfrm>
          </p:grpSpPr>
          <p:cxnSp>
            <p:nvCxnSpPr>
              <p:cNvPr id="30" name="Google Shape;2324;p71">
                <a:extLst>
                  <a:ext uri="{FF2B5EF4-FFF2-40B4-BE49-F238E27FC236}">
                    <a16:creationId xmlns:a16="http://schemas.microsoft.com/office/drawing/2014/main" id="{CC9200CE-E8A3-6435-E8B5-6AB0E720CCEB}"/>
                  </a:ext>
                </a:extLst>
              </p:cNvPr>
              <p:cNvCxnSpPr>
                <a:stCxn id="32" idx="0"/>
              </p:cNvCxnSpPr>
              <p:nvPr/>
            </p:nvCxnSpPr>
            <p:spPr>
              <a:xfrm rot="-5400000">
                <a:off x="2387769" y="2177260"/>
                <a:ext cx="325800" cy="0"/>
              </a:xfrm>
              <a:prstGeom prst="straightConnector1">
                <a:avLst/>
              </a:prstGeom>
              <a:noFill/>
              <a:ln w="19050" cap="flat" cmpd="sng">
                <a:solidFill>
                  <a:schemeClr val="lt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31" name="Google Shape;2326;p71">
                <a:extLst>
                  <a:ext uri="{FF2B5EF4-FFF2-40B4-BE49-F238E27FC236}">
                    <a16:creationId xmlns:a16="http://schemas.microsoft.com/office/drawing/2014/main" id="{09F33745-B229-76D8-EF7B-E5B33FFBBFFF}"/>
                  </a:ext>
                </a:extLst>
              </p:cNvPr>
              <p:cNvSpPr/>
              <p:nvPr/>
            </p:nvSpPr>
            <p:spPr>
              <a:xfrm>
                <a:off x="2218050" y="2255189"/>
                <a:ext cx="665100" cy="665100"/>
              </a:xfrm>
              <a:prstGeom prst="ellipse">
                <a:avLst/>
              </a:prstGeom>
              <a:solidFill>
                <a:schemeClr val="l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25;p71">
                <a:extLst>
                  <a:ext uri="{FF2B5EF4-FFF2-40B4-BE49-F238E27FC236}">
                    <a16:creationId xmlns:a16="http://schemas.microsoft.com/office/drawing/2014/main" id="{324339D7-87BF-129E-54F2-7F29775FA206}"/>
                  </a:ext>
                </a:extLst>
              </p:cNvPr>
              <p:cNvSpPr/>
              <p:nvPr/>
            </p:nvSpPr>
            <p:spPr>
              <a:xfrm>
                <a:off x="2303019" y="2340160"/>
                <a:ext cx="495300" cy="495300"/>
              </a:xfrm>
              <a:prstGeom prst="ellipse">
                <a:avLst/>
              </a:prstGeom>
              <a:solidFill>
                <a:schemeClr val="accent6"/>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327;p71">
              <a:extLst>
                <a:ext uri="{FF2B5EF4-FFF2-40B4-BE49-F238E27FC236}">
                  <a16:creationId xmlns:a16="http://schemas.microsoft.com/office/drawing/2014/main" id="{F7003981-B0BA-DD74-D7D1-16B922683472}"/>
                </a:ext>
              </a:extLst>
            </p:cNvPr>
            <p:cNvSpPr txBox="1"/>
            <p:nvPr/>
          </p:nvSpPr>
          <p:spPr>
            <a:xfrm>
              <a:off x="4178964" y="-73584"/>
              <a:ext cx="713100" cy="45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Barlow Condensed SemiBold"/>
                  <a:ea typeface="Barlow Condensed SemiBold"/>
                  <a:cs typeface="Barlow Condensed SemiBold"/>
                  <a:sym typeface="Barlow Condensed SemiBold"/>
                </a:rPr>
                <a:t>04</a:t>
              </a:r>
              <a:endParaRPr sz="2400" dirty="0">
                <a:solidFill>
                  <a:srgbClr val="FFFFFF"/>
                </a:solidFill>
                <a:latin typeface="Barlow Condensed SemiBold"/>
                <a:ea typeface="Barlow Condensed SemiBold"/>
                <a:cs typeface="Barlow Condensed SemiBold"/>
                <a:sym typeface="Barlow Condensed SemiBold"/>
              </a:endParaRPr>
            </a:p>
          </p:txBody>
        </p:sp>
      </p:grpSp>
      <p:sp>
        <p:nvSpPr>
          <p:cNvPr id="2350" name="Google Shape;2350;p71"/>
          <p:cNvSpPr txBox="1"/>
          <p:nvPr/>
        </p:nvSpPr>
        <p:spPr>
          <a:xfrm>
            <a:off x="1306317" y="4396321"/>
            <a:ext cx="2476800" cy="531000"/>
          </a:xfrm>
          <a:prstGeom prst="rect">
            <a:avLst/>
          </a:prstGeom>
          <a:noFill/>
          <a:ln>
            <a:noFill/>
          </a:ln>
        </p:spPr>
        <p:txBody>
          <a:bodyPr spcFirstLastPara="1" wrap="square" lIns="91425" tIns="91425" rIns="91425" bIns="91425" anchor="t" anchorCtr="0">
            <a:noAutofit/>
          </a:bodyPr>
          <a:lstStyle/>
          <a:p>
            <a:pPr marL="285750" lvl="0" indent="-285750">
              <a:buFont typeface="Arial" pitchFamily="34" charset="0"/>
              <a:buChar char="•"/>
            </a:pPr>
            <a:r>
              <a:rPr lang="en-US" dirty="0">
                <a:solidFill>
                  <a:schemeClr val="dk1"/>
                </a:solidFill>
                <a:latin typeface="Arvo"/>
                <a:ea typeface="Arvo"/>
                <a:cs typeface="Arvo"/>
                <a:sym typeface="Arvo"/>
              </a:rPr>
              <a:t>Cost Analysis</a:t>
            </a:r>
          </a:p>
          <a:p>
            <a:pPr marL="285750" lvl="0" indent="-285750">
              <a:buFont typeface="Arial" pitchFamily="34" charset="0"/>
              <a:buChar char="•"/>
            </a:pPr>
            <a:r>
              <a:rPr lang="en-US" dirty="0">
                <a:solidFill>
                  <a:schemeClr val="dk1"/>
                </a:solidFill>
                <a:latin typeface="Arvo"/>
                <a:ea typeface="Arvo"/>
                <a:cs typeface="Arvo"/>
                <a:sym typeface="Arvo"/>
              </a:rPr>
              <a:t>Return on Investment</a:t>
            </a:r>
            <a:endParaRPr dirty="0">
              <a:solidFill>
                <a:schemeClr val="dk1"/>
              </a:solidFill>
              <a:latin typeface="Arvo"/>
              <a:ea typeface="Arvo"/>
              <a:cs typeface="Arvo"/>
              <a:sym typeface="Arvo"/>
            </a:endParaRPr>
          </a:p>
        </p:txBody>
      </p:sp>
      <p:sp>
        <p:nvSpPr>
          <p:cNvPr id="33" name="TextBox 32">
            <a:extLst>
              <a:ext uri="{FF2B5EF4-FFF2-40B4-BE49-F238E27FC236}">
                <a16:creationId xmlns:a16="http://schemas.microsoft.com/office/drawing/2014/main" id="{29F2A528-4A63-AE3E-C88D-14015A977D47}"/>
              </a:ext>
            </a:extLst>
          </p:cNvPr>
          <p:cNvSpPr txBox="1"/>
          <p:nvPr/>
        </p:nvSpPr>
        <p:spPr>
          <a:xfrm>
            <a:off x="1364580" y="2650975"/>
            <a:ext cx="4953000" cy="523220"/>
          </a:xfrm>
          <a:prstGeom prst="rect">
            <a:avLst/>
          </a:prstGeom>
          <a:noFill/>
        </p:spPr>
        <p:txBody>
          <a:bodyPr wrap="square" rtlCol="0">
            <a:spAutoFit/>
          </a:bodyPr>
          <a:lstStyle/>
          <a:p>
            <a:pPr marL="285750" lvl="0" indent="-285750">
              <a:buFont typeface="Arial" pitchFamily="34" charset="0"/>
              <a:buChar char="•"/>
            </a:pPr>
            <a:r>
              <a:rPr lang="en-US" dirty="0">
                <a:solidFill>
                  <a:schemeClr val="dk1"/>
                </a:solidFill>
                <a:latin typeface="Arvo"/>
                <a:ea typeface="Arvo"/>
                <a:cs typeface="Arvo"/>
                <a:sym typeface="Arvo"/>
              </a:rPr>
              <a:t>Scalability to handle a large number of job listings.</a:t>
            </a:r>
          </a:p>
          <a:p>
            <a:pPr marL="285750" lvl="0" indent="-285750">
              <a:buFont typeface="Arial" pitchFamily="34" charset="0"/>
              <a:buChar char="•"/>
            </a:pPr>
            <a:r>
              <a:rPr lang="en-US" dirty="0">
                <a:solidFill>
                  <a:schemeClr val="dk1"/>
                </a:solidFill>
                <a:latin typeface="Arvo"/>
                <a:ea typeface="Arvo"/>
                <a:cs typeface="Arvo"/>
                <a:sym typeface="Arvo"/>
              </a:rPr>
              <a:t>User-friendly interface for non-technical users.</a:t>
            </a:r>
          </a:p>
        </p:txBody>
      </p:sp>
    </p:spTree>
    <p:extLst>
      <p:ext uri="{BB962C8B-B14F-4D97-AF65-F5344CB8AC3E}">
        <p14:creationId xmlns:p14="http://schemas.microsoft.com/office/powerpoint/2010/main" val="73347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F3CD-657A-F336-C29C-7EB43AE7B083}"/>
              </a:ext>
            </a:extLst>
          </p:cNvPr>
          <p:cNvSpPr>
            <a:spLocks noGrp="1"/>
          </p:cNvSpPr>
          <p:nvPr>
            <p:ph type="ctrTitle"/>
          </p:nvPr>
        </p:nvSpPr>
        <p:spPr>
          <a:xfrm flipH="1">
            <a:off x="609600" y="590550"/>
            <a:ext cx="5858700" cy="762000"/>
          </a:xfrm>
        </p:spPr>
        <p:txBody>
          <a:bodyPr/>
          <a:lstStyle/>
          <a:p>
            <a:r>
              <a:rPr lang="en-US" sz="2800" b="1" dirty="0">
                <a:solidFill>
                  <a:schemeClr val="tx1">
                    <a:lumMod val="75000"/>
                  </a:schemeClr>
                </a:solidFill>
                <a:latin typeface="Barlow Condensed" charset="0"/>
              </a:rPr>
              <a:t>5.3 DATA COLLECTION</a:t>
            </a:r>
            <a:br>
              <a:rPr lang="en-US" sz="3200" b="1" dirty="0">
                <a:solidFill>
                  <a:schemeClr val="tx1">
                    <a:lumMod val="75000"/>
                  </a:schemeClr>
                </a:solidFill>
                <a:latin typeface="Barlow Condensed" charset="0"/>
              </a:rPr>
            </a:br>
            <a:endParaRPr lang="en-IN" dirty="0"/>
          </a:p>
        </p:txBody>
      </p:sp>
      <p:sp>
        <p:nvSpPr>
          <p:cNvPr id="4" name="Rectangle 1">
            <a:extLst>
              <a:ext uri="{FF2B5EF4-FFF2-40B4-BE49-F238E27FC236}">
                <a16:creationId xmlns:a16="http://schemas.microsoft.com/office/drawing/2014/main" id="{B48BEB00-E525-3C98-420C-E5525996B058}"/>
              </a:ext>
            </a:extLst>
          </p:cNvPr>
          <p:cNvSpPr>
            <a:spLocks noChangeArrowheads="1"/>
          </p:cNvSpPr>
          <p:nvPr/>
        </p:nvSpPr>
        <p:spPr bwMode="auto">
          <a:xfrm>
            <a:off x="304800" y="748858"/>
            <a:ext cx="8458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vo" panose="020B0604020202020204" charset="0"/>
              </a:rPr>
              <a:t>Target Job Portals:</a:t>
            </a:r>
            <a:r>
              <a:rPr kumimoji="0" lang="en-US" altLang="en-US" b="0" i="0" u="none" strike="noStrike" cap="none" normalizeH="0" baseline="0" dirty="0">
                <a:ln>
                  <a:noFill/>
                </a:ln>
                <a:solidFill>
                  <a:schemeClr val="tx1"/>
                </a:solidFill>
                <a:effectLst/>
                <a:latin typeface="Arvo" panose="020B0604020202020204" charset="0"/>
              </a:rPr>
              <a:t> Select key job sites like LinkedIn and Indeed.</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vo" panose="020B0604020202020204" charset="0"/>
              </a:rPr>
              <a:t>Set Up Scraping Tool:</a:t>
            </a:r>
            <a:r>
              <a:rPr kumimoji="0" lang="en-US" altLang="en-US" b="0" i="0" u="none" strike="noStrike" cap="none" normalizeH="0" baseline="0" dirty="0">
                <a:ln>
                  <a:noFill/>
                </a:ln>
                <a:solidFill>
                  <a:schemeClr val="tx1"/>
                </a:solidFill>
                <a:effectLst/>
                <a:latin typeface="Arvo" panose="020B0604020202020204" charset="0"/>
              </a:rPr>
              <a:t> Use Python (Scrapy/</a:t>
            </a:r>
            <a:r>
              <a:rPr kumimoji="0" lang="en-US" altLang="en-US" b="0" i="0" u="none" strike="noStrike" cap="none" normalizeH="0" baseline="0" dirty="0" err="1">
                <a:ln>
                  <a:noFill/>
                </a:ln>
                <a:solidFill>
                  <a:schemeClr val="tx1"/>
                </a:solidFill>
                <a:effectLst/>
                <a:latin typeface="Arvo" panose="020B0604020202020204" charset="0"/>
              </a:rPr>
              <a:t>BeautifulSoup</a:t>
            </a:r>
            <a:r>
              <a:rPr kumimoji="0" lang="en-US" altLang="en-US" b="0" i="0" u="none" strike="noStrike" cap="none" normalizeH="0" baseline="0" dirty="0">
                <a:ln>
                  <a:noFill/>
                </a:ln>
                <a:solidFill>
                  <a:schemeClr val="tx1"/>
                </a:solidFill>
                <a:effectLst/>
                <a:latin typeface="Arvo" panose="020B0604020202020204" charset="0"/>
              </a:rPr>
              <a:t>) and PHP for data retrieval.</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vo" panose="020B0604020202020204" charset="0"/>
              </a:rPr>
              <a:t>Define Data Points:</a:t>
            </a:r>
            <a:r>
              <a:rPr kumimoji="0" lang="en-US" altLang="en-US" b="0" i="0" u="none" strike="noStrike" cap="none" normalizeH="0" baseline="0" dirty="0">
                <a:ln>
                  <a:noFill/>
                </a:ln>
                <a:solidFill>
                  <a:schemeClr val="tx1"/>
                </a:solidFill>
                <a:effectLst/>
                <a:latin typeface="Arvo" panose="020B0604020202020204" charset="0"/>
              </a:rPr>
              <a:t> Collect job titles, descriptions, locations, etc.</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Arvo" panose="020B0604020202020204" charset="0"/>
              </a:rPr>
              <a:t>Develop Scraper:</a:t>
            </a:r>
            <a:r>
              <a:rPr kumimoji="0" lang="en-US" altLang="en-US" b="0" i="0" u="none" strike="noStrike" cap="none" normalizeH="0" baseline="0" dirty="0">
                <a:ln>
                  <a:noFill/>
                </a:ln>
                <a:solidFill>
                  <a:schemeClr val="tx1"/>
                </a:solidFill>
                <a:effectLst/>
                <a:latin typeface="Arvo" panose="020B0604020202020204" charset="0"/>
              </a:rPr>
              <a:t> Create logic to extract data, handle pagination, and ensure compliance with robots.txt.</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Arvo" panose="020B0604020202020204" charset="0"/>
              </a:rPr>
              <a:t>Store and Validate Data:</a:t>
            </a:r>
            <a:r>
              <a:rPr kumimoji="0" lang="en-US" altLang="en-US" b="0" i="0" u="none" strike="noStrike" cap="none" normalizeH="0" baseline="0" dirty="0">
                <a:ln>
                  <a:noFill/>
                </a:ln>
                <a:solidFill>
                  <a:schemeClr val="tx1"/>
                </a:solidFill>
                <a:effectLst/>
                <a:latin typeface="Arvo" panose="020B0604020202020204" charset="0"/>
              </a:rPr>
              <a:t> Save data in a database or CSV; validate for accuracy and relevance.</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tx1"/>
                </a:solidFill>
                <a:effectLst/>
                <a:latin typeface="Arvo" panose="020B0604020202020204" charset="0"/>
              </a:rPr>
              <a:t>User Preferences:</a:t>
            </a:r>
            <a:r>
              <a:rPr kumimoji="0" lang="en-US" altLang="en-US" b="0" i="0" u="none" strike="noStrike" cap="none" normalizeH="0" baseline="0" dirty="0">
                <a:ln>
                  <a:noFill/>
                </a:ln>
                <a:solidFill>
                  <a:schemeClr val="tx1"/>
                </a:solidFill>
                <a:effectLst/>
                <a:latin typeface="Arvo" panose="020B0604020202020204" charset="0"/>
              </a:rPr>
              <a:t> Allow users to set job preferences for tailored results.</a:t>
            </a: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kumimoji="0" lang="en-US" altLang="en-US" b="1" i="0" u="none" strike="noStrike" cap="none" normalizeH="0" baseline="0" dirty="0">
                <a:ln>
                  <a:noFill/>
                </a:ln>
                <a:solidFill>
                  <a:schemeClr val="tx1"/>
                </a:solidFill>
                <a:effectLst/>
                <a:latin typeface="Arvo" panose="020B0604020202020204" charset="0"/>
              </a:rPr>
              <a:t>Automated Notifications:</a:t>
            </a:r>
            <a:r>
              <a:rPr kumimoji="0" lang="en-US" altLang="en-US" b="0" i="0" u="none" strike="noStrike" cap="none" normalizeH="0" baseline="0" dirty="0">
                <a:ln>
                  <a:noFill/>
                </a:ln>
                <a:solidFill>
                  <a:schemeClr val="tx1"/>
                </a:solidFill>
                <a:effectLst/>
                <a:latin typeface="Arvo" panose="020B0604020202020204" charset="0"/>
              </a:rPr>
              <a:t> Notify users of matching job listings via email or push notifications.</a:t>
            </a: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b="1" i="0" u="none" strike="noStrike" cap="none" normalizeH="0" baseline="0" dirty="0">
                <a:ln>
                  <a:noFill/>
                </a:ln>
                <a:solidFill>
                  <a:schemeClr val="tx1"/>
                </a:solidFill>
                <a:effectLst/>
                <a:latin typeface="Arvo" panose="020B0604020202020204" charset="0"/>
              </a:rPr>
              <a:t>Continuous Updates:</a:t>
            </a:r>
            <a:r>
              <a:rPr kumimoji="0" lang="en-US" altLang="en-US" b="0" i="0" u="none" strike="noStrike" cap="none" normalizeH="0" baseline="0" dirty="0">
                <a:ln>
                  <a:noFill/>
                </a:ln>
                <a:solidFill>
                  <a:schemeClr val="tx1"/>
                </a:solidFill>
                <a:effectLst/>
                <a:latin typeface="Arvo" panose="020B0604020202020204" charset="0"/>
              </a:rPr>
              <a:t> Regularly update the scraper to adapt to changes in website structures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634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71"/>
          <p:cNvSpPr txBox="1">
            <a:spLocks noGrp="1"/>
          </p:cNvSpPr>
          <p:nvPr>
            <p:ph type="ctrTitle"/>
          </p:nvPr>
        </p:nvSpPr>
        <p:spPr>
          <a:xfrm flipH="1">
            <a:off x="674273" y="576892"/>
            <a:ext cx="6640926" cy="699458"/>
          </a:xfrm>
          <a:prstGeom prst="rect">
            <a:avLst/>
          </a:prstGeom>
        </p:spPr>
        <p:txBody>
          <a:bodyPr spcFirstLastPara="1" wrap="square" lIns="91425" tIns="91425" rIns="91425" bIns="91425" anchor="b" anchorCtr="0">
            <a:noAutofit/>
          </a:bodyPr>
          <a:lstStyle/>
          <a:p>
            <a:pPr lvl="0"/>
            <a:r>
              <a:rPr lang="en-US" sz="4000" b="1" dirty="0">
                <a:latin typeface="Barlow Condensed" panose="00000506000000000000" pitchFamily="2" charset="0"/>
              </a:rPr>
              <a:t>06 </a:t>
            </a:r>
            <a:r>
              <a:rPr lang="en-US" sz="4000" b="1" dirty="0">
                <a:solidFill>
                  <a:schemeClr val="accent2"/>
                </a:solidFill>
                <a:latin typeface="Barlow Condensed" panose="00000506000000000000" pitchFamily="2" charset="0"/>
              </a:rPr>
              <a:t>SYSTEM ANALYSIS </a:t>
            </a:r>
            <a:r>
              <a:rPr lang="en-US" sz="4000" b="1" dirty="0">
                <a:latin typeface="Barlow Condensed" panose="00000506000000000000" pitchFamily="2" charset="0"/>
              </a:rPr>
              <a:t>&amp; DESIGN</a:t>
            </a:r>
          </a:p>
        </p:txBody>
      </p:sp>
      <p:sp>
        <p:nvSpPr>
          <p:cNvPr id="2331" name="Google Shape;2331;p71"/>
          <p:cNvSpPr txBox="1"/>
          <p:nvPr/>
        </p:nvSpPr>
        <p:spPr>
          <a:xfrm>
            <a:off x="4198376" y="1778874"/>
            <a:ext cx="757345" cy="4880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rgbClr val="FFFFFF"/>
              </a:solidFill>
              <a:latin typeface="Barlow Condensed SemiBold"/>
              <a:ea typeface="Barlow Condensed SemiBold"/>
              <a:cs typeface="Barlow Condensed SemiBold"/>
              <a:sym typeface="Barlow Condensed SemiBold"/>
            </a:endParaRPr>
          </a:p>
        </p:txBody>
      </p:sp>
      <p:sp>
        <p:nvSpPr>
          <p:cNvPr id="2346" name="Google Shape;2346;p71"/>
          <p:cNvSpPr txBox="1"/>
          <p:nvPr/>
        </p:nvSpPr>
        <p:spPr>
          <a:xfrm>
            <a:off x="838200" y="1929999"/>
            <a:ext cx="2955925" cy="1190155"/>
          </a:xfrm>
          <a:prstGeom prst="rect">
            <a:avLst/>
          </a:prstGeom>
          <a:noFill/>
          <a:ln>
            <a:noFill/>
          </a:ln>
        </p:spPr>
        <p:txBody>
          <a:bodyPr spcFirstLastPara="1" wrap="square" lIns="91425" tIns="91425" rIns="91425" bIns="91425" anchor="t" anchorCtr="0">
            <a:noAutofit/>
          </a:bodyPr>
          <a:lstStyle/>
          <a:p>
            <a:pPr lvl="0"/>
            <a:endParaRPr lang="en-US" dirty="0">
              <a:solidFill>
                <a:schemeClr val="dk1"/>
              </a:solidFill>
              <a:latin typeface="Arvo"/>
              <a:ea typeface="Arvo"/>
              <a:cs typeface="Arvo"/>
              <a:sym typeface="Arvo"/>
            </a:endParaRPr>
          </a:p>
        </p:txBody>
      </p:sp>
      <p:sp>
        <p:nvSpPr>
          <p:cNvPr id="2348" name="Google Shape;2348;p71"/>
          <p:cNvSpPr txBox="1"/>
          <p:nvPr/>
        </p:nvSpPr>
        <p:spPr>
          <a:xfrm>
            <a:off x="5363200" y="3022000"/>
            <a:ext cx="2790200" cy="531000"/>
          </a:xfrm>
          <a:prstGeom prst="rect">
            <a:avLst/>
          </a:prstGeom>
          <a:noFill/>
          <a:ln>
            <a:noFill/>
          </a:ln>
        </p:spPr>
        <p:txBody>
          <a:bodyPr spcFirstLastPara="1" wrap="square" lIns="91425" tIns="91425" rIns="91425" bIns="91425" anchor="t" anchorCtr="0">
            <a:noAutofit/>
          </a:bodyPr>
          <a:lstStyle/>
          <a:p>
            <a:pPr marL="285750" lvl="0" indent="-285750">
              <a:buFont typeface="Arial" pitchFamily="34" charset="0"/>
              <a:buChar char="•"/>
            </a:pPr>
            <a:endParaRPr dirty="0">
              <a:solidFill>
                <a:schemeClr val="dk1"/>
              </a:solidFill>
              <a:latin typeface="Arvo"/>
              <a:ea typeface="Arvo"/>
              <a:cs typeface="Arvo"/>
              <a:sym typeface="Arvo"/>
            </a:endParaRPr>
          </a:p>
        </p:txBody>
      </p:sp>
      <p:sp>
        <p:nvSpPr>
          <p:cNvPr id="3" name="TextBox 2">
            <a:extLst>
              <a:ext uri="{FF2B5EF4-FFF2-40B4-BE49-F238E27FC236}">
                <a16:creationId xmlns:a16="http://schemas.microsoft.com/office/drawing/2014/main" id="{BBD2C4A5-0FA4-6CF3-EBAA-E2BA4A7EF3E9}"/>
              </a:ext>
            </a:extLst>
          </p:cNvPr>
          <p:cNvSpPr txBox="1"/>
          <p:nvPr/>
        </p:nvSpPr>
        <p:spPr>
          <a:xfrm>
            <a:off x="674273" y="1276350"/>
            <a:ext cx="5867400" cy="523220"/>
          </a:xfrm>
          <a:prstGeom prst="rect">
            <a:avLst/>
          </a:prstGeom>
          <a:noFill/>
        </p:spPr>
        <p:txBody>
          <a:bodyPr wrap="square" rtlCol="0">
            <a:spAutoFit/>
          </a:bodyPr>
          <a:lstStyle/>
          <a:p>
            <a:r>
              <a:rPr lang="en-US" sz="2800" b="1" dirty="0">
                <a:solidFill>
                  <a:schemeClr val="tx1">
                    <a:lumMod val="75000"/>
                  </a:schemeClr>
                </a:solidFill>
                <a:latin typeface="Barlow Condensed" charset="0"/>
              </a:rPr>
              <a:t>6.1 MODULE DESCRIPTION</a:t>
            </a:r>
            <a:endParaRPr lang="en-IN" dirty="0"/>
          </a:p>
        </p:txBody>
      </p:sp>
      <p:sp>
        <p:nvSpPr>
          <p:cNvPr id="5" name="Rectangle 1">
            <a:extLst>
              <a:ext uri="{FF2B5EF4-FFF2-40B4-BE49-F238E27FC236}">
                <a16:creationId xmlns:a16="http://schemas.microsoft.com/office/drawing/2014/main" id="{E20508D3-2536-9283-8845-40D53E68B775}"/>
              </a:ext>
            </a:extLst>
          </p:cNvPr>
          <p:cNvSpPr>
            <a:spLocks noChangeArrowheads="1"/>
          </p:cNvSpPr>
          <p:nvPr/>
        </p:nvSpPr>
        <p:spPr bwMode="auto">
          <a:xfrm>
            <a:off x="544927" y="1776811"/>
            <a:ext cx="7924800"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Web Scraping Module</a:t>
            </a:r>
            <a:r>
              <a:rPr kumimoji="0" lang="en-US" altLang="en-US" b="0" i="0" u="none" strike="noStrike" cap="none" normalizeH="0" baseline="0" dirty="0">
                <a:ln>
                  <a:noFill/>
                </a:ln>
                <a:solidFill>
                  <a:schemeClr val="tx1"/>
                </a:solidFill>
                <a:effectLst/>
                <a:latin typeface="Arvo" panose="020B0604020202020204" charset="0"/>
              </a:rPr>
              <a:t>: Uses Python's Scrapy to extract job listings from LinkedIn and Indeed, gathering details like titles, descriptions, and deadlines.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Backend Processing Module</a:t>
            </a:r>
            <a:r>
              <a:rPr kumimoji="0" lang="en-US" altLang="en-US" b="0" i="0" u="none" strike="noStrike" cap="none" normalizeH="0" baseline="0" dirty="0">
                <a:ln>
                  <a:noFill/>
                </a:ln>
                <a:solidFill>
                  <a:schemeClr val="tx1"/>
                </a:solidFill>
                <a:effectLst/>
                <a:latin typeface="Arvo" panose="020B0604020202020204" charset="0"/>
              </a:rPr>
              <a:t>: Built with PHP, it manages data retrieval and storage.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User Interface Module</a:t>
            </a:r>
            <a:r>
              <a:rPr kumimoji="0" lang="en-US" altLang="en-US" b="0" i="0" u="none" strike="noStrike" cap="none" normalizeH="0" baseline="0" dirty="0">
                <a:ln>
                  <a:noFill/>
                </a:ln>
                <a:solidFill>
                  <a:schemeClr val="tx1"/>
                </a:solidFill>
                <a:effectLst/>
                <a:latin typeface="Arvo" panose="020B0604020202020204" charset="0"/>
              </a:rPr>
              <a:t>: Created with HTML and CSS, it displays job listings in a user-friendly format.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Notification Module</a:t>
            </a:r>
            <a:r>
              <a:rPr kumimoji="0" lang="en-US" altLang="en-US" b="0" i="0" u="none" strike="noStrike" cap="none" normalizeH="0" baseline="0" dirty="0">
                <a:ln>
                  <a:noFill/>
                </a:ln>
                <a:solidFill>
                  <a:schemeClr val="tx1"/>
                </a:solidFill>
                <a:effectLst/>
                <a:latin typeface="Arvo" panose="020B0604020202020204" charset="0"/>
              </a:rPr>
              <a:t>: Alerts users about relevant job opportunities based on their preferences.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64671-72CD-89BD-EF6C-227A49EE58EF}"/>
              </a:ext>
            </a:extLst>
          </p:cNvPr>
          <p:cNvSpPr txBox="1"/>
          <p:nvPr/>
        </p:nvSpPr>
        <p:spPr>
          <a:xfrm>
            <a:off x="533400" y="361950"/>
            <a:ext cx="5867400" cy="523220"/>
          </a:xfrm>
          <a:prstGeom prst="rect">
            <a:avLst/>
          </a:prstGeom>
          <a:noFill/>
        </p:spPr>
        <p:txBody>
          <a:bodyPr wrap="square" rtlCol="0">
            <a:spAutoFit/>
          </a:bodyPr>
          <a:lstStyle/>
          <a:p>
            <a:r>
              <a:rPr lang="en-US" sz="2800" b="1" dirty="0">
                <a:solidFill>
                  <a:schemeClr val="tx1">
                    <a:lumMod val="75000"/>
                  </a:schemeClr>
                </a:solidFill>
                <a:latin typeface="Barlow Condensed" charset="0"/>
              </a:rPr>
              <a:t>METHODOLOGY </a:t>
            </a:r>
            <a:endParaRPr lang="en-IN" dirty="0"/>
          </a:p>
        </p:txBody>
      </p:sp>
      <p:pic>
        <p:nvPicPr>
          <p:cNvPr id="4" name="Image 0">
            <a:extLst>
              <a:ext uri="{FF2B5EF4-FFF2-40B4-BE49-F238E27FC236}">
                <a16:creationId xmlns:a16="http://schemas.microsoft.com/office/drawing/2014/main" id="{E4B44360-D8B0-21CD-7D9F-DEBB0B008F22}"/>
              </a:ext>
            </a:extLst>
          </p:cNvPr>
          <p:cNvPicPr>
            <a:picLocks noChangeAspect="1"/>
          </p:cNvPicPr>
          <p:nvPr/>
        </p:nvPicPr>
        <p:blipFill>
          <a:blip r:embed="rId2"/>
          <a:stretch>
            <a:fillRect/>
          </a:stretch>
        </p:blipFill>
        <p:spPr>
          <a:xfrm>
            <a:off x="1904999" y="1123950"/>
            <a:ext cx="1447802" cy="990600"/>
          </a:xfrm>
          <a:prstGeom prst="rect">
            <a:avLst/>
          </a:prstGeom>
        </p:spPr>
      </p:pic>
      <p:pic>
        <p:nvPicPr>
          <p:cNvPr id="5" name="Image 1">
            <a:extLst>
              <a:ext uri="{FF2B5EF4-FFF2-40B4-BE49-F238E27FC236}">
                <a16:creationId xmlns:a16="http://schemas.microsoft.com/office/drawing/2014/main" id="{21049AE9-04D7-3A41-587C-9FF75397ECEE}"/>
              </a:ext>
            </a:extLst>
          </p:cNvPr>
          <p:cNvPicPr>
            <a:picLocks noChangeAspect="1"/>
          </p:cNvPicPr>
          <p:nvPr/>
        </p:nvPicPr>
        <p:blipFill>
          <a:blip r:embed="rId3"/>
          <a:stretch>
            <a:fillRect/>
          </a:stretch>
        </p:blipFill>
        <p:spPr>
          <a:xfrm>
            <a:off x="1132819" y="2147119"/>
            <a:ext cx="2992163" cy="1219200"/>
          </a:xfrm>
          <a:prstGeom prst="rect">
            <a:avLst/>
          </a:prstGeom>
        </p:spPr>
      </p:pic>
      <p:pic>
        <p:nvPicPr>
          <p:cNvPr id="6" name="Image 2">
            <a:extLst>
              <a:ext uri="{FF2B5EF4-FFF2-40B4-BE49-F238E27FC236}">
                <a16:creationId xmlns:a16="http://schemas.microsoft.com/office/drawing/2014/main" id="{4C8700E5-BB99-F254-3B3F-2DBCC69F9FF0}"/>
              </a:ext>
            </a:extLst>
          </p:cNvPr>
          <p:cNvPicPr>
            <a:picLocks noChangeAspect="1"/>
          </p:cNvPicPr>
          <p:nvPr/>
        </p:nvPicPr>
        <p:blipFill>
          <a:blip r:embed="rId4"/>
          <a:stretch>
            <a:fillRect/>
          </a:stretch>
        </p:blipFill>
        <p:spPr>
          <a:xfrm>
            <a:off x="370669" y="3398888"/>
            <a:ext cx="4516462" cy="1012269"/>
          </a:xfrm>
          <a:prstGeom prst="rect">
            <a:avLst/>
          </a:prstGeom>
        </p:spPr>
      </p:pic>
      <p:sp>
        <p:nvSpPr>
          <p:cNvPr id="7" name="Text 4">
            <a:extLst>
              <a:ext uri="{FF2B5EF4-FFF2-40B4-BE49-F238E27FC236}">
                <a16:creationId xmlns:a16="http://schemas.microsoft.com/office/drawing/2014/main" id="{99194B6B-16FD-91AF-4D76-1A42A66D7153}"/>
              </a:ext>
            </a:extLst>
          </p:cNvPr>
          <p:cNvSpPr/>
          <p:nvPr/>
        </p:nvSpPr>
        <p:spPr>
          <a:xfrm>
            <a:off x="3962400" y="1361647"/>
            <a:ext cx="2839762" cy="444611"/>
          </a:xfrm>
          <a:prstGeom prst="rect">
            <a:avLst/>
          </a:prstGeom>
          <a:noFill/>
          <a:ln/>
        </p:spPr>
        <p:txBody>
          <a:bodyPr wrap="none" rtlCol="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lnSpc>
                <a:spcPts val="2456"/>
              </a:lnSpc>
              <a:buNone/>
            </a:pPr>
            <a:r>
              <a:rPr lang="en-US" sz="2400" b="1" kern="0" spc="-59" dirty="0">
                <a:solidFill>
                  <a:srgbClr val="272525"/>
                </a:solidFill>
                <a:latin typeface="Barlow Condensed" charset="0"/>
                <a:ea typeface="p22-mackinac-pro" pitchFamily="34" charset="-122"/>
                <a:cs typeface="p22-mackinac-pro" pitchFamily="34" charset="-120"/>
              </a:rPr>
              <a:t>Data Collection</a:t>
            </a:r>
            <a:endParaRPr lang="en-US" sz="2400" dirty="0">
              <a:latin typeface="Barlow Condensed" charset="0"/>
            </a:endParaRPr>
          </a:p>
        </p:txBody>
      </p:sp>
      <p:sp>
        <p:nvSpPr>
          <p:cNvPr id="8" name="Rectangle 7">
            <a:extLst>
              <a:ext uri="{FF2B5EF4-FFF2-40B4-BE49-F238E27FC236}">
                <a16:creationId xmlns:a16="http://schemas.microsoft.com/office/drawing/2014/main" id="{164B73A5-318F-D3F5-E146-33CD5CD841DA}"/>
              </a:ext>
            </a:extLst>
          </p:cNvPr>
          <p:cNvSpPr/>
          <p:nvPr/>
        </p:nvSpPr>
        <p:spPr>
          <a:xfrm>
            <a:off x="4572000" y="2571750"/>
            <a:ext cx="2454523" cy="412934"/>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456"/>
              </a:lnSpc>
            </a:pPr>
            <a:r>
              <a:rPr lang="en-US" sz="2400" b="1" spc="-59" dirty="0">
                <a:solidFill>
                  <a:srgbClr val="272525"/>
                </a:solidFill>
                <a:latin typeface="Barlow Condensed" charset="0"/>
                <a:ea typeface="p22-mackinac-pro" pitchFamily="34" charset="-122"/>
                <a:cs typeface="p22-mackinac-pro" pitchFamily="34" charset="-120"/>
              </a:rPr>
              <a:t>Data Preprocessing</a:t>
            </a:r>
            <a:endParaRPr lang="en-US" sz="2400" dirty="0">
              <a:latin typeface="Barlow Condensed" charset="0"/>
            </a:endParaRPr>
          </a:p>
        </p:txBody>
      </p:sp>
      <p:sp>
        <p:nvSpPr>
          <p:cNvPr id="9" name="Rectangle 8">
            <a:extLst>
              <a:ext uri="{FF2B5EF4-FFF2-40B4-BE49-F238E27FC236}">
                <a16:creationId xmlns:a16="http://schemas.microsoft.com/office/drawing/2014/main" id="{1C9AB91A-29D0-F1C8-ED6B-3EF8AA740ECD}"/>
              </a:ext>
            </a:extLst>
          </p:cNvPr>
          <p:cNvSpPr/>
          <p:nvPr/>
        </p:nvSpPr>
        <p:spPr>
          <a:xfrm>
            <a:off x="5229165" y="3698555"/>
            <a:ext cx="2343270" cy="412934"/>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456"/>
              </a:lnSpc>
            </a:pPr>
            <a:r>
              <a:rPr lang="en-US" sz="2400" b="1" spc="-59" dirty="0">
                <a:solidFill>
                  <a:srgbClr val="272525"/>
                </a:solidFill>
                <a:latin typeface="Barlow Condensed" charset="0"/>
                <a:ea typeface="p22-mackinac-pro" pitchFamily="34" charset="-122"/>
                <a:cs typeface="p22-mackinac-pro" pitchFamily="34" charset="-120"/>
              </a:rPr>
              <a:t>Opportunity Analysis</a:t>
            </a:r>
            <a:endParaRPr lang="en-US" sz="2400" dirty="0">
              <a:latin typeface="Barlow Condensed" charset="0"/>
            </a:endParaRPr>
          </a:p>
        </p:txBody>
      </p:sp>
      <p:sp>
        <p:nvSpPr>
          <p:cNvPr id="10" name="Shape 6">
            <a:extLst>
              <a:ext uri="{FF2B5EF4-FFF2-40B4-BE49-F238E27FC236}">
                <a16:creationId xmlns:a16="http://schemas.microsoft.com/office/drawing/2014/main" id="{4B4593C8-AFF0-B20D-1887-E7CB32E60B04}"/>
              </a:ext>
            </a:extLst>
          </p:cNvPr>
          <p:cNvSpPr/>
          <p:nvPr/>
        </p:nvSpPr>
        <p:spPr>
          <a:xfrm flipV="1">
            <a:off x="3581400" y="2098859"/>
            <a:ext cx="5257799" cy="45719"/>
          </a:xfrm>
          <a:prstGeom prst="roundRect">
            <a:avLst>
              <a:gd name="adj" fmla="val 450488"/>
            </a:avLst>
          </a:prstGeom>
          <a:solidFill>
            <a:srgbClr val="C6BDDA"/>
          </a:solidFill>
          <a:ln/>
        </p:spPr>
        <p:txBody>
          <a:bodyPr/>
          <a:lstStyle/>
          <a:p>
            <a:endParaRPr lang="en-IN"/>
          </a:p>
        </p:txBody>
      </p:sp>
      <p:sp>
        <p:nvSpPr>
          <p:cNvPr id="11" name="Shape 6">
            <a:extLst>
              <a:ext uri="{FF2B5EF4-FFF2-40B4-BE49-F238E27FC236}">
                <a16:creationId xmlns:a16="http://schemas.microsoft.com/office/drawing/2014/main" id="{5CEB8BCC-A7A1-32DF-585D-D5808CD97DA2}"/>
              </a:ext>
            </a:extLst>
          </p:cNvPr>
          <p:cNvSpPr/>
          <p:nvPr/>
        </p:nvSpPr>
        <p:spPr>
          <a:xfrm flipV="1">
            <a:off x="4267200" y="3360235"/>
            <a:ext cx="4765078" cy="45719"/>
          </a:xfrm>
          <a:prstGeom prst="roundRect">
            <a:avLst>
              <a:gd name="adj" fmla="val 450488"/>
            </a:avLst>
          </a:prstGeom>
          <a:solidFill>
            <a:srgbClr val="C6BDDA"/>
          </a:solidFill>
          <a:ln/>
        </p:spPr>
        <p:txBody>
          <a:bodyPr/>
          <a:lstStyle/>
          <a:p>
            <a:endParaRPr lang="en-IN"/>
          </a:p>
        </p:txBody>
      </p:sp>
      <p:sp>
        <p:nvSpPr>
          <p:cNvPr id="12" name="Rectangle 11">
            <a:extLst>
              <a:ext uri="{FF2B5EF4-FFF2-40B4-BE49-F238E27FC236}">
                <a16:creationId xmlns:a16="http://schemas.microsoft.com/office/drawing/2014/main" id="{984A92C9-9A76-D417-F994-8040163B4BF8}"/>
              </a:ext>
            </a:extLst>
          </p:cNvPr>
          <p:cNvSpPr/>
          <p:nvPr/>
        </p:nvSpPr>
        <p:spPr>
          <a:xfrm>
            <a:off x="2514600" y="1541292"/>
            <a:ext cx="305340" cy="369332"/>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spc="-59" dirty="0">
                <a:solidFill>
                  <a:srgbClr val="272525"/>
                </a:solidFill>
                <a:latin typeface="p22-mackinac-pro" pitchFamily="34" charset="0"/>
                <a:ea typeface="p22-mackinac-pro" pitchFamily="34" charset="-122"/>
                <a:cs typeface="p22-mackinac-pro" pitchFamily="34" charset="-120"/>
              </a:rPr>
              <a:t>1</a:t>
            </a:r>
            <a:endParaRPr lang="en-US" sz="1800" dirty="0"/>
          </a:p>
        </p:txBody>
      </p:sp>
      <p:sp>
        <p:nvSpPr>
          <p:cNvPr id="13" name="Rectangle 12">
            <a:extLst>
              <a:ext uri="{FF2B5EF4-FFF2-40B4-BE49-F238E27FC236}">
                <a16:creationId xmlns:a16="http://schemas.microsoft.com/office/drawing/2014/main" id="{C52E5036-BC4E-558D-0EE4-6B29E1DCCB7D}"/>
              </a:ext>
            </a:extLst>
          </p:cNvPr>
          <p:cNvSpPr/>
          <p:nvPr/>
        </p:nvSpPr>
        <p:spPr>
          <a:xfrm>
            <a:off x="2514600" y="2523288"/>
            <a:ext cx="294119" cy="369332"/>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spc="-59" dirty="0">
                <a:solidFill>
                  <a:srgbClr val="272525"/>
                </a:solidFill>
                <a:latin typeface="p22-mackinac-pro" pitchFamily="34" charset="0"/>
                <a:ea typeface="p22-mackinac-pro" pitchFamily="34" charset="-122"/>
              </a:rPr>
              <a:t>2</a:t>
            </a:r>
            <a:endParaRPr lang="en-US" sz="1800" dirty="0"/>
          </a:p>
        </p:txBody>
      </p:sp>
      <p:sp>
        <p:nvSpPr>
          <p:cNvPr id="14" name="Rectangle 13">
            <a:extLst>
              <a:ext uri="{FF2B5EF4-FFF2-40B4-BE49-F238E27FC236}">
                <a16:creationId xmlns:a16="http://schemas.microsoft.com/office/drawing/2014/main" id="{172C0766-D202-40FF-4659-9FF4CC24A27D}"/>
              </a:ext>
            </a:extLst>
          </p:cNvPr>
          <p:cNvSpPr/>
          <p:nvPr/>
        </p:nvSpPr>
        <p:spPr>
          <a:xfrm>
            <a:off x="2476230" y="3720356"/>
            <a:ext cx="294119" cy="369332"/>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spc="-59" dirty="0">
                <a:solidFill>
                  <a:srgbClr val="272525"/>
                </a:solidFill>
                <a:latin typeface="p22-mackinac-pro" pitchFamily="34" charset="0"/>
                <a:ea typeface="p22-mackinac-pro" pitchFamily="34" charset="-122"/>
              </a:rPr>
              <a:t>3</a:t>
            </a:r>
            <a:endParaRPr lang="en-US" sz="1800" dirty="0"/>
          </a:p>
        </p:txBody>
      </p:sp>
    </p:spTree>
    <p:extLst>
      <p:ext uri="{BB962C8B-B14F-4D97-AF65-F5344CB8AC3E}">
        <p14:creationId xmlns:p14="http://schemas.microsoft.com/office/powerpoint/2010/main" val="93572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5B3513-19C8-212B-F10B-96F07ACC701E}"/>
              </a:ext>
            </a:extLst>
          </p:cNvPr>
          <p:cNvSpPr/>
          <p:nvPr/>
        </p:nvSpPr>
        <p:spPr>
          <a:xfrm>
            <a:off x="561263" y="1276350"/>
            <a:ext cx="1905000" cy="533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latin typeface="Barlow Condensed SemiBold" panose="00000706000000000000" pitchFamily="2" charset="0"/>
              </a:rPr>
              <a:t>User Interface</a:t>
            </a:r>
          </a:p>
          <a:p>
            <a:pPr algn="ctr"/>
            <a:r>
              <a:rPr lang="en-IN" dirty="0">
                <a:latin typeface="Barlow Condensed SemiBold" panose="00000706000000000000" pitchFamily="2" charset="0"/>
              </a:rPr>
              <a:t>(HTML/CSS/JS)</a:t>
            </a:r>
          </a:p>
        </p:txBody>
      </p:sp>
      <p:sp>
        <p:nvSpPr>
          <p:cNvPr id="3" name="Rectangle 2">
            <a:extLst>
              <a:ext uri="{FF2B5EF4-FFF2-40B4-BE49-F238E27FC236}">
                <a16:creationId xmlns:a16="http://schemas.microsoft.com/office/drawing/2014/main" id="{FBA62EED-5C08-5A6B-EA21-DEF2E4349915}"/>
              </a:ext>
            </a:extLst>
          </p:cNvPr>
          <p:cNvSpPr/>
          <p:nvPr/>
        </p:nvSpPr>
        <p:spPr>
          <a:xfrm>
            <a:off x="3206440" y="1065625"/>
            <a:ext cx="2109439"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latin typeface="Barlow Condensed SemiBold" panose="00000706000000000000" pitchFamily="2" charset="0"/>
            </a:endParaRPr>
          </a:p>
          <a:p>
            <a:pPr algn="ctr"/>
            <a:endParaRPr lang="en-IN" dirty="0">
              <a:latin typeface="Barlow Condensed SemiBold" panose="00000706000000000000" pitchFamily="2" charset="0"/>
            </a:endParaRPr>
          </a:p>
          <a:p>
            <a:pPr algn="ctr"/>
            <a:r>
              <a:rPr lang="en-IN" dirty="0">
                <a:latin typeface="Barlow Condensed SemiBold" panose="00000706000000000000" pitchFamily="2" charset="0"/>
              </a:rPr>
              <a:t>Web Application Backend (Python)</a:t>
            </a:r>
          </a:p>
          <a:p>
            <a:pPr algn="ctr"/>
            <a:endParaRPr lang="en-IN" dirty="0"/>
          </a:p>
          <a:p>
            <a:pPr marL="171450" indent="-171450" algn="just">
              <a:buFont typeface="Arial" panose="020B0604020202020204" pitchFamily="34" charset="0"/>
              <a:buChar char="•"/>
            </a:pPr>
            <a:r>
              <a:rPr lang="en-IN" sz="1000" dirty="0">
                <a:latin typeface="Arvo" panose="020B0604020202020204" charset="0"/>
              </a:rPr>
              <a:t>Resume Module</a:t>
            </a:r>
          </a:p>
          <a:p>
            <a:pPr marL="171450" indent="-171450" algn="just">
              <a:buFont typeface="Arial" panose="020B0604020202020204" pitchFamily="34" charset="0"/>
              <a:buChar char="•"/>
            </a:pPr>
            <a:r>
              <a:rPr lang="en-IN" sz="1000" dirty="0">
                <a:latin typeface="Arvo" panose="020B0604020202020204" charset="0"/>
              </a:rPr>
              <a:t>Recommendation System</a:t>
            </a:r>
          </a:p>
          <a:p>
            <a:pPr marL="171450" indent="-171450" algn="just">
              <a:buFont typeface="Arial" panose="020B0604020202020204" pitchFamily="34" charset="0"/>
              <a:buChar char="•"/>
            </a:pPr>
            <a:r>
              <a:rPr lang="en-IN" sz="1000" dirty="0">
                <a:latin typeface="Arvo" panose="020B0604020202020204" charset="0"/>
              </a:rPr>
              <a:t>Web scraping data</a:t>
            </a:r>
          </a:p>
          <a:p>
            <a:pPr algn="ctr"/>
            <a:endParaRPr lang="en-IN" dirty="0"/>
          </a:p>
          <a:p>
            <a:pPr algn="ctr"/>
            <a:r>
              <a:rPr lang="en-IN" dirty="0"/>
              <a:t> </a:t>
            </a:r>
          </a:p>
        </p:txBody>
      </p:sp>
      <p:sp>
        <p:nvSpPr>
          <p:cNvPr id="8" name="Rectangle 7">
            <a:extLst>
              <a:ext uri="{FF2B5EF4-FFF2-40B4-BE49-F238E27FC236}">
                <a16:creationId xmlns:a16="http://schemas.microsoft.com/office/drawing/2014/main" id="{E61F6356-5DB1-925C-AE62-7BB49C8AF14A}"/>
              </a:ext>
            </a:extLst>
          </p:cNvPr>
          <p:cNvSpPr/>
          <p:nvPr/>
        </p:nvSpPr>
        <p:spPr>
          <a:xfrm>
            <a:off x="2969233" y="2718447"/>
            <a:ext cx="227392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endParaRPr lang="en-IN" dirty="0"/>
          </a:p>
          <a:p>
            <a:pPr algn="ctr"/>
            <a:r>
              <a:rPr lang="en-IN" dirty="0"/>
              <a:t> </a:t>
            </a:r>
            <a:r>
              <a:rPr lang="en-IN" dirty="0">
                <a:latin typeface="Barlow Condensed SemiBold" panose="00000706000000000000" pitchFamily="2" charset="0"/>
              </a:rPr>
              <a:t>Logic Layer</a:t>
            </a:r>
          </a:p>
          <a:p>
            <a:pPr algn="ctr"/>
            <a:endParaRPr lang="en-IN" dirty="0"/>
          </a:p>
          <a:p>
            <a:pPr marL="285750" indent="-285750">
              <a:buFont typeface="Arial" panose="020B0604020202020204" pitchFamily="34" charset="0"/>
              <a:buChar char="•"/>
            </a:pPr>
            <a:r>
              <a:rPr lang="en-IN" sz="1000" dirty="0">
                <a:latin typeface="Arvo" panose="020B0604020202020204" charset="0"/>
              </a:rPr>
              <a:t>User Profile </a:t>
            </a:r>
          </a:p>
          <a:p>
            <a:pPr marL="285750" indent="-285750">
              <a:buFont typeface="Arial" panose="020B0604020202020204" pitchFamily="34" charset="0"/>
              <a:buChar char="•"/>
            </a:pPr>
            <a:r>
              <a:rPr lang="en-IN" sz="1000" dirty="0">
                <a:latin typeface="Arvo" panose="020B0604020202020204" charset="0"/>
              </a:rPr>
              <a:t> Job Posting Management</a:t>
            </a:r>
          </a:p>
          <a:p>
            <a:pPr marL="285750" indent="-285750">
              <a:buFont typeface="Arial" panose="020B0604020202020204" pitchFamily="34" charset="0"/>
              <a:buChar char="•"/>
            </a:pPr>
            <a:r>
              <a:rPr lang="en-IN" sz="1000" dirty="0">
                <a:latin typeface="Arvo" panose="020B0604020202020204" charset="0"/>
              </a:rPr>
              <a:t>Job Matching Algorithm</a:t>
            </a:r>
          </a:p>
          <a:p>
            <a:pPr marL="285750" indent="-285750">
              <a:buFont typeface="Arial" panose="020B0604020202020204" pitchFamily="34" charset="0"/>
              <a:buChar char="•"/>
            </a:pPr>
            <a:r>
              <a:rPr lang="en-IN" sz="1000" dirty="0">
                <a:latin typeface="Arvo" panose="020B0604020202020204" charset="0"/>
              </a:rPr>
              <a:t>Analytics and Reporting</a:t>
            </a:r>
          </a:p>
          <a:p>
            <a:pPr algn="ctr"/>
            <a:endParaRPr lang="en-IN" sz="1100" dirty="0"/>
          </a:p>
          <a:p>
            <a:pPr algn="ctr"/>
            <a:endParaRPr lang="en-IN" dirty="0"/>
          </a:p>
        </p:txBody>
      </p:sp>
      <p:sp>
        <p:nvSpPr>
          <p:cNvPr id="9" name="Rectangle 8">
            <a:extLst>
              <a:ext uri="{FF2B5EF4-FFF2-40B4-BE49-F238E27FC236}">
                <a16:creationId xmlns:a16="http://schemas.microsoft.com/office/drawing/2014/main" id="{DCF56D94-6C51-1B8E-4414-7C06DFD58694}"/>
              </a:ext>
            </a:extLst>
          </p:cNvPr>
          <p:cNvSpPr/>
          <p:nvPr/>
        </p:nvSpPr>
        <p:spPr>
          <a:xfrm>
            <a:off x="6493262" y="1250795"/>
            <a:ext cx="1957039"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atin typeface="Barlow Condensed SemiBold" panose="00000706000000000000" pitchFamily="2" charset="0"/>
              </a:rPr>
              <a:t>Notification</a:t>
            </a:r>
          </a:p>
          <a:p>
            <a:pPr algn="ctr"/>
            <a:r>
              <a:rPr lang="en-IN">
                <a:latin typeface="Barlow Condensed SemiBold" panose="00000706000000000000" pitchFamily="2" charset="0"/>
              </a:rPr>
              <a:t>(Email/SMS)</a:t>
            </a:r>
            <a:endParaRPr lang="en-IN" dirty="0">
              <a:latin typeface="Barlow Condensed SemiBold" panose="00000706000000000000" pitchFamily="2" charset="0"/>
            </a:endParaRPr>
          </a:p>
        </p:txBody>
      </p:sp>
      <p:sp>
        <p:nvSpPr>
          <p:cNvPr id="10" name="Rectangle 9">
            <a:extLst>
              <a:ext uri="{FF2B5EF4-FFF2-40B4-BE49-F238E27FC236}">
                <a16:creationId xmlns:a16="http://schemas.microsoft.com/office/drawing/2014/main" id="{B9E3150A-07EF-1982-D872-91D80D07B630}"/>
              </a:ext>
            </a:extLst>
          </p:cNvPr>
          <p:cNvSpPr/>
          <p:nvPr/>
        </p:nvSpPr>
        <p:spPr>
          <a:xfrm>
            <a:off x="2188530" y="4400550"/>
            <a:ext cx="1689351" cy="4746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a:t>
            </a:r>
          </a:p>
          <a:p>
            <a:pPr algn="ctr"/>
            <a:endParaRPr lang="en-IN" dirty="0">
              <a:latin typeface="Barlow Condensed SemiBold" panose="00000706000000000000" pitchFamily="2" charset="0"/>
            </a:endParaRPr>
          </a:p>
          <a:p>
            <a:pPr algn="ctr"/>
            <a:endParaRPr lang="en-IN" dirty="0">
              <a:latin typeface="Barlow Condensed SemiBold" panose="00000706000000000000" pitchFamily="2" charset="0"/>
            </a:endParaRPr>
          </a:p>
          <a:p>
            <a:pPr algn="ctr"/>
            <a:r>
              <a:rPr lang="en-IN" dirty="0">
                <a:latin typeface="Barlow Condensed SemiBold" panose="00000706000000000000" pitchFamily="2" charset="0"/>
              </a:rPr>
              <a:t>Data Base </a:t>
            </a:r>
          </a:p>
          <a:p>
            <a:pPr algn="ctr"/>
            <a:endParaRPr lang="en-IN" dirty="0">
              <a:latin typeface="Barlow Condensed SemiBold" panose="00000706000000000000" pitchFamily="2" charset="0"/>
            </a:endParaRPr>
          </a:p>
          <a:p>
            <a:pPr algn="ctr"/>
            <a:endParaRPr lang="en-IN" dirty="0"/>
          </a:p>
          <a:p>
            <a:pPr algn="ctr"/>
            <a:endParaRPr lang="en-IN" dirty="0"/>
          </a:p>
        </p:txBody>
      </p:sp>
      <p:sp>
        <p:nvSpPr>
          <p:cNvPr id="11" name="Rectangle 10">
            <a:extLst>
              <a:ext uri="{FF2B5EF4-FFF2-40B4-BE49-F238E27FC236}">
                <a16:creationId xmlns:a16="http://schemas.microsoft.com/office/drawing/2014/main" id="{86928E1C-8CFA-05EC-C399-AE986EAB0507}"/>
              </a:ext>
            </a:extLst>
          </p:cNvPr>
          <p:cNvSpPr/>
          <p:nvPr/>
        </p:nvSpPr>
        <p:spPr>
          <a:xfrm>
            <a:off x="5158833" y="4221315"/>
            <a:ext cx="1371600" cy="8330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atin typeface="Barlow Condensed SemiBold" panose="00000706000000000000" pitchFamily="2" charset="0"/>
            </a:endParaRPr>
          </a:p>
          <a:p>
            <a:pPr algn="ctr"/>
            <a:r>
              <a:rPr lang="en-IN" dirty="0">
                <a:latin typeface="Barlow Condensed SemiBold" panose="00000706000000000000" pitchFamily="2" charset="0"/>
              </a:rPr>
              <a:t>Security</a:t>
            </a:r>
          </a:p>
          <a:p>
            <a:pPr algn="ctr"/>
            <a:endParaRPr lang="en-IN" dirty="0">
              <a:latin typeface="Barlow Condensed SemiBold" panose="00000706000000000000" pitchFamily="2" charset="0"/>
            </a:endParaRPr>
          </a:p>
          <a:p>
            <a:pPr algn="ctr"/>
            <a:r>
              <a:rPr lang="en-IN" sz="1000" dirty="0">
                <a:latin typeface="Arvo" panose="020B0604020202020204" charset="0"/>
              </a:rPr>
              <a:t>Authentication and Authorization</a:t>
            </a:r>
          </a:p>
          <a:p>
            <a:pPr algn="ctr"/>
            <a:endParaRPr lang="en-IN" dirty="0">
              <a:latin typeface="Barlow Condensed SemiBold" panose="00000706000000000000" pitchFamily="2" charset="0"/>
            </a:endParaRPr>
          </a:p>
        </p:txBody>
      </p:sp>
      <p:sp>
        <p:nvSpPr>
          <p:cNvPr id="16" name="Arrow: Right 15">
            <a:extLst>
              <a:ext uri="{FF2B5EF4-FFF2-40B4-BE49-F238E27FC236}">
                <a16:creationId xmlns:a16="http://schemas.microsoft.com/office/drawing/2014/main" id="{13379DF8-24B1-DC8A-30C4-53C49F9E382F}"/>
              </a:ext>
            </a:extLst>
          </p:cNvPr>
          <p:cNvSpPr/>
          <p:nvPr/>
        </p:nvSpPr>
        <p:spPr>
          <a:xfrm>
            <a:off x="2701615" y="1517495"/>
            <a:ext cx="304800" cy="5111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3B89E601-A735-14F5-B217-E46608515642}"/>
              </a:ext>
            </a:extLst>
          </p:cNvPr>
          <p:cNvSpPr/>
          <p:nvPr/>
        </p:nvSpPr>
        <p:spPr>
          <a:xfrm>
            <a:off x="5786800" y="1497621"/>
            <a:ext cx="304800"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83FF28E3-4704-D6B2-837A-B77B1E0E93F1}"/>
              </a:ext>
            </a:extLst>
          </p:cNvPr>
          <p:cNvSpPr/>
          <p:nvPr/>
        </p:nvSpPr>
        <p:spPr>
          <a:xfrm>
            <a:off x="3962400" y="2318216"/>
            <a:ext cx="45719" cy="30480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Arrow: Up 18">
            <a:extLst>
              <a:ext uri="{FF2B5EF4-FFF2-40B4-BE49-F238E27FC236}">
                <a16:creationId xmlns:a16="http://schemas.microsoft.com/office/drawing/2014/main" id="{7FE55A40-BC1C-FA16-E5F8-31E296DA0BC9}"/>
              </a:ext>
            </a:extLst>
          </p:cNvPr>
          <p:cNvSpPr/>
          <p:nvPr/>
        </p:nvSpPr>
        <p:spPr>
          <a:xfrm>
            <a:off x="4106193" y="2309552"/>
            <a:ext cx="45719" cy="304800"/>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851ACAC4-72CF-31AF-832C-BE1161A82906}"/>
              </a:ext>
            </a:extLst>
          </p:cNvPr>
          <p:cNvSpPr/>
          <p:nvPr/>
        </p:nvSpPr>
        <p:spPr>
          <a:xfrm flipH="1">
            <a:off x="3534517" y="3956878"/>
            <a:ext cx="45719" cy="30480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46B79D11-3D5E-8689-9F56-F3BDC5290CBE}"/>
              </a:ext>
            </a:extLst>
          </p:cNvPr>
          <p:cNvSpPr/>
          <p:nvPr/>
        </p:nvSpPr>
        <p:spPr>
          <a:xfrm>
            <a:off x="4261160" y="4615001"/>
            <a:ext cx="336860"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Arrow: Up 21">
            <a:extLst>
              <a:ext uri="{FF2B5EF4-FFF2-40B4-BE49-F238E27FC236}">
                <a16:creationId xmlns:a16="http://schemas.microsoft.com/office/drawing/2014/main" id="{90D0C5B7-BB1B-2C23-B910-FEDFBDF9801C}"/>
              </a:ext>
            </a:extLst>
          </p:cNvPr>
          <p:cNvSpPr/>
          <p:nvPr/>
        </p:nvSpPr>
        <p:spPr>
          <a:xfrm>
            <a:off x="3733800" y="3952406"/>
            <a:ext cx="45719" cy="304800"/>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5573E1E-485C-0B8A-DC5B-B4A50F5CD314}"/>
              </a:ext>
            </a:extLst>
          </p:cNvPr>
          <p:cNvSpPr txBox="1"/>
          <p:nvPr/>
        </p:nvSpPr>
        <p:spPr>
          <a:xfrm>
            <a:off x="1172493" y="221170"/>
            <a:ext cx="5867400" cy="523220"/>
          </a:xfrm>
          <a:prstGeom prst="rect">
            <a:avLst/>
          </a:prstGeom>
          <a:noFill/>
        </p:spPr>
        <p:txBody>
          <a:bodyPr wrap="square" rtlCol="0">
            <a:spAutoFit/>
          </a:bodyPr>
          <a:lstStyle/>
          <a:p>
            <a:r>
              <a:rPr lang="en-US" sz="2800" b="1" dirty="0">
                <a:solidFill>
                  <a:schemeClr val="tx1">
                    <a:lumMod val="75000"/>
                  </a:schemeClr>
                </a:solidFill>
                <a:latin typeface="Barlow Condensed" charset="0"/>
              </a:rPr>
              <a:t>6.2 SYSTEM ARCHITECTURE</a:t>
            </a:r>
            <a:endParaRPr lang="en-IN" dirty="0"/>
          </a:p>
        </p:txBody>
      </p:sp>
    </p:spTree>
    <p:extLst>
      <p:ext uri="{BB962C8B-B14F-4D97-AF65-F5344CB8AC3E}">
        <p14:creationId xmlns:p14="http://schemas.microsoft.com/office/powerpoint/2010/main" val="75063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A44C1-95F4-985E-3AA9-D3D0D8E3D0F6}"/>
              </a:ext>
            </a:extLst>
          </p:cNvPr>
          <p:cNvSpPr txBox="1"/>
          <p:nvPr/>
        </p:nvSpPr>
        <p:spPr>
          <a:xfrm>
            <a:off x="1172493" y="221170"/>
            <a:ext cx="5867400" cy="523220"/>
          </a:xfrm>
          <a:prstGeom prst="rect">
            <a:avLst/>
          </a:prstGeom>
          <a:noFill/>
        </p:spPr>
        <p:txBody>
          <a:bodyPr wrap="square" rtlCol="0">
            <a:spAutoFit/>
          </a:bodyPr>
          <a:lstStyle/>
          <a:p>
            <a:r>
              <a:rPr lang="en-US" sz="2800" b="1" dirty="0">
                <a:solidFill>
                  <a:schemeClr val="tx1">
                    <a:lumMod val="75000"/>
                  </a:schemeClr>
                </a:solidFill>
                <a:latin typeface="Barlow Condensed" charset="0"/>
              </a:rPr>
              <a:t> ENTITY RELATION DIAGRAM  </a:t>
            </a:r>
            <a:endParaRPr lang="en-IN" dirty="0"/>
          </a:p>
        </p:txBody>
      </p:sp>
      <p:pic>
        <p:nvPicPr>
          <p:cNvPr id="4" name="Picture 3">
            <a:extLst>
              <a:ext uri="{FF2B5EF4-FFF2-40B4-BE49-F238E27FC236}">
                <a16:creationId xmlns:a16="http://schemas.microsoft.com/office/drawing/2014/main" id="{0AD851BF-FB20-C741-6B10-DB6DDCF68E6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371600" y="744390"/>
            <a:ext cx="5410200" cy="4192905"/>
          </a:xfrm>
          <a:prstGeom prst="rect">
            <a:avLst/>
          </a:prstGeom>
          <a:noFill/>
          <a:ln>
            <a:noFill/>
          </a:ln>
        </p:spPr>
      </p:pic>
    </p:spTree>
    <p:extLst>
      <p:ext uri="{BB962C8B-B14F-4D97-AF65-F5344CB8AC3E}">
        <p14:creationId xmlns:p14="http://schemas.microsoft.com/office/powerpoint/2010/main" val="3188773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90EC70-EE42-5986-70F4-4564606FEE99}"/>
              </a:ext>
            </a:extLst>
          </p:cNvPr>
          <p:cNvSpPr txBox="1"/>
          <p:nvPr/>
        </p:nvSpPr>
        <p:spPr>
          <a:xfrm>
            <a:off x="1172493" y="221170"/>
            <a:ext cx="5867400" cy="523220"/>
          </a:xfrm>
          <a:prstGeom prst="rect">
            <a:avLst/>
          </a:prstGeom>
          <a:noFill/>
        </p:spPr>
        <p:txBody>
          <a:bodyPr wrap="square" rtlCol="0">
            <a:spAutoFit/>
          </a:bodyPr>
          <a:lstStyle/>
          <a:p>
            <a:r>
              <a:rPr lang="en-US" sz="2800" b="1" dirty="0">
                <a:solidFill>
                  <a:schemeClr val="tx1">
                    <a:lumMod val="75000"/>
                  </a:schemeClr>
                </a:solidFill>
                <a:latin typeface="Barlow Condensed" charset="0"/>
              </a:rPr>
              <a:t>6.3 UML DIAGRAMS</a:t>
            </a:r>
            <a:endParaRPr lang="en-IN" dirty="0"/>
          </a:p>
        </p:txBody>
      </p:sp>
      <p:sp>
        <p:nvSpPr>
          <p:cNvPr id="4" name="TextBox 3">
            <a:extLst>
              <a:ext uri="{FF2B5EF4-FFF2-40B4-BE49-F238E27FC236}">
                <a16:creationId xmlns:a16="http://schemas.microsoft.com/office/drawing/2014/main" id="{2BA18557-BB69-42BA-47E9-DE560E4307E6}"/>
              </a:ext>
            </a:extLst>
          </p:cNvPr>
          <p:cNvSpPr txBox="1"/>
          <p:nvPr/>
        </p:nvSpPr>
        <p:spPr>
          <a:xfrm>
            <a:off x="1295400" y="824681"/>
            <a:ext cx="1905000" cy="400110"/>
          </a:xfrm>
          <a:prstGeom prst="rect">
            <a:avLst/>
          </a:prstGeom>
          <a:noFill/>
        </p:spPr>
        <p:txBody>
          <a:bodyPr wrap="square" rtlCol="0">
            <a:spAutoFit/>
          </a:bodyPr>
          <a:lstStyle/>
          <a:p>
            <a:r>
              <a:rPr lang="en-IN" sz="2000" b="1" dirty="0">
                <a:solidFill>
                  <a:schemeClr val="tx1">
                    <a:lumMod val="75000"/>
                  </a:schemeClr>
                </a:solidFill>
                <a:latin typeface="Barlow Condensed" panose="00000506000000000000" pitchFamily="2" charset="0"/>
              </a:rPr>
              <a:t>1. CLASS DIAGRAM</a:t>
            </a:r>
          </a:p>
        </p:txBody>
      </p:sp>
      <p:pic>
        <p:nvPicPr>
          <p:cNvPr id="5" name="Picture 4">
            <a:extLst>
              <a:ext uri="{FF2B5EF4-FFF2-40B4-BE49-F238E27FC236}">
                <a16:creationId xmlns:a16="http://schemas.microsoft.com/office/drawing/2014/main" id="{16649E5A-BC10-0C06-02F6-6081F28A69D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600200" y="1159510"/>
            <a:ext cx="4191000" cy="3925699"/>
          </a:xfrm>
          <a:prstGeom prst="rect">
            <a:avLst/>
          </a:prstGeom>
          <a:noFill/>
          <a:ln>
            <a:noFill/>
          </a:ln>
        </p:spPr>
      </p:pic>
    </p:spTree>
    <p:extLst>
      <p:ext uri="{BB962C8B-B14F-4D97-AF65-F5344CB8AC3E}">
        <p14:creationId xmlns:p14="http://schemas.microsoft.com/office/powerpoint/2010/main" val="91188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1736D7-9600-E634-0FF6-3DFC2069393F}"/>
              </a:ext>
            </a:extLst>
          </p:cNvPr>
          <p:cNvSpPr txBox="1"/>
          <p:nvPr/>
        </p:nvSpPr>
        <p:spPr>
          <a:xfrm>
            <a:off x="990600" y="438150"/>
            <a:ext cx="2286000" cy="400110"/>
          </a:xfrm>
          <a:prstGeom prst="rect">
            <a:avLst/>
          </a:prstGeom>
          <a:noFill/>
        </p:spPr>
        <p:txBody>
          <a:bodyPr wrap="square" rtlCol="0">
            <a:spAutoFit/>
          </a:bodyPr>
          <a:lstStyle/>
          <a:p>
            <a:r>
              <a:rPr lang="en-IN" sz="2000" b="1" dirty="0">
                <a:solidFill>
                  <a:schemeClr val="tx1">
                    <a:lumMod val="75000"/>
                  </a:schemeClr>
                </a:solidFill>
                <a:latin typeface="Barlow Condensed" panose="00000506000000000000" pitchFamily="2" charset="0"/>
              </a:rPr>
              <a:t>2. USE-CASE DIAGRAM</a:t>
            </a:r>
          </a:p>
        </p:txBody>
      </p:sp>
      <p:pic>
        <p:nvPicPr>
          <p:cNvPr id="4" name="Picture 3">
            <a:extLst>
              <a:ext uri="{FF2B5EF4-FFF2-40B4-BE49-F238E27FC236}">
                <a16:creationId xmlns:a16="http://schemas.microsoft.com/office/drawing/2014/main" id="{44AE381F-E898-F83D-5D5E-CDA1155528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38200" y="895350"/>
            <a:ext cx="5753100" cy="3923665"/>
          </a:xfrm>
          <a:prstGeom prst="rect">
            <a:avLst/>
          </a:prstGeom>
          <a:noFill/>
          <a:ln>
            <a:noFill/>
          </a:ln>
        </p:spPr>
      </p:pic>
    </p:spTree>
    <p:extLst>
      <p:ext uri="{BB962C8B-B14F-4D97-AF65-F5344CB8AC3E}">
        <p14:creationId xmlns:p14="http://schemas.microsoft.com/office/powerpoint/2010/main" val="1798305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330B7D-AAE7-60EE-C184-12CE78AA7F0F}"/>
              </a:ext>
            </a:extLst>
          </p:cNvPr>
          <p:cNvSpPr txBox="1"/>
          <p:nvPr/>
        </p:nvSpPr>
        <p:spPr>
          <a:xfrm>
            <a:off x="685800" y="285750"/>
            <a:ext cx="2438400" cy="400110"/>
          </a:xfrm>
          <a:prstGeom prst="rect">
            <a:avLst/>
          </a:prstGeom>
          <a:noFill/>
        </p:spPr>
        <p:txBody>
          <a:bodyPr wrap="square" rtlCol="0">
            <a:spAutoFit/>
          </a:bodyPr>
          <a:lstStyle/>
          <a:p>
            <a:r>
              <a:rPr lang="en-IN" sz="2000" b="1" dirty="0">
                <a:solidFill>
                  <a:schemeClr val="tx1">
                    <a:lumMod val="75000"/>
                  </a:schemeClr>
                </a:solidFill>
                <a:latin typeface="Barlow Condensed" panose="00000506000000000000" pitchFamily="2" charset="0"/>
              </a:rPr>
              <a:t>3. ACTIVITY DIAGRAM</a:t>
            </a:r>
          </a:p>
        </p:txBody>
      </p:sp>
      <p:pic>
        <p:nvPicPr>
          <p:cNvPr id="4" name="Picture 3">
            <a:extLst>
              <a:ext uri="{FF2B5EF4-FFF2-40B4-BE49-F238E27FC236}">
                <a16:creationId xmlns:a16="http://schemas.microsoft.com/office/drawing/2014/main" id="{91F75509-3A04-7C4C-EACC-8B55EFF7E27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219200" y="685860"/>
            <a:ext cx="5309870" cy="4318000"/>
          </a:xfrm>
          <a:prstGeom prst="rect">
            <a:avLst/>
          </a:prstGeom>
          <a:noFill/>
          <a:ln>
            <a:noFill/>
          </a:ln>
        </p:spPr>
      </p:pic>
    </p:spTree>
    <p:extLst>
      <p:ext uri="{BB962C8B-B14F-4D97-AF65-F5344CB8AC3E}">
        <p14:creationId xmlns:p14="http://schemas.microsoft.com/office/powerpoint/2010/main" val="44851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5EEDA-64AB-BD34-EB2C-3401BF4FDF49}"/>
              </a:ext>
            </a:extLst>
          </p:cNvPr>
          <p:cNvSpPr txBox="1"/>
          <p:nvPr/>
        </p:nvSpPr>
        <p:spPr>
          <a:xfrm>
            <a:off x="685800" y="285750"/>
            <a:ext cx="2438400" cy="400110"/>
          </a:xfrm>
          <a:prstGeom prst="rect">
            <a:avLst/>
          </a:prstGeom>
          <a:noFill/>
        </p:spPr>
        <p:txBody>
          <a:bodyPr wrap="square" rtlCol="0">
            <a:spAutoFit/>
          </a:bodyPr>
          <a:lstStyle/>
          <a:p>
            <a:r>
              <a:rPr lang="en-IN" sz="2000" b="1" dirty="0">
                <a:solidFill>
                  <a:schemeClr val="tx1">
                    <a:lumMod val="75000"/>
                  </a:schemeClr>
                </a:solidFill>
                <a:latin typeface="Barlow Condensed" panose="00000506000000000000" pitchFamily="2" charset="0"/>
              </a:rPr>
              <a:t>4. SEQUENCE DIAGRAM</a:t>
            </a:r>
          </a:p>
        </p:txBody>
      </p:sp>
      <p:pic>
        <p:nvPicPr>
          <p:cNvPr id="4" name="Picture 3">
            <a:extLst>
              <a:ext uri="{FF2B5EF4-FFF2-40B4-BE49-F238E27FC236}">
                <a16:creationId xmlns:a16="http://schemas.microsoft.com/office/drawing/2014/main" id="{BD691E56-6C12-5715-7341-2FBC4978B7B8}"/>
              </a:ext>
            </a:extLst>
          </p:cNvPr>
          <p:cNvPicPr>
            <a:picLocks noChangeAspect="1"/>
          </p:cNvPicPr>
          <p:nvPr/>
        </p:nvPicPr>
        <p:blipFill>
          <a:blip r:embed="rId2" cstate="print">
            <a:extLst>
              <a:ext uri="{28A0092B-C50C-407E-A947-70E740481C1C}">
                <a14:useLocalDpi xmlns:a14="http://schemas.microsoft.com/office/drawing/2010/main" val="0"/>
              </a:ext>
            </a:extLst>
          </a:blip>
          <a:srcRect t="-1" b="-12901"/>
          <a:stretch>
            <a:fillRect/>
          </a:stretch>
        </p:blipFill>
        <p:spPr>
          <a:xfrm>
            <a:off x="1600200" y="819150"/>
            <a:ext cx="5634990" cy="4181475"/>
          </a:xfrm>
          <a:prstGeom prst="rect">
            <a:avLst/>
          </a:prstGeom>
          <a:noFill/>
          <a:ln>
            <a:noFill/>
          </a:ln>
        </p:spPr>
      </p:pic>
    </p:spTree>
    <p:extLst>
      <p:ext uri="{BB962C8B-B14F-4D97-AF65-F5344CB8AC3E}">
        <p14:creationId xmlns:p14="http://schemas.microsoft.com/office/powerpoint/2010/main" val="264712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54"/>
          <p:cNvSpPr txBox="1">
            <a:spLocks noGrp="1"/>
          </p:cNvSpPr>
          <p:nvPr>
            <p:ph type="ctrTitle" idx="7"/>
          </p:nvPr>
        </p:nvSpPr>
        <p:spPr>
          <a:xfrm>
            <a:off x="1375757" y="2286066"/>
            <a:ext cx="3805791" cy="14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PROPOSED MODEL</a:t>
            </a:r>
            <a:endParaRPr sz="3200" dirty="0"/>
          </a:p>
        </p:txBody>
      </p:sp>
      <p:sp>
        <p:nvSpPr>
          <p:cNvPr id="2013" name="Google Shape;2013;p54"/>
          <p:cNvSpPr txBox="1">
            <a:spLocks noGrp="1"/>
          </p:cNvSpPr>
          <p:nvPr>
            <p:ph type="ctrTitle"/>
          </p:nvPr>
        </p:nvSpPr>
        <p:spPr>
          <a:xfrm>
            <a:off x="1386578" y="212728"/>
            <a:ext cx="4275300" cy="2283143"/>
          </a:xfrm>
          <a:prstGeom prst="rect">
            <a:avLst/>
          </a:prstGeom>
        </p:spPr>
        <p:txBody>
          <a:bodyPr spcFirstLastPara="1" wrap="square" lIns="91425" tIns="91425" rIns="91425" bIns="91425" anchor="ctr" anchorCtr="0">
            <a:noAutofit/>
          </a:bodyPr>
          <a:lstStyle/>
          <a:p>
            <a:pPr marL="285750" indent="-285750">
              <a:lnSpc>
                <a:spcPct val="150000"/>
              </a:lnSpc>
              <a:spcAft>
                <a:spcPts val="1000"/>
              </a:spcAft>
            </a:pPr>
            <a:r>
              <a:rPr lang="en-IN" sz="3200" dirty="0"/>
              <a:t>INTRODUCTION</a:t>
            </a:r>
            <a:br>
              <a:rPr lang="en-IN" sz="3200" dirty="0"/>
            </a:br>
            <a:endParaRPr lang="en-US" sz="3200" dirty="0">
              <a:solidFill>
                <a:schemeClr val="tx1"/>
              </a:solidFill>
              <a:latin typeface="Barlow Condensed" charset="0"/>
              <a:cs typeface="Times New Roman" panose="02020603050405020304" pitchFamily="18" charset="0"/>
            </a:endParaRPr>
          </a:p>
        </p:txBody>
      </p:sp>
      <p:sp>
        <p:nvSpPr>
          <p:cNvPr id="2014" name="Google Shape;2014;p54"/>
          <p:cNvSpPr txBox="1">
            <a:spLocks noGrp="1"/>
          </p:cNvSpPr>
          <p:nvPr>
            <p:ph type="title" idx="2"/>
          </p:nvPr>
        </p:nvSpPr>
        <p:spPr>
          <a:xfrm>
            <a:off x="167801" y="684279"/>
            <a:ext cx="1143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t>01</a:t>
            </a:r>
            <a:endParaRPr sz="3200" dirty="0"/>
          </a:p>
        </p:txBody>
      </p:sp>
      <p:sp>
        <p:nvSpPr>
          <p:cNvPr id="2015" name="Google Shape;2015;p54"/>
          <p:cNvSpPr txBox="1">
            <a:spLocks noGrp="1"/>
          </p:cNvSpPr>
          <p:nvPr>
            <p:ph type="ctrTitle" idx="3"/>
          </p:nvPr>
        </p:nvSpPr>
        <p:spPr>
          <a:xfrm>
            <a:off x="1386578" y="1181408"/>
            <a:ext cx="5735999"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IN" sz="3200" dirty="0"/>
            </a:br>
            <a:r>
              <a:rPr lang="en-IN" sz="3200" dirty="0"/>
              <a:t>EXISTING SYSTEM &amp; DRAWBACKS</a:t>
            </a:r>
          </a:p>
        </p:txBody>
      </p:sp>
      <p:sp>
        <p:nvSpPr>
          <p:cNvPr id="2016" name="Google Shape;2016;p54"/>
          <p:cNvSpPr txBox="1">
            <a:spLocks noGrp="1"/>
          </p:cNvSpPr>
          <p:nvPr>
            <p:ph type="title" idx="4"/>
          </p:nvPr>
        </p:nvSpPr>
        <p:spPr>
          <a:xfrm>
            <a:off x="0" y="1358284"/>
            <a:ext cx="1308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t>02</a:t>
            </a:r>
            <a:endParaRPr sz="3200" dirty="0"/>
          </a:p>
        </p:txBody>
      </p:sp>
      <p:sp>
        <p:nvSpPr>
          <p:cNvPr id="2017" name="Google Shape;2017;p54"/>
          <p:cNvSpPr txBox="1">
            <a:spLocks noGrp="1"/>
          </p:cNvSpPr>
          <p:nvPr>
            <p:ph type="ctrTitle" idx="5"/>
          </p:nvPr>
        </p:nvSpPr>
        <p:spPr>
          <a:xfrm>
            <a:off x="1397399" y="1895185"/>
            <a:ext cx="42753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IN" sz="3200" dirty="0"/>
            </a:br>
            <a:r>
              <a:rPr lang="en-IN" sz="3200" dirty="0"/>
              <a:t>LITERATURE SURVEY</a:t>
            </a:r>
            <a:endParaRPr sz="3200" dirty="0"/>
          </a:p>
        </p:txBody>
      </p:sp>
      <p:sp>
        <p:nvSpPr>
          <p:cNvPr id="2018" name="Google Shape;2018;p54"/>
          <p:cNvSpPr txBox="1">
            <a:spLocks noGrp="1"/>
          </p:cNvSpPr>
          <p:nvPr>
            <p:ph type="title" idx="6"/>
          </p:nvPr>
        </p:nvSpPr>
        <p:spPr>
          <a:xfrm>
            <a:off x="-111553" y="1914893"/>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br>
              <a:rPr lang="en" sz="3200" dirty="0"/>
            </a:br>
            <a:r>
              <a:rPr lang="en" sz="3200" dirty="0"/>
              <a:t>03</a:t>
            </a:r>
            <a:endParaRPr sz="3200" dirty="0"/>
          </a:p>
        </p:txBody>
      </p:sp>
      <p:sp>
        <p:nvSpPr>
          <p:cNvPr id="2019" name="Google Shape;2019;p54"/>
          <p:cNvSpPr txBox="1">
            <a:spLocks noGrp="1"/>
          </p:cNvSpPr>
          <p:nvPr>
            <p:ph type="title" idx="8"/>
          </p:nvPr>
        </p:nvSpPr>
        <p:spPr>
          <a:xfrm>
            <a:off x="-96152" y="2545064"/>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br>
              <a:rPr lang="en" sz="3200" dirty="0"/>
            </a:br>
            <a:r>
              <a:rPr lang="en" sz="3200" dirty="0"/>
              <a:t>04</a:t>
            </a:r>
            <a:endParaRPr sz="3200" dirty="0"/>
          </a:p>
        </p:txBody>
      </p:sp>
      <p:sp>
        <p:nvSpPr>
          <p:cNvPr id="2020" name="Google Shape;2020;p54"/>
          <p:cNvSpPr txBox="1">
            <a:spLocks noGrp="1"/>
          </p:cNvSpPr>
          <p:nvPr>
            <p:ph type="ctrTitle" idx="9"/>
          </p:nvPr>
        </p:nvSpPr>
        <p:spPr>
          <a:xfrm>
            <a:off x="280983" y="76751"/>
            <a:ext cx="38886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12" name="Google Shape;2014;p54"/>
          <p:cNvSpPr txBox="1">
            <a:spLocks/>
          </p:cNvSpPr>
          <p:nvPr/>
        </p:nvSpPr>
        <p:spPr>
          <a:xfrm>
            <a:off x="221548" y="3439995"/>
            <a:ext cx="11430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3600"/>
              <a:buFont typeface="Barlow Condensed SemiBold"/>
              <a:buNone/>
              <a:defRPr sz="3600" b="0" i="0" u="none" strike="noStrike" cap="none">
                <a:solidFill>
                  <a:schemeClr val="dk1"/>
                </a:solidFill>
                <a:latin typeface="Barlow Condensed SemiBold"/>
                <a:ea typeface="Barlow Condensed SemiBold"/>
                <a:cs typeface="Barlow Condensed SemiBold"/>
                <a:sym typeface="Barlow Condensed SemiBold"/>
              </a:defRPr>
            </a:lvl1pPr>
            <a:lvl2pPr marR="0" lvl="1"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3200" dirty="0"/>
              <a:t>05</a:t>
            </a:r>
          </a:p>
        </p:txBody>
      </p:sp>
      <p:sp>
        <p:nvSpPr>
          <p:cNvPr id="16" name="Google Shape;2013;p54"/>
          <p:cNvSpPr txBox="1">
            <a:spLocks/>
          </p:cNvSpPr>
          <p:nvPr/>
        </p:nvSpPr>
        <p:spPr>
          <a:xfrm>
            <a:off x="1347822" y="3430203"/>
            <a:ext cx="42753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1pPr>
            <a:lvl2pPr marR="0" lvl="1"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2pPr>
            <a:lvl3pPr marR="0" lvl="2"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3pPr>
            <a:lvl4pPr marR="0" lvl="3"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4pPr>
            <a:lvl5pPr marR="0" lvl="4"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5pPr>
            <a:lvl6pPr marR="0" lvl="5"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6pPr>
            <a:lvl7pPr marR="0" lvl="6"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7pPr>
            <a:lvl8pPr marR="0" lvl="7"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8pPr>
            <a:lvl9pPr marR="0" lvl="8"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9pPr>
          </a:lstStyle>
          <a:p>
            <a:pPr>
              <a:lnSpc>
                <a:spcPct val="150000"/>
              </a:lnSpc>
              <a:spcAft>
                <a:spcPts val="1000"/>
              </a:spcAft>
            </a:pPr>
            <a:r>
              <a:rPr lang="en-US" sz="3200" dirty="0">
                <a:solidFill>
                  <a:schemeClr val="tx1"/>
                </a:solidFill>
                <a:latin typeface="Barlow Condensed" charset="0"/>
                <a:ea typeface="Times New Roman" panose="02020603050405020304" pitchFamily="18" charset="0"/>
                <a:cs typeface="Times New Roman" panose="02020603050405020304" pitchFamily="18" charset="0"/>
              </a:rPr>
              <a:t>REQUIREMENTS GATHERING</a:t>
            </a:r>
          </a:p>
        </p:txBody>
      </p:sp>
      <p:sp>
        <p:nvSpPr>
          <p:cNvPr id="17" name="Google Shape;2015;p54"/>
          <p:cNvSpPr txBox="1">
            <a:spLocks/>
          </p:cNvSpPr>
          <p:nvPr/>
        </p:nvSpPr>
        <p:spPr>
          <a:xfrm>
            <a:off x="5645146" y="637157"/>
            <a:ext cx="5736000" cy="6463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1pPr>
            <a:lvl2pPr marR="0" lvl="1"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2pPr>
            <a:lvl3pPr marR="0" lvl="2"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3pPr>
            <a:lvl4pPr marR="0" lvl="3"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4pPr>
            <a:lvl5pPr marR="0" lvl="4"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5pPr>
            <a:lvl6pPr marR="0" lvl="5"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6pPr>
            <a:lvl7pPr marR="0" lvl="6"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7pPr>
            <a:lvl8pPr marR="0" lvl="7"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8pPr>
            <a:lvl9pPr marR="0" lvl="8"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9pPr>
          </a:lstStyle>
          <a:p>
            <a:pPr>
              <a:lnSpc>
                <a:spcPct val="150000"/>
              </a:lnSpc>
              <a:spcAft>
                <a:spcPts val="1000"/>
              </a:spcAft>
            </a:pPr>
            <a:endParaRPr lang="en-US" sz="3200" spc="-150" dirty="0">
              <a:solidFill>
                <a:schemeClr val="tx1"/>
              </a:solidFill>
              <a:latin typeface="Barlow Condensed" charset="0"/>
              <a:ea typeface="Times New Roman" panose="02020603050405020304" pitchFamily="18" charset="0"/>
              <a:cs typeface="Times New Roman" panose="02020603050405020304" pitchFamily="18" charset="0"/>
            </a:endParaRPr>
          </a:p>
        </p:txBody>
      </p:sp>
      <p:sp>
        <p:nvSpPr>
          <p:cNvPr id="23" name="Google Shape;2012;p54"/>
          <p:cNvSpPr txBox="1">
            <a:spLocks/>
          </p:cNvSpPr>
          <p:nvPr/>
        </p:nvSpPr>
        <p:spPr>
          <a:xfrm>
            <a:off x="5902408" y="3927040"/>
            <a:ext cx="42753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1pPr>
            <a:lvl2pPr marR="0" lvl="1"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2pPr>
            <a:lvl3pPr marR="0" lvl="2"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3pPr>
            <a:lvl4pPr marR="0" lvl="3"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4pPr>
            <a:lvl5pPr marR="0" lvl="4"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5pPr>
            <a:lvl6pPr marR="0" lvl="5"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6pPr>
            <a:lvl7pPr marR="0" lvl="6"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7pPr>
            <a:lvl8pPr marR="0" lvl="7"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8pPr>
            <a:lvl9pPr marR="0" lvl="8"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9pPr>
          </a:lstStyle>
          <a:p>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A02A00-9C27-9A94-AB67-880B097B9791}"/>
              </a:ext>
            </a:extLst>
          </p:cNvPr>
          <p:cNvSpPr txBox="1"/>
          <p:nvPr/>
        </p:nvSpPr>
        <p:spPr>
          <a:xfrm>
            <a:off x="685800" y="285750"/>
            <a:ext cx="2438400" cy="400110"/>
          </a:xfrm>
          <a:prstGeom prst="rect">
            <a:avLst/>
          </a:prstGeom>
          <a:noFill/>
        </p:spPr>
        <p:txBody>
          <a:bodyPr wrap="square" rtlCol="0">
            <a:spAutoFit/>
          </a:bodyPr>
          <a:lstStyle/>
          <a:p>
            <a:r>
              <a:rPr lang="en-IN" sz="2000" b="1" dirty="0">
                <a:solidFill>
                  <a:schemeClr val="tx1">
                    <a:lumMod val="75000"/>
                  </a:schemeClr>
                </a:solidFill>
                <a:latin typeface="Barlow Condensed" panose="00000506000000000000" pitchFamily="2" charset="0"/>
              </a:rPr>
              <a:t>5. COMPONENT  DIAGRAM</a:t>
            </a:r>
          </a:p>
        </p:txBody>
      </p:sp>
      <p:pic>
        <p:nvPicPr>
          <p:cNvPr id="4" name="Picture 3">
            <a:extLst>
              <a:ext uri="{FF2B5EF4-FFF2-40B4-BE49-F238E27FC236}">
                <a16:creationId xmlns:a16="http://schemas.microsoft.com/office/drawing/2014/main" id="{3B5FED20-E077-F418-875F-45215218BD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38400" y="590550"/>
            <a:ext cx="4114800" cy="4552950"/>
          </a:xfrm>
          <a:prstGeom prst="rect">
            <a:avLst/>
          </a:prstGeom>
          <a:noFill/>
          <a:ln>
            <a:noFill/>
          </a:ln>
        </p:spPr>
      </p:pic>
    </p:spTree>
    <p:extLst>
      <p:ext uri="{BB962C8B-B14F-4D97-AF65-F5344CB8AC3E}">
        <p14:creationId xmlns:p14="http://schemas.microsoft.com/office/powerpoint/2010/main" val="128678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320;p71">
            <a:extLst>
              <a:ext uri="{FF2B5EF4-FFF2-40B4-BE49-F238E27FC236}">
                <a16:creationId xmlns:a16="http://schemas.microsoft.com/office/drawing/2014/main" id="{4FF7E12B-025D-6929-ED6F-717C0BDA39AE}"/>
              </a:ext>
            </a:extLst>
          </p:cNvPr>
          <p:cNvSpPr txBox="1">
            <a:spLocks noGrp="1"/>
          </p:cNvSpPr>
          <p:nvPr>
            <p:ph type="ctrTitle"/>
          </p:nvPr>
        </p:nvSpPr>
        <p:spPr>
          <a:xfrm flipH="1">
            <a:off x="533400" y="16290"/>
            <a:ext cx="6640926" cy="699458"/>
          </a:xfrm>
          <a:prstGeom prst="rect">
            <a:avLst/>
          </a:prstGeom>
        </p:spPr>
        <p:txBody>
          <a:bodyPr spcFirstLastPara="1" wrap="square" lIns="91425" tIns="91425" rIns="91425" bIns="91425" anchor="b" anchorCtr="0">
            <a:noAutofit/>
          </a:bodyPr>
          <a:lstStyle/>
          <a:p>
            <a:pPr lvl="0"/>
            <a:r>
              <a:rPr lang="en-US" sz="4000" b="1" dirty="0">
                <a:solidFill>
                  <a:schemeClr val="accent2"/>
                </a:solidFill>
                <a:latin typeface="Barlow Condensed" panose="00000506000000000000" pitchFamily="2" charset="0"/>
              </a:rPr>
              <a:t>07</a:t>
            </a:r>
            <a:r>
              <a:rPr lang="en-US" sz="4000" b="1" dirty="0">
                <a:latin typeface="Barlow Condensed" panose="00000506000000000000" pitchFamily="2" charset="0"/>
              </a:rPr>
              <a:t>  IMPLEMENTATION</a:t>
            </a:r>
          </a:p>
        </p:txBody>
      </p:sp>
      <p:sp>
        <p:nvSpPr>
          <p:cNvPr id="4" name="TextBox 3">
            <a:extLst>
              <a:ext uri="{FF2B5EF4-FFF2-40B4-BE49-F238E27FC236}">
                <a16:creationId xmlns:a16="http://schemas.microsoft.com/office/drawing/2014/main" id="{31B35C64-DBF1-8CC9-D51D-3B79DADE1EC8}"/>
              </a:ext>
            </a:extLst>
          </p:cNvPr>
          <p:cNvSpPr txBox="1"/>
          <p:nvPr/>
        </p:nvSpPr>
        <p:spPr>
          <a:xfrm>
            <a:off x="445672" y="738485"/>
            <a:ext cx="5867400" cy="523220"/>
          </a:xfrm>
          <a:prstGeom prst="rect">
            <a:avLst/>
          </a:prstGeom>
          <a:noFill/>
        </p:spPr>
        <p:txBody>
          <a:bodyPr wrap="square" rtlCol="0">
            <a:spAutoFit/>
          </a:bodyPr>
          <a:lstStyle/>
          <a:p>
            <a:r>
              <a:rPr lang="en-US" sz="2800" b="1" dirty="0">
                <a:solidFill>
                  <a:schemeClr val="tx1">
                    <a:lumMod val="75000"/>
                  </a:schemeClr>
                </a:solidFill>
                <a:latin typeface="Barlow Condensed" charset="0"/>
              </a:rPr>
              <a:t> </a:t>
            </a:r>
            <a:r>
              <a:rPr lang="en-US" sz="2800" b="1" dirty="0">
                <a:solidFill>
                  <a:schemeClr val="bg1">
                    <a:lumMod val="25000"/>
                  </a:schemeClr>
                </a:solidFill>
                <a:latin typeface="Barlow Condensed" charset="0"/>
              </a:rPr>
              <a:t>ALGORITHM USED</a:t>
            </a:r>
            <a:endParaRPr lang="en-IN" dirty="0">
              <a:solidFill>
                <a:schemeClr val="bg1">
                  <a:lumMod val="25000"/>
                </a:schemeClr>
              </a:solidFill>
            </a:endParaRPr>
          </a:p>
        </p:txBody>
      </p:sp>
      <p:sp>
        <p:nvSpPr>
          <p:cNvPr id="6" name="Rectangle 1">
            <a:extLst>
              <a:ext uri="{FF2B5EF4-FFF2-40B4-BE49-F238E27FC236}">
                <a16:creationId xmlns:a16="http://schemas.microsoft.com/office/drawing/2014/main" id="{ADC5776B-7769-67AA-A2BC-2EB55DFBE9FA}"/>
              </a:ext>
            </a:extLst>
          </p:cNvPr>
          <p:cNvSpPr>
            <a:spLocks noChangeArrowheads="1"/>
          </p:cNvSpPr>
          <p:nvPr/>
        </p:nvSpPr>
        <p:spPr bwMode="auto">
          <a:xfrm>
            <a:off x="152400" y="1184926"/>
            <a:ext cx="8991600" cy="361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User Preferences</a:t>
            </a:r>
            <a:r>
              <a:rPr kumimoji="0" lang="en-US" altLang="en-US" b="0" i="0" u="none" strike="noStrike" cap="none" normalizeH="0" baseline="0" dirty="0">
                <a:ln>
                  <a:noFill/>
                </a:ln>
                <a:solidFill>
                  <a:schemeClr val="tx1"/>
                </a:solidFill>
                <a:effectLst/>
                <a:latin typeface="Arvo" panose="020B0604020202020204" charset="0"/>
              </a:rPr>
              <a:t>: Collect user-defined criteria (job title, location, etc.).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Web Scraping</a:t>
            </a:r>
            <a:r>
              <a:rPr kumimoji="0" lang="en-US" altLang="en-US" b="0" i="0" u="none" strike="noStrike" cap="none" normalizeH="0" baseline="0" dirty="0">
                <a:ln>
                  <a:noFill/>
                </a:ln>
                <a:solidFill>
                  <a:schemeClr val="tx1"/>
                </a:solidFill>
                <a:effectLst/>
                <a:latin typeface="Arvo" panose="020B060402020202020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vo" panose="020B0604020202020204" charset="0"/>
              </a:rPr>
              <a:t>Target job portals (LinkedIn, Indeed).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vo" panose="020B0604020202020204" charset="0"/>
              </a:rPr>
              <a:t>Use Scrapy/PHP to fetch and parse job listings.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Data Filtering</a:t>
            </a:r>
            <a:r>
              <a:rPr kumimoji="0" lang="en-US" altLang="en-US" b="0" i="0" u="none" strike="noStrike" cap="none" normalizeH="0" baseline="0" dirty="0">
                <a:ln>
                  <a:noFill/>
                </a:ln>
                <a:solidFill>
                  <a:schemeClr val="tx1"/>
                </a:solidFill>
                <a:effectLst/>
                <a:latin typeface="Arvo" panose="020B0604020202020204" charset="0"/>
              </a:rPr>
              <a:t>: Extract relevant details (titles, locations, deadlines) and filter based on user preferences.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Storage</a:t>
            </a:r>
            <a:r>
              <a:rPr kumimoji="0" lang="en-US" altLang="en-US" b="0" i="0" u="none" strike="noStrike" cap="none" normalizeH="0" baseline="0" dirty="0">
                <a:ln>
                  <a:noFill/>
                </a:ln>
                <a:solidFill>
                  <a:schemeClr val="tx1"/>
                </a:solidFill>
                <a:effectLst/>
                <a:latin typeface="Arvo" panose="020B0604020202020204" charset="0"/>
              </a:rPr>
              <a:t>: Save structured data in a database or file system.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Notification System</a:t>
            </a:r>
            <a:r>
              <a:rPr kumimoji="0" lang="en-US" altLang="en-US" b="0" i="0" u="none" strike="noStrike" cap="none" normalizeH="0" baseline="0" dirty="0">
                <a:ln>
                  <a:noFill/>
                </a:ln>
                <a:solidFill>
                  <a:schemeClr val="tx1"/>
                </a:solidFill>
                <a:effectLst/>
                <a:latin typeface="Arvo" panose="020B0604020202020204" charset="0"/>
              </a:rPr>
              <a:t>: Compare new data with previous listings and notify users of relevant jobs.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Frontend Display</a:t>
            </a:r>
            <a:r>
              <a:rPr kumimoji="0" lang="en-US" altLang="en-US" b="0" i="0" u="none" strike="noStrike" cap="none" normalizeH="0" baseline="0" dirty="0">
                <a:ln>
                  <a:noFill/>
                </a:ln>
                <a:solidFill>
                  <a:schemeClr val="tx1"/>
                </a:solidFill>
                <a:effectLst/>
                <a:latin typeface="Arvo" panose="020B0604020202020204" charset="0"/>
              </a:rPr>
              <a:t>: Use HTML/CSS to present job listings and allow user interaction.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Regular Updates</a:t>
            </a:r>
            <a:r>
              <a:rPr kumimoji="0" lang="en-US" altLang="en-US" b="0" i="0" u="none" strike="noStrike" cap="none" normalizeH="0" baseline="0" dirty="0">
                <a:ln>
                  <a:noFill/>
                </a:ln>
                <a:solidFill>
                  <a:schemeClr val="tx1"/>
                </a:solidFill>
                <a:effectLst/>
                <a:latin typeface="Arvo" panose="020B0604020202020204" charset="0"/>
              </a:rPr>
              <a:t>: Schedule periodic scraping and send updated notifications.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Error Handling</a:t>
            </a:r>
            <a:r>
              <a:rPr kumimoji="0" lang="en-US" altLang="en-US" b="0" i="0" u="none" strike="noStrike" cap="none" normalizeH="0" baseline="0" dirty="0">
                <a:ln>
                  <a:noFill/>
                </a:ln>
                <a:solidFill>
                  <a:schemeClr val="tx1"/>
                </a:solidFill>
                <a:effectLst/>
                <a:latin typeface="Arvo" panose="020B0604020202020204" charset="0"/>
              </a:rPr>
              <a:t>: Manage issues like CAPTCHA and optimize scraping to avoid IP bans.</a:t>
            </a:r>
          </a:p>
        </p:txBody>
      </p:sp>
    </p:spTree>
    <p:extLst>
      <p:ext uri="{BB962C8B-B14F-4D97-AF65-F5344CB8AC3E}">
        <p14:creationId xmlns:p14="http://schemas.microsoft.com/office/powerpoint/2010/main" val="363686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C1638D-9E68-384A-8B8B-5C678424DD74}"/>
              </a:ext>
            </a:extLst>
          </p:cNvPr>
          <p:cNvSpPr txBox="1"/>
          <p:nvPr/>
        </p:nvSpPr>
        <p:spPr>
          <a:xfrm>
            <a:off x="838200" y="192704"/>
            <a:ext cx="4608870" cy="707886"/>
          </a:xfrm>
          <a:prstGeom prst="rect">
            <a:avLst/>
          </a:prstGeom>
          <a:noFill/>
        </p:spPr>
        <p:txBody>
          <a:bodyPr wrap="square">
            <a:spAutoFit/>
          </a:bodyPr>
          <a:lstStyle/>
          <a:p>
            <a:r>
              <a:rPr lang="en-US" sz="4000" b="1" dirty="0">
                <a:solidFill>
                  <a:schemeClr val="accent2"/>
                </a:solidFill>
                <a:latin typeface="Barlow Condensed" panose="00000506000000000000" pitchFamily="2" charset="0"/>
              </a:rPr>
              <a:t>08</a:t>
            </a:r>
            <a:r>
              <a:rPr lang="en-US" sz="4000" b="1" dirty="0">
                <a:latin typeface="Barlow Condensed" panose="00000506000000000000" pitchFamily="2" charset="0"/>
              </a:rPr>
              <a:t>  TESTING</a:t>
            </a:r>
            <a:endParaRPr lang="en-IN" sz="4000" dirty="0"/>
          </a:p>
        </p:txBody>
      </p:sp>
      <p:sp>
        <p:nvSpPr>
          <p:cNvPr id="5" name="TextBox 4">
            <a:extLst>
              <a:ext uri="{FF2B5EF4-FFF2-40B4-BE49-F238E27FC236}">
                <a16:creationId xmlns:a16="http://schemas.microsoft.com/office/drawing/2014/main" id="{44AEF543-33A9-2A74-B1FE-CF3DEE88FD4E}"/>
              </a:ext>
            </a:extLst>
          </p:cNvPr>
          <p:cNvSpPr txBox="1"/>
          <p:nvPr/>
        </p:nvSpPr>
        <p:spPr>
          <a:xfrm>
            <a:off x="533400" y="1068584"/>
            <a:ext cx="1905000" cy="400110"/>
          </a:xfrm>
          <a:prstGeom prst="rect">
            <a:avLst/>
          </a:prstGeom>
          <a:noFill/>
        </p:spPr>
        <p:txBody>
          <a:bodyPr wrap="square" rtlCol="0">
            <a:spAutoFit/>
          </a:bodyPr>
          <a:lstStyle/>
          <a:p>
            <a:r>
              <a:rPr lang="en-IN" sz="2000" b="1" dirty="0">
                <a:solidFill>
                  <a:schemeClr val="tx1">
                    <a:lumMod val="75000"/>
                  </a:schemeClr>
                </a:solidFill>
                <a:latin typeface="Barlow Condensed" panose="00000506000000000000" pitchFamily="2" charset="0"/>
              </a:rPr>
              <a:t>1. UNIT TESTING </a:t>
            </a:r>
          </a:p>
        </p:txBody>
      </p:sp>
      <p:sp>
        <p:nvSpPr>
          <p:cNvPr id="8" name="TextBox 7">
            <a:extLst>
              <a:ext uri="{FF2B5EF4-FFF2-40B4-BE49-F238E27FC236}">
                <a16:creationId xmlns:a16="http://schemas.microsoft.com/office/drawing/2014/main" id="{DAD9A418-8B17-5675-EF1C-9CFE8B15F6BC}"/>
              </a:ext>
            </a:extLst>
          </p:cNvPr>
          <p:cNvSpPr txBox="1"/>
          <p:nvPr/>
        </p:nvSpPr>
        <p:spPr>
          <a:xfrm>
            <a:off x="533400" y="1504950"/>
            <a:ext cx="8305800" cy="698204"/>
          </a:xfrm>
          <a:prstGeom prst="rect">
            <a:avLst/>
          </a:prstGeom>
          <a:noFill/>
        </p:spPr>
        <p:txBody>
          <a:bodyPr wrap="square">
            <a:spAutoFit/>
          </a:bodyPr>
          <a:lstStyle/>
          <a:p>
            <a:pPr marL="342900" lvl="0" indent="-342900">
              <a:lnSpc>
                <a:spcPct val="115000"/>
              </a:lnSpc>
              <a:spcAft>
                <a:spcPts val="1000"/>
              </a:spcAft>
              <a:buSzPts val="1000"/>
              <a:buFont typeface="Symbol" panose="05050102010706020507" pitchFamily="18" charset="2"/>
              <a:buChar char=""/>
              <a:tabLst>
                <a:tab pos="457200" algn="l"/>
              </a:tabLst>
            </a:pPr>
            <a:r>
              <a:rPr lang="en-US" b="1" dirty="0">
                <a:effectLst/>
                <a:latin typeface="Arvo" panose="020B0604020202020204" charset="0"/>
                <a:ea typeface="Times New Roman" panose="02020603050405020304" pitchFamily="18" charset="0"/>
                <a:cs typeface="Times New Roman" panose="02020603050405020304" pitchFamily="18" charset="0"/>
              </a:rPr>
              <a:t>Purpose:</a:t>
            </a:r>
            <a:r>
              <a:rPr lang="en-US" dirty="0">
                <a:effectLst/>
                <a:latin typeface="Arvo" panose="020B0604020202020204" charset="0"/>
                <a:ea typeface="Times New Roman" panose="02020603050405020304" pitchFamily="18" charset="0"/>
                <a:cs typeface="Times New Roman" panose="02020603050405020304" pitchFamily="18" charset="0"/>
              </a:rPr>
              <a:t> Verify the functionality of each function or component in the scraping script.</a:t>
            </a:r>
          </a:p>
          <a:p>
            <a:pPr marL="342900" lvl="0" indent="-342900">
              <a:lnSpc>
                <a:spcPct val="115000"/>
              </a:lnSpc>
              <a:spcAft>
                <a:spcPts val="1000"/>
              </a:spcAft>
              <a:buSzPts val="1000"/>
              <a:buFont typeface="Symbol" panose="05050102010706020507" pitchFamily="18" charset="2"/>
              <a:buChar char=""/>
              <a:tabLst>
                <a:tab pos="457200" algn="l"/>
              </a:tabLst>
            </a:pPr>
            <a:r>
              <a:rPr lang="en-US" b="1" dirty="0">
                <a:effectLst/>
                <a:latin typeface="Arvo" panose="020B0604020202020204" charset="0"/>
                <a:ea typeface="Times New Roman" panose="02020603050405020304" pitchFamily="18" charset="0"/>
              </a:rPr>
              <a:t>Tools:</a:t>
            </a:r>
            <a:r>
              <a:rPr lang="en-US" dirty="0">
                <a:effectLst/>
                <a:latin typeface="Arvo" panose="020B0604020202020204" charset="0"/>
                <a:ea typeface="Times New Roman" panose="02020603050405020304" pitchFamily="18" charset="0"/>
              </a:rPr>
              <a:t> </a:t>
            </a:r>
            <a:r>
              <a:rPr lang="en-US" dirty="0" err="1">
                <a:effectLst/>
                <a:latin typeface="Arvo" panose="020B0604020202020204" charset="0"/>
                <a:ea typeface="Times New Roman" panose="02020603050405020304" pitchFamily="18" charset="0"/>
              </a:rPr>
              <a:t>unittest</a:t>
            </a:r>
            <a:r>
              <a:rPr lang="en-US" dirty="0">
                <a:effectLst/>
                <a:latin typeface="Arvo" panose="020B0604020202020204" charset="0"/>
                <a:ea typeface="Times New Roman" panose="02020603050405020304" pitchFamily="18" charset="0"/>
              </a:rPr>
              <a:t> or </a:t>
            </a:r>
            <a:r>
              <a:rPr lang="en-US" dirty="0" err="1">
                <a:effectLst/>
                <a:latin typeface="Arvo" panose="020B0604020202020204" charset="0"/>
                <a:ea typeface="Times New Roman" panose="02020603050405020304" pitchFamily="18" charset="0"/>
              </a:rPr>
              <a:t>pytest</a:t>
            </a:r>
            <a:r>
              <a:rPr lang="en-US" dirty="0">
                <a:effectLst/>
                <a:latin typeface="Arvo" panose="020B0604020202020204" charset="0"/>
                <a:ea typeface="Times New Roman" panose="02020603050405020304" pitchFamily="18" charset="0"/>
              </a:rPr>
              <a:t> in Python.</a:t>
            </a:r>
            <a:endParaRPr lang="en-IN" dirty="0">
              <a:latin typeface="Arvo" panose="020B0604020202020204" charset="0"/>
            </a:endParaRPr>
          </a:p>
        </p:txBody>
      </p:sp>
      <p:sp>
        <p:nvSpPr>
          <p:cNvPr id="9" name="TextBox 8">
            <a:extLst>
              <a:ext uri="{FF2B5EF4-FFF2-40B4-BE49-F238E27FC236}">
                <a16:creationId xmlns:a16="http://schemas.microsoft.com/office/drawing/2014/main" id="{C8C10E0C-4F60-6E1A-24B4-97B960AC41B4}"/>
              </a:ext>
            </a:extLst>
          </p:cNvPr>
          <p:cNvSpPr txBox="1"/>
          <p:nvPr/>
        </p:nvSpPr>
        <p:spPr>
          <a:xfrm>
            <a:off x="508819" y="2257381"/>
            <a:ext cx="2519516" cy="400110"/>
          </a:xfrm>
          <a:prstGeom prst="rect">
            <a:avLst/>
          </a:prstGeom>
          <a:noFill/>
        </p:spPr>
        <p:txBody>
          <a:bodyPr wrap="square" rtlCol="0">
            <a:spAutoFit/>
          </a:bodyPr>
          <a:lstStyle/>
          <a:p>
            <a:r>
              <a:rPr lang="en-IN" sz="2000" b="1" dirty="0">
                <a:solidFill>
                  <a:schemeClr val="tx1">
                    <a:lumMod val="75000"/>
                  </a:schemeClr>
                </a:solidFill>
                <a:latin typeface="Barlow Condensed" panose="00000506000000000000" pitchFamily="2" charset="0"/>
              </a:rPr>
              <a:t>2. FUNCTIONAL TESTING </a:t>
            </a:r>
          </a:p>
        </p:txBody>
      </p:sp>
      <p:sp>
        <p:nvSpPr>
          <p:cNvPr id="11" name="TextBox 10">
            <a:extLst>
              <a:ext uri="{FF2B5EF4-FFF2-40B4-BE49-F238E27FC236}">
                <a16:creationId xmlns:a16="http://schemas.microsoft.com/office/drawing/2014/main" id="{097AEF99-7E16-4F01-A8F5-EF99942DBE1A}"/>
              </a:ext>
            </a:extLst>
          </p:cNvPr>
          <p:cNvSpPr txBox="1"/>
          <p:nvPr/>
        </p:nvSpPr>
        <p:spPr>
          <a:xfrm>
            <a:off x="508818" y="2583569"/>
            <a:ext cx="7720781" cy="830164"/>
          </a:xfrm>
          <a:prstGeom prst="rect">
            <a:avLst/>
          </a:prstGeom>
          <a:noFill/>
        </p:spPr>
        <p:txBody>
          <a:bodyPr wrap="square">
            <a:spAutoFit/>
          </a:bodyPr>
          <a:lstStyle/>
          <a:p>
            <a:pPr marL="342900" lvl="0" indent="-342900">
              <a:lnSpc>
                <a:spcPct val="150000"/>
              </a:lnSpc>
              <a:spcAft>
                <a:spcPts val="1000"/>
              </a:spcAft>
              <a:buSzPts val="1000"/>
              <a:buFont typeface="Symbol" panose="05050102010706020507" pitchFamily="18" charset="2"/>
              <a:buChar char=""/>
              <a:tabLst>
                <a:tab pos="457200" algn="l"/>
              </a:tabLst>
            </a:pPr>
            <a:r>
              <a:rPr lang="en-US" b="1" dirty="0">
                <a:effectLst/>
                <a:latin typeface="Arvo" panose="020B0604020202020204" charset="0"/>
                <a:ea typeface="Times New Roman" panose="02020603050405020304" pitchFamily="18" charset="0"/>
                <a:cs typeface="Times New Roman" panose="02020603050405020304" pitchFamily="18" charset="0"/>
              </a:rPr>
              <a:t>Purpose:</a:t>
            </a:r>
            <a:r>
              <a:rPr lang="en-US" dirty="0">
                <a:effectLst/>
                <a:latin typeface="Arvo" panose="020B0604020202020204" charset="0"/>
                <a:ea typeface="Times New Roman" panose="02020603050405020304" pitchFamily="18" charset="0"/>
                <a:cs typeface="Times New Roman" panose="02020603050405020304" pitchFamily="18" charset="0"/>
              </a:rPr>
              <a:t> Ensure the system behaves as expected from the user's perspective.</a:t>
            </a:r>
            <a:endParaRPr lang="en-IN" dirty="0">
              <a:effectLst/>
              <a:latin typeface="Arvo" panose="020B060402020202020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en-US" b="1" dirty="0">
                <a:effectLst/>
                <a:latin typeface="Arvo" panose="020B0604020202020204" charset="0"/>
                <a:ea typeface="Times New Roman" panose="02020603050405020304" pitchFamily="18" charset="0"/>
                <a:cs typeface="Times New Roman" panose="02020603050405020304" pitchFamily="18" charset="0"/>
              </a:rPr>
              <a:t>Tools:</a:t>
            </a:r>
            <a:r>
              <a:rPr lang="en-US" dirty="0">
                <a:effectLst/>
                <a:latin typeface="Arvo" panose="020B0604020202020204" charset="0"/>
                <a:ea typeface="Times New Roman" panose="02020603050405020304" pitchFamily="18" charset="0"/>
                <a:cs typeface="Times New Roman" panose="02020603050405020304" pitchFamily="18" charset="0"/>
              </a:rPr>
              <a:t> Selenium (for automating browser interactions).</a:t>
            </a:r>
            <a:endParaRPr lang="en-IN" dirty="0">
              <a:effectLst/>
              <a:latin typeface="Arvo" panose="020B060402020202020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21CE963-06C3-CC31-D0C7-A43203BCF32F}"/>
              </a:ext>
            </a:extLst>
          </p:cNvPr>
          <p:cNvSpPr txBox="1"/>
          <p:nvPr/>
        </p:nvSpPr>
        <p:spPr>
          <a:xfrm>
            <a:off x="508819" y="3812763"/>
            <a:ext cx="2519516" cy="400110"/>
          </a:xfrm>
          <a:prstGeom prst="rect">
            <a:avLst/>
          </a:prstGeom>
          <a:noFill/>
        </p:spPr>
        <p:txBody>
          <a:bodyPr wrap="square" rtlCol="0">
            <a:spAutoFit/>
          </a:bodyPr>
          <a:lstStyle/>
          <a:p>
            <a:r>
              <a:rPr lang="en-IN" sz="2000" b="1" dirty="0">
                <a:solidFill>
                  <a:schemeClr val="tx1">
                    <a:lumMod val="75000"/>
                  </a:schemeClr>
                </a:solidFill>
                <a:latin typeface="Barlow Condensed" panose="00000506000000000000" pitchFamily="2" charset="0"/>
              </a:rPr>
              <a:t>3. INTEGRATED TESTING </a:t>
            </a:r>
          </a:p>
        </p:txBody>
      </p:sp>
      <p:sp>
        <p:nvSpPr>
          <p:cNvPr id="14" name="TextBox 13">
            <a:extLst>
              <a:ext uri="{FF2B5EF4-FFF2-40B4-BE49-F238E27FC236}">
                <a16:creationId xmlns:a16="http://schemas.microsoft.com/office/drawing/2014/main" id="{26507D83-B4D9-8FC1-1B16-8BF1C1808186}"/>
              </a:ext>
            </a:extLst>
          </p:cNvPr>
          <p:cNvSpPr txBox="1"/>
          <p:nvPr/>
        </p:nvSpPr>
        <p:spPr>
          <a:xfrm>
            <a:off x="501445" y="4237733"/>
            <a:ext cx="6400800" cy="704104"/>
          </a:xfrm>
          <a:prstGeom prst="rect">
            <a:avLst/>
          </a:prstGeom>
          <a:noFill/>
        </p:spPr>
        <p:txBody>
          <a:bodyPr wrap="square">
            <a:spAutoFit/>
          </a:bodyPr>
          <a:lstStyle/>
          <a:p>
            <a:pPr marL="342900" lvl="0" indent="-342900">
              <a:lnSpc>
                <a:spcPct val="150000"/>
              </a:lnSpc>
              <a:spcAft>
                <a:spcPts val="1000"/>
              </a:spcAft>
              <a:buSzPts val="1000"/>
              <a:buFont typeface="Symbol" panose="05050102010706020507" pitchFamily="18" charset="2"/>
              <a:buChar char=""/>
              <a:tabLst>
                <a:tab pos="457200" algn="l"/>
              </a:tabLst>
            </a:pPr>
            <a:r>
              <a:rPr lang="en-US" sz="1400" b="1" dirty="0">
                <a:effectLst/>
                <a:latin typeface="Arvo" panose="020B0604020202020204" charset="0"/>
                <a:ea typeface="Times New Roman" panose="02020603050405020304" pitchFamily="18" charset="0"/>
                <a:cs typeface="Times New Roman" panose="02020603050405020304" pitchFamily="18" charset="0"/>
              </a:rPr>
              <a:t>Purpose:</a:t>
            </a:r>
            <a:r>
              <a:rPr lang="en-US" sz="1400" dirty="0">
                <a:effectLst/>
                <a:latin typeface="Arvo" panose="020B0604020202020204" charset="0"/>
                <a:ea typeface="Times New Roman" panose="02020603050405020304" pitchFamily="18" charset="0"/>
                <a:cs typeface="Times New Roman" panose="02020603050405020304" pitchFamily="18" charset="0"/>
              </a:rPr>
              <a:t> Ensure that the Python script and the PHP interface work together seamlessly.</a:t>
            </a:r>
            <a:endParaRPr lang="en-IN" sz="1100" dirty="0">
              <a:effectLst/>
              <a:latin typeface="Arvo"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065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96F364-35FE-B99F-7477-B1521EDBE7C5}"/>
              </a:ext>
            </a:extLst>
          </p:cNvPr>
          <p:cNvSpPr txBox="1"/>
          <p:nvPr/>
        </p:nvSpPr>
        <p:spPr>
          <a:xfrm>
            <a:off x="838200" y="900590"/>
            <a:ext cx="7620000" cy="523220"/>
          </a:xfrm>
          <a:prstGeom prst="rect">
            <a:avLst/>
          </a:prstGeom>
          <a:noFill/>
        </p:spPr>
        <p:txBody>
          <a:bodyPr wrap="square">
            <a:spAutoFit/>
          </a:bodyPr>
          <a:lstStyle/>
          <a:p>
            <a:pPr algn="just"/>
            <a:r>
              <a:rPr lang="en-US" dirty="0">
                <a:solidFill>
                  <a:srgbClr val="000000"/>
                </a:solidFill>
                <a:effectLst/>
                <a:latin typeface="Arvo" panose="020B0604020202020204" charset="0"/>
                <a:ea typeface="Times New Roman" panose="02020603050405020304" pitchFamily="18" charset="0"/>
              </a:rPr>
              <a:t>The Career scope Connect system delivers various outputs tailored to different user roles, enhancing their experience and functionality within the platform.</a:t>
            </a:r>
            <a:endParaRPr lang="en-IN" dirty="0">
              <a:latin typeface="Arvo" panose="020B0604020202020204" charset="0"/>
            </a:endParaRPr>
          </a:p>
        </p:txBody>
      </p:sp>
      <p:sp>
        <p:nvSpPr>
          <p:cNvPr id="5" name="TextBox 4">
            <a:extLst>
              <a:ext uri="{FF2B5EF4-FFF2-40B4-BE49-F238E27FC236}">
                <a16:creationId xmlns:a16="http://schemas.microsoft.com/office/drawing/2014/main" id="{C284227A-AAEC-AFB5-D883-6594D33E41FF}"/>
              </a:ext>
            </a:extLst>
          </p:cNvPr>
          <p:cNvSpPr txBox="1"/>
          <p:nvPr/>
        </p:nvSpPr>
        <p:spPr>
          <a:xfrm>
            <a:off x="838200" y="192704"/>
            <a:ext cx="4608870" cy="707886"/>
          </a:xfrm>
          <a:prstGeom prst="rect">
            <a:avLst/>
          </a:prstGeom>
          <a:noFill/>
        </p:spPr>
        <p:txBody>
          <a:bodyPr wrap="square">
            <a:spAutoFit/>
          </a:bodyPr>
          <a:lstStyle/>
          <a:p>
            <a:r>
              <a:rPr lang="en-US" sz="4000" b="1" dirty="0">
                <a:solidFill>
                  <a:schemeClr val="accent2"/>
                </a:solidFill>
                <a:latin typeface="Barlow Condensed" panose="00000506000000000000" pitchFamily="2" charset="0"/>
              </a:rPr>
              <a:t>09</a:t>
            </a:r>
            <a:r>
              <a:rPr lang="en-US" sz="4000" b="1" dirty="0">
                <a:latin typeface="Barlow Condensed" panose="00000506000000000000" pitchFamily="2" charset="0"/>
              </a:rPr>
              <a:t>  RESULTS</a:t>
            </a:r>
            <a:endParaRPr lang="en-IN" sz="4000" dirty="0"/>
          </a:p>
        </p:txBody>
      </p:sp>
      <p:pic>
        <p:nvPicPr>
          <p:cNvPr id="6" name="Picture 5">
            <a:extLst>
              <a:ext uri="{FF2B5EF4-FFF2-40B4-BE49-F238E27FC236}">
                <a16:creationId xmlns:a16="http://schemas.microsoft.com/office/drawing/2014/main" id="{C339DA5A-2B5F-7A0F-0ED4-EDFFD64BF2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504950"/>
            <a:ext cx="4343400" cy="2737960"/>
          </a:xfrm>
          <a:prstGeom prst="rect">
            <a:avLst/>
          </a:prstGeom>
        </p:spPr>
      </p:pic>
      <p:pic>
        <p:nvPicPr>
          <p:cNvPr id="7" name="Picture 6">
            <a:extLst>
              <a:ext uri="{FF2B5EF4-FFF2-40B4-BE49-F238E27FC236}">
                <a16:creationId xmlns:a16="http://schemas.microsoft.com/office/drawing/2014/main" id="{493A93C9-F5E8-05D1-4574-7CE06EA11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1522771"/>
            <a:ext cx="4343400" cy="2649179"/>
          </a:xfrm>
          <a:prstGeom prst="rect">
            <a:avLst/>
          </a:prstGeom>
        </p:spPr>
      </p:pic>
    </p:spTree>
    <p:extLst>
      <p:ext uri="{BB962C8B-B14F-4D97-AF65-F5344CB8AC3E}">
        <p14:creationId xmlns:p14="http://schemas.microsoft.com/office/powerpoint/2010/main" val="371592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00C2E3-E301-46FA-25C1-C68BCFEEBD5B}"/>
              </a:ext>
            </a:extLst>
          </p:cNvPr>
          <p:cNvSpPr txBox="1"/>
          <p:nvPr/>
        </p:nvSpPr>
        <p:spPr>
          <a:xfrm>
            <a:off x="533400" y="285750"/>
            <a:ext cx="4608870" cy="707886"/>
          </a:xfrm>
          <a:prstGeom prst="rect">
            <a:avLst/>
          </a:prstGeom>
          <a:noFill/>
        </p:spPr>
        <p:txBody>
          <a:bodyPr wrap="square">
            <a:spAutoFit/>
          </a:bodyPr>
          <a:lstStyle/>
          <a:p>
            <a:r>
              <a:rPr lang="en-US" sz="4000" b="1" dirty="0">
                <a:solidFill>
                  <a:schemeClr val="accent2"/>
                </a:solidFill>
                <a:latin typeface="Barlow Condensed" panose="00000506000000000000" pitchFamily="2" charset="0"/>
              </a:rPr>
              <a:t>10</a:t>
            </a:r>
            <a:r>
              <a:rPr lang="en-US" sz="4000" b="1" dirty="0">
                <a:latin typeface="Barlow Condensed" panose="00000506000000000000" pitchFamily="2" charset="0"/>
              </a:rPr>
              <a:t>  CONCLUSION</a:t>
            </a:r>
            <a:endParaRPr lang="en-IN" sz="4000" dirty="0"/>
          </a:p>
        </p:txBody>
      </p:sp>
      <p:sp>
        <p:nvSpPr>
          <p:cNvPr id="4" name="Rectangle 1">
            <a:extLst>
              <a:ext uri="{FF2B5EF4-FFF2-40B4-BE49-F238E27FC236}">
                <a16:creationId xmlns:a16="http://schemas.microsoft.com/office/drawing/2014/main" id="{BC9146A4-ABEB-CA75-3F92-0FCF10814EBA}"/>
              </a:ext>
            </a:extLst>
          </p:cNvPr>
          <p:cNvSpPr>
            <a:spLocks noChangeArrowheads="1"/>
          </p:cNvSpPr>
          <p:nvPr/>
        </p:nvSpPr>
        <p:spPr bwMode="auto">
          <a:xfrm>
            <a:off x="533400" y="1359252"/>
            <a:ext cx="7924800" cy="2640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Efficient Job Search</a:t>
            </a:r>
            <a:r>
              <a:rPr kumimoji="0" lang="en-US" altLang="en-US" b="0" i="0" u="none" strike="noStrike" cap="none" normalizeH="0" baseline="0" dirty="0">
                <a:ln>
                  <a:noFill/>
                </a:ln>
                <a:solidFill>
                  <a:schemeClr val="tx1"/>
                </a:solidFill>
                <a:effectLst/>
                <a:latin typeface="Arvo" panose="020B0604020202020204" charset="0"/>
              </a:rPr>
              <a:t>: The web scraping application streamlines the job search process by automatically retrieving and organizing job listings from multiple portals, saving time and effort for users while ensuring they receive up-to-date and relevant job opportunities.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vo"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Enhanced Decision-Making</a:t>
            </a:r>
            <a:r>
              <a:rPr kumimoji="0" lang="en-US" altLang="en-US" b="0" i="0" u="none" strike="noStrike" cap="none" normalizeH="0" baseline="0" dirty="0">
                <a:ln>
                  <a:noFill/>
                </a:ln>
                <a:solidFill>
                  <a:schemeClr val="tx1"/>
                </a:solidFill>
                <a:effectLst/>
                <a:latin typeface="Arvo" panose="020B0604020202020204" charset="0"/>
              </a:rPr>
              <a:t>: By providing structured and comprehensive job data, the tool supports data-driven decision-making for both job seekers and recruiters, leading to improved efficiency and effectiveness in navigating the job market.</a:t>
            </a:r>
          </a:p>
        </p:txBody>
      </p:sp>
    </p:spTree>
    <p:extLst>
      <p:ext uri="{BB962C8B-B14F-4D97-AF65-F5344CB8AC3E}">
        <p14:creationId xmlns:p14="http://schemas.microsoft.com/office/powerpoint/2010/main" val="390362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9278DF-56B5-4483-C069-AF169B18189E}"/>
              </a:ext>
            </a:extLst>
          </p:cNvPr>
          <p:cNvSpPr txBox="1"/>
          <p:nvPr/>
        </p:nvSpPr>
        <p:spPr>
          <a:xfrm>
            <a:off x="685800" y="209550"/>
            <a:ext cx="4608870" cy="707886"/>
          </a:xfrm>
          <a:prstGeom prst="rect">
            <a:avLst/>
          </a:prstGeom>
          <a:noFill/>
        </p:spPr>
        <p:txBody>
          <a:bodyPr wrap="square">
            <a:spAutoFit/>
          </a:bodyPr>
          <a:lstStyle/>
          <a:p>
            <a:r>
              <a:rPr lang="en-US" sz="4000" b="1" dirty="0">
                <a:latin typeface="Barlow Condensed" panose="00000506000000000000" pitchFamily="2" charset="0"/>
              </a:rPr>
              <a:t> FUTURE</a:t>
            </a:r>
            <a:r>
              <a:rPr lang="en-US" sz="4000" b="1" dirty="0">
                <a:solidFill>
                  <a:schemeClr val="accent2"/>
                </a:solidFill>
                <a:latin typeface="Barlow Condensed" panose="00000506000000000000" pitchFamily="2" charset="0"/>
              </a:rPr>
              <a:t> WORK</a:t>
            </a:r>
            <a:endParaRPr lang="en-IN" sz="4000" dirty="0"/>
          </a:p>
        </p:txBody>
      </p:sp>
      <p:sp>
        <p:nvSpPr>
          <p:cNvPr id="4" name="Rectangle 1">
            <a:extLst>
              <a:ext uri="{FF2B5EF4-FFF2-40B4-BE49-F238E27FC236}">
                <a16:creationId xmlns:a16="http://schemas.microsoft.com/office/drawing/2014/main" id="{DC67FD6B-B90F-1CF6-7E29-C65BAC1CC2B6}"/>
              </a:ext>
            </a:extLst>
          </p:cNvPr>
          <p:cNvSpPr>
            <a:spLocks noChangeArrowheads="1"/>
          </p:cNvSpPr>
          <p:nvPr/>
        </p:nvSpPr>
        <p:spPr bwMode="auto">
          <a:xfrm>
            <a:off x="571500" y="1276350"/>
            <a:ext cx="8001000"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Enhanced Data Analysis and Visualization:</a:t>
            </a:r>
            <a:r>
              <a:rPr kumimoji="0" lang="en-US" altLang="en-US" b="0" i="0" u="none" strike="noStrike" cap="none" normalizeH="0" baseline="0" dirty="0">
                <a:ln>
                  <a:noFill/>
                </a:ln>
                <a:solidFill>
                  <a:schemeClr val="tx1"/>
                </a:solidFill>
                <a:effectLst/>
                <a:latin typeface="Arvo" panose="020B0604020202020204" charset="0"/>
              </a:rPr>
              <a:t> Integrate advanced analytics and visualization tools to provide insights into job market trends, salary ranges, and industry demand, helping users make more informed career decisions.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vo"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vo" panose="020B0604020202020204" charset="0"/>
              </a:rPr>
              <a:t>Machine Learning Integration:</a:t>
            </a:r>
            <a:r>
              <a:rPr kumimoji="0" lang="en-US" altLang="en-US" b="0" i="0" u="none" strike="noStrike" cap="none" normalizeH="0" baseline="0" dirty="0">
                <a:ln>
                  <a:noFill/>
                </a:ln>
                <a:solidFill>
                  <a:schemeClr val="tx1"/>
                </a:solidFill>
                <a:effectLst/>
                <a:latin typeface="Arvo" panose="020B0604020202020204" charset="0"/>
              </a:rPr>
              <a:t> Implement machine learning algorithms to personalize job recommendations based on user behavior, preferences, and historical data, improving the relevance and accuracy of job notifications.</a:t>
            </a:r>
          </a:p>
        </p:txBody>
      </p:sp>
    </p:spTree>
    <p:extLst>
      <p:ext uri="{BB962C8B-B14F-4D97-AF65-F5344CB8AC3E}">
        <p14:creationId xmlns:p14="http://schemas.microsoft.com/office/powerpoint/2010/main" val="370663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09E08-D458-F613-B5BF-50E51403247B}"/>
              </a:ext>
            </a:extLst>
          </p:cNvPr>
          <p:cNvSpPr txBox="1"/>
          <p:nvPr/>
        </p:nvSpPr>
        <p:spPr>
          <a:xfrm>
            <a:off x="685800" y="209550"/>
            <a:ext cx="4608870" cy="707886"/>
          </a:xfrm>
          <a:prstGeom prst="rect">
            <a:avLst/>
          </a:prstGeom>
          <a:noFill/>
        </p:spPr>
        <p:txBody>
          <a:bodyPr wrap="square">
            <a:spAutoFit/>
          </a:bodyPr>
          <a:lstStyle/>
          <a:p>
            <a:r>
              <a:rPr lang="en-US" sz="4000" b="1" dirty="0">
                <a:latin typeface="Barlow Condensed" panose="00000506000000000000" pitchFamily="2" charset="0"/>
              </a:rPr>
              <a:t> REFERENCES</a:t>
            </a:r>
            <a:r>
              <a:rPr lang="en-US" sz="4000" b="1" dirty="0">
                <a:solidFill>
                  <a:schemeClr val="accent2"/>
                </a:solidFill>
                <a:latin typeface="Barlow Condensed" panose="00000506000000000000" pitchFamily="2" charset="0"/>
              </a:rPr>
              <a:t> </a:t>
            </a:r>
            <a:endParaRPr lang="en-IN" sz="4000" dirty="0"/>
          </a:p>
        </p:txBody>
      </p:sp>
      <p:sp>
        <p:nvSpPr>
          <p:cNvPr id="5" name="TextBox 4">
            <a:extLst>
              <a:ext uri="{FF2B5EF4-FFF2-40B4-BE49-F238E27FC236}">
                <a16:creationId xmlns:a16="http://schemas.microsoft.com/office/drawing/2014/main" id="{187DC719-303B-48AF-EAE8-0E032F692B18}"/>
              </a:ext>
            </a:extLst>
          </p:cNvPr>
          <p:cNvSpPr txBox="1"/>
          <p:nvPr/>
        </p:nvSpPr>
        <p:spPr>
          <a:xfrm>
            <a:off x="647700" y="1200150"/>
            <a:ext cx="7848600" cy="3153877"/>
          </a:xfrm>
          <a:prstGeom prst="rect">
            <a:avLst/>
          </a:prstGeom>
          <a:noFill/>
        </p:spPr>
        <p:txBody>
          <a:bodyPr wrap="square">
            <a:spAutoFit/>
          </a:bodyPr>
          <a:lstStyle/>
          <a:p>
            <a:pPr algn="just">
              <a:lnSpc>
                <a:spcPct val="150000"/>
              </a:lnSpc>
              <a:spcAft>
                <a:spcPts val="100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Arvo" panose="020B0604020202020204" charset="0"/>
                <a:ea typeface="Times New Roman" panose="02020603050405020304" pitchFamily="18" charset="0"/>
                <a:cs typeface="Times New Roman" panose="02020603050405020304" pitchFamily="18" charset="0"/>
              </a:rPr>
              <a:t>[1] Literature review on online job portal </a:t>
            </a:r>
            <a:endParaRPr lang="en-IN" dirty="0">
              <a:effectLst/>
              <a:latin typeface="Arvo" panose="020B060402020202020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dirty="0">
                <a:solidFill>
                  <a:srgbClr val="000000"/>
                </a:solidFill>
                <a:effectLst/>
                <a:latin typeface="Arvo" panose="020B0604020202020204" charset="0"/>
                <a:ea typeface="Times New Roman" panose="02020603050405020304" pitchFamily="18" charset="0"/>
                <a:cs typeface="Times New Roman" panose="02020603050405020304" pitchFamily="18" charset="0"/>
              </a:rPr>
              <a:t>      </a:t>
            </a:r>
            <a:r>
              <a:rPr lang="en-US" u="sng" dirty="0">
                <a:solidFill>
                  <a:srgbClr val="0563C1"/>
                </a:solidFill>
                <a:effectLst/>
                <a:latin typeface="Arvo" panose="020B0604020202020204" charset="0"/>
                <a:ea typeface="Times New Roman" panose="02020603050405020304" pitchFamily="18" charset="0"/>
                <a:cs typeface="Times New Roman" panose="02020603050405020304" pitchFamily="18" charset="0"/>
                <a:hlinkClick r:id="rId2"/>
              </a:rPr>
              <a:t>https://ijarcce.com/upload/2017/may-17/IJARCCE%2019.pdf</a:t>
            </a:r>
            <a:endParaRPr lang="en-IN" dirty="0">
              <a:effectLst/>
              <a:latin typeface="Arvo" panose="020B060402020202020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dirty="0">
                <a:solidFill>
                  <a:srgbClr val="000000"/>
                </a:solidFill>
                <a:effectLst/>
                <a:latin typeface="Arvo" panose="020B0604020202020204" charset="0"/>
                <a:ea typeface="Times New Roman" panose="02020603050405020304" pitchFamily="18" charset="0"/>
                <a:cs typeface="Times New Roman" panose="02020603050405020304" pitchFamily="18" charset="0"/>
              </a:rPr>
              <a:t>[2] </a:t>
            </a:r>
            <a:r>
              <a:rPr lang="en-US" dirty="0" err="1">
                <a:solidFill>
                  <a:srgbClr val="000000"/>
                </a:solidFill>
                <a:effectLst/>
                <a:latin typeface="Arvo" panose="020B0604020202020204" charset="0"/>
                <a:ea typeface="Times New Roman" panose="02020603050405020304" pitchFamily="18" charset="0"/>
                <a:cs typeface="Times New Roman" panose="02020603050405020304" pitchFamily="18" charset="0"/>
              </a:rPr>
              <a:t>Pinjari</a:t>
            </a:r>
            <a:r>
              <a:rPr lang="en-US" dirty="0">
                <a:solidFill>
                  <a:srgbClr val="000000"/>
                </a:solidFill>
                <a:effectLst/>
                <a:latin typeface="Arvo" panose="020B0604020202020204" charset="0"/>
                <a:ea typeface="Times New Roman" panose="02020603050405020304" pitchFamily="18" charset="0"/>
                <a:cs typeface="Times New Roman" panose="02020603050405020304" pitchFamily="18" charset="0"/>
              </a:rPr>
              <a:t>, M., De, N., </a:t>
            </a:r>
            <a:r>
              <a:rPr lang="en-US" dirty="0" err="1">
                <a:solidFill>
                  <a:srgbClr val="000000"/>
                </a:solidFill>
                <a:effectLst/>
                <a:latin typeface="Arvo" panose="020B0604020202020204" charset="0"/>
                <a:ea typeface="Times New Roman" panose="02020603050405020304" pitchFamily="18" charset="0"/>
                <a:cs typeface="Times New Roman" panose="02020603050405020304" pitchFamily="18" charset="0"/>
              </a:rPr>
              <a:t>Kokne</a:t>
            </a:r>
            <a:r>
              <a:rPr lang="en-US" dirty="0">
                <a:solidFill>
                  <a:srgbClr val="000000"/>
                </a:solidFill>
                <a:effectLst/>
                <a:latin typeface="Arvo" panose="020B0604020202020204" charset="0"/>
                <a:ea typeface="Times New Roman" panose="02020603050405020304" pitchFamily="18" charset="0"/>
                <a:cs typeface="Times New Roman" panose="02020603050405020304" pitchFamily="18" charset="0"/>
              </a:rPr>
              <a:t>, R., Siddiqui, A., &amp; </a:t>
            </a:r>
            <a:r>
              <a:rPr lang="en-US" dirty="0" err="1">
                <a:solidFill>
                  <a:srgbClr val="000000"/>
                </a:solidFill>
                <a:effectLst/>
                <a:latin typeface="Arvo" panose="020B0604020202020204" charset="0"/>
                <a:ea typeface="Times New Roman" panose="02020603050405020304" pitchFamily="18" charset="0"/>
                <a:cs typeface="Times New Roman" panose="02020603050405020304" pitchFamily="18" charset="0"/>
              </a:rPr>
              <a:t>Chitre</a:t>
            </a:r>
            <a:r>
              <a:rPr lang="en-US" dirty="0">
                <a:solidFill>
                  <a:srgbClr val="000000"/>
                </a:solidFill>
                <a:effectLst/>
                <a:latin typeface="Arvo" panose="020B0604020202020204" charset="0"/>
                <a:ea typeface="Times New Roman" panose="02020603050405020304" pitchFamily="18" charset="0"/>
                <a:cs typeface="Times New Roman" panose="02020603050405020304" pitchFamily="18" charset="0"/>
              </a:rPr>
              <a:t>, D. (2019). Online Job Portal. International Research Journal of Engineering and Technology. </a:t>
            </a:r>
            <a:endParaRPr lang="en-IN" dirty="0">
              <a:effectLst/>
              <a:latin typeface="Arvo" panose="020B060402020202020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dirty="0">
                <a:solidFill>
                  <a:srgbClr val="000000"/>
                </a:solidFill>
                <a:effectLst/>
                <a:latin typeface="Arvo" panose="020B0604020202020204" charset="0"/>
                <a:ea typeface="Times New Roman" panose="02020603050405020304" pitchFamily="18" charset="0"/>
                <a:cs typeface="Times New Roman" panose="02020603050405020304" pitchFamily="18" charset="0"/>
              </a:rPr>
              <a:t>[3] Mithun, G. (2020). A Project Report On Job Portal (Doctoral dissertation, CMR Institute of </a:t>
            </a:r>
            <a:r>
              <a:rPr lang="en-US" dirty="0" err="1">
                <a:solidFill>
                  <a:srgbClr val="000000"/>
                </a:solidFill>
                <a:effectLst/>
                <a:latin typeface="Arvo" panose="020B0604020202020204" charset="0"/>
                <a:ea typeface="Times New Roman" panose="02020603050405020304" pitchFamily="18" charset="0"/>
                <a:cs typeface="Times New Roman" panose="02020603050405020304" pitchFamily="18" charset="0"/>
              </a:rPr>
              <a:t>Technology.Bangalore</a:t>
            </a:r>
            <a:r>
              <a:rPr lang="en-US" dirty="0">
                <a:solidFill>
                  <a:srgbClr val="000000"/>
                </a:solidFill>
                <a:effectLst/>
                <a:latin typeface="Arvo" panose="020B0604020202020204" charset="0"/>
                <a:ea typeface="Times New Roman" panose="02020603050405020304" pitchFamily="18" charset="0"/>
                <a:cs typeface="Times New Roman" panose="02020603050405020304" pitchFamily="18" charset="0"/>
              </a:rPr>
              <a:t>). </a:t>
            </a:r>
            <a:endParaRPr lang="en-IN" dirty="0">
              <a:effectLst/>
              <a:latin typeface="Arvo" panose="020B060402020202020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dirty="0">
                <a:solidFill>
                  <a:srgbClr val="000000"/>
                </a:solidFill>
                <a:effectLst/>
                <a:latin typeface="Arvo" panose="020B0604020202020204" charset="0"/>
                <a:ea typeface="Times New Roman" panose="02020603050405020304" pitchFamily="18" charset="0"/>
                <a:cs typeface="Times New Roman" panose="02020603050405020304" pitchFamily="18" charset="0"/>
              </a:rPr>
              <a:t>[4] Khan, M. S., &amp; Khan, M. S. (2015). Online job portal (Doctoral dissertation, University of Management and Technology Lahore). </a:t>
            </a:r>
            <a:endParaRPr lang="en-IN" dirty="0">
              <a:effectLst/>
              <a:latin typeface="Arvo"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397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7"/>
        <p:cNvGrpSpPr/>
        <p:nvPr/>
      </p:nvGrpSpPr>
      <p:grpSpPr>
        <a:xfrm>
          <a:off x="0" y="0"/>
          <a:ext cx="0" cy="0"/>
          <a:chOff x="0" y="0"/>
          <a:chExt cx="0" cy="0"/>
        </a:xfrm>
      </p:grpSpPr>
      <p:sp>
        <p:nvSpPr>
          <p:cNvPr id="2428" name="Google Shape;2428;p75"/>
          <p:cNvSpPr txBox="1">
            <a:spLocks noGrp="1"/>
          </p:cNvSpPr>
          <p:nvPr>
            <p:ph type="title"/>
          </p:nvPr>
        </p:nvSpPr>
        <p:spPr>
          <a:xfrm>
            <a:off x="1869525" y="1705650"/>
            <a:ext cx="5405100" cy="17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600" dirty="0"/>
              <a:t>THANK </a:t>
            </a:r>
            <a:br>
              <a:rPr lang="en-US" sz="9600" dirty="0"/>
            </a:br>
            <a:r>
              <a:rPr lang="en-US" sz="9600" dirty="0"/>
              <a:t>YOU</a:t>
            </a:r>
            <a:endParaRPr sz="9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9D9916-2D94-FC7F-9D9B-01E2887EE797}"/>
              </a:ext>
            </a:extLst>
          </p:cNvPr>
          <p:cNvSpPr txBox="1"/>
          <p:nvPr/>
        </p:nvSpPr>
        <p:spPr>
          <a:xfrm>
            <a:off x="685800" y="3331721"/>
            <a:ext cx="8229600" cy="1569660"/>
          </a:xfrm>
          <a:prstGeom prst="rect">
            <a:avLst/>
          </a:prstGeom>
          <a:noFill/>
        </p:spPr>
        <p:txBody>
          <a:bodyPr wrap="square" rtlCol="0">
            <a:spAutoFit/>
          </a:bodyPr>
          <a:lstStyle/>
          <a:p>
            <a:r>
              <a:rPr lang="en-IN" sz="3200" dirty="0">
                <a:solidFill>
                  <a:schemeClr val="tx1">
                    <a:lumMod val="75000"/>
                  </a:schemeClr>
                </a:solidFill>
                <a:latin typeface="Bahnschrift SemiBold Condensed" panose="020B0502040204020203" pitchFamily="34" charset="0"/>
              </a:rPr>
              <a:t>10 </a:t>
            </a:r>
            <a:r>
              <a:rPr lang="en-IN" sz="3200" dirty="0">
                <a:solidFill>
                  <a:schemeClr val="tx1">
                    <a:lumMod val="75000"/>
                  </a:schemeClr>
                </a:solidFill>
                <a:latin typeface="Barlow Condensed" panose="00000506000000000000" pitchFamily="2" charset="0"/>
              </a:rPr>
              <a:t>CONCLUSION</a:t>
            </a:r>
          </a:p>
          <a:p>
            <a:r>
              <a:rPr lang="en-IN" sz="3200" dirty="0">
                <a:solidFill>
                  <a:schemeClr val="tx1">
                    <a:lumMod val="75000"/>
                  </a:schemeClr>
                </a:solidFill>
                <a:latin typeface="Bahnschrift SemiBold Condensed" panose="020B0502040204020203" pitchFamily="34" charset="0"/>
              </a:rPr>
              <a:t>     </a:t>
            </a:r>
            <a:r>
              <a:rPr lang="en-IN" sz="3200" dirty="0">
                <a:solidFill>
                  <a:schemeClr val="tx1">
                    <a:lumMod val="75000"/>
                  </a:schemeClr>
                </a:solidFill>
                <a:latin typeface="Barlow Condensed" panose="00000506000000000000" pitchFamily="2" charset="0"/>
              </a:rPr>
              <a:t>FUTURE WORK</a:t>
            </a:r>
            <a:endParaRPr lang="en-IN" sz="3200" dirty="0">
              <a:solidFill>
                <a:schemeClr val="tx1">
                  <a:lumMod val="75000"/>
                </a:schemeClr>
              </a:solidFill>
              <a:latin typeface="Bahnschrift SemiBold Condensed" panose="020B0502040204020203" pitchFamily="34" charset="0"/>
            </a:endParaRPr>
          </a:p>
          <a:p>
            <a:r>
              <a:rPr lang="en-IN" sz="3200" dirty="0">
                <a:solidFill>
                  <a:schemeClr val="tx1">
                    <a:lumMod val="75000"/>
                  </a:schemeClr>
                </a:solidFill>
                <a:latin typeface="Bahnschrift SemiBold Condensed" panose="020B0502040204020203" pitchFamily="34" charset="0"/>
              </a:rPr>
              <a:t>     </a:t>
            </a:r>
            <a:r>
              <a:rPr lang="en-IN" sz="3200" dirty="0">
                <a:solidFill>
                  <a:schemeClr val="tx1">
                    <a:lumMod val="75000"/>
                  </a:schemeClr>
                </a:solidFill>
                <a:latin typeface="Barlow Condensed" panose="00000506000000000000" pitchFamily="2" charset="0"/>
              </a:rPr>
              <a:t>REFERENCES</a:t>
            </a:r>
            <a:endParaRPr lang="en-IN" sz="3200" dirty="0">
              <a:solidFill>
                <a:schemeClr val="tx1">
                  <a:lumMod val="75000"/>
                </a:schemeClr>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ACB20E47-B71F-D46C-BBBE-5F46628D8798}"/>
              </a:ext>
            </a:extLst>
          </p:cNvPr>
          <p:cNvSpPr txBox="1"/>
          <p:nvPr/>
        </p:nvSpPr>
        <p:spPr>
          <a:xfrm>
            <a:off x="685800" y="521778"/>
            <a:ext cx="4724400" cy="800219"/>
          </a:xfrm>
          <a:prstGeom prst="rect">
            <a:avLst/>
          </a:prstGeom>
          <a:noFill/>
        </p:spPr>
        <p:txBody>
          <a:bodyPr wrap="square" rtlCol="0">
            <a:spAutoFit/>
          </a:bodyPr>
          <a:lstStyle/>
          <a:p>
            <a:r>
              <a:rPr lang="en-IN" sz="3200" dirty="0">
                <a:solidFill>
                  <a:schemeClr val="tx1">
                    <a:lumMod val="75000"/>
                  </a:schemeClr>
                </a:solidFill>
                <a:latin typeface="Bahnschrift SemiBold Condensed" panose="020B0502040204020203" pitchFamily="34" charset="0"/>
              </a:rPr>
              <a:t>06</a:t>
            </a:r>
            <a:r>
              <a:rPr lang="en-IN" sz="3200" b="1" dirty="0">
                <a:solidFill>
                  <a:schemeClr val="tx1">
                    <a:lumMod val="75000"/>
                  </a:schemeClr>
                </a:solidFill>
                <a:latin typeface="Bahnschrift SemiBold Condensed" panose="020B0502040204020203" pitchFamily="34" charset="0"/>
              </a:rPr>
              <a:t> </a:t>
            </a:r>
            <a:r>
              <a:rPr lang="en-IN" sz="3200" dirty="0">
                <a:solidFill>
                  <a:schemeClr val="tx1">
                    <a:lumMod val="75000"/>
                  </a:schemeClr>
                </a:solidFill>
                <a:latin typeface="Barlow Condensed" panose="00000506000000000000" pitchFamily="2" charset="0"/>
              </a:rPr>
              <a:t>SYSTEM ANALYSIS &amp; DESIGN</a:t>
            </a:r>
          </a:p>
          <a:p>
            <a:endParaRPr lang="en-IN" dirty="0"/>
          </a:p>
        </p:txBody>
      </p:sp>
      <p:sp>
        <p:nvSpPr>
          <p:cNvPr id="5" name="TextBox 4">
            <a:extLst>
              <a:ext uri="{FF2B5EF4-FFF2-40B4-BE49-F238E27FC236}">
                <a16:creationId xmlns:a16="http://schemas.microsoft.com/office/drawing/2014/main" id="{3AF1C9C1-3645-824A-A5CF-C136B7177575}"/>
              </a:ext>
            </a:extLst>
          </p:cNvPr>
          <p:cNvSpPr txBox="1"/>
          <p:nvPr/>
        </p:nvSpPr>
        <p:spPr>
          <a:xfrm>
            <a:off x="685800" y="1276350"/>
            <a:ext cx="4800600" cy="584775"/>
          </a:xfrm>
          <a:prstGeom prst="rect">
            <a:avLst/>
          </a:prstGeom>
          <a:noFill/>
        </p:spPr>
        <p:txBody>
          <a:bodyPr wrap="square" rtlCol="0">
            <a:spAutoFit/>
          </a:bodyPr>
          <a:lstStyle/>
          <a:p>
            <a:pPr algn="just"/>
            <a:r>
              <a:rPr lang="en-IN" sz="3200" b="1" dirty="0">
                <a:solidFill>
                  <a:schemeClr val="tx1">
                    <a:lumMod val="75000"/>
                  </a:schemeClr>
                </a:solidFill>
                <a:latin typeface="Bahnschrift SemiBold Condensed" panose="020B0502040204020203" pitchFamily="34" charset="0"/>
              </a:rPr>
              <a:t>07 </a:t>
            </a:r>
            <a:r>
              <a:rPr lang="en-IN" sz="3200" dirty="0">
                <a:solidFill>
                  <a:schemeClr val="tx1">
                    <a:lumMod val="75000"/>
                  </a:schemeClr>
                </a:solidFill>
                <a:latin typeface="Barlow Condensed" panose="00000506000000000000" pitchFamily="2" charset="0"/>
              </a:rPr>
              <a:t>IMPLEMENTATION</a:t>
            </a:r>
          </a:p>
        </p:txBody>
      </p:sp>
      <p:sp>
        <p:nvSpPr>
          <p:cNvPr id="6" name="TextBox 5">
            <a:extLst>
              <a:ext uri="{FF2B5EF4-FFF2-40B4-BE49-F238E27FC236}">
                <a16:creationId xmlns:a16="http://schemas.microsoft.com/office/drawing/2014/main" id="{2F86A240-0EDA-2885-93C2-1971D932D58A}"/>
              </a:ext>
            </a:extLst>
          </p:cNvPr>
          <p:cNvSpPr txBox="1"/>
          <p:nvPr/>
        </p:nvSpPr>
        <p:spPr>
          <a:xfrm>
            <a:off x="685800" y="1962150"/>
            <a:ext cx="3733800" cy="800219"/>
          </a:xfrm>
          <a:prstGeom prst="rect">
            <a:avLst/>
          </a:prstGeom>
          <a:noFill/>
        </p:spPr>
        <p:txBody>
          <a:bodyPr wrap="square" rtlCol="0">
            <a:spAutoFit/>
          </a:bodyPr>
          <a:lstStyle/>
          <a:p>
            <a:r>
              <a:rPr lang="en-IN" sz="3200" dirty="0">
                <a:solidFill>
                  <a:schemeClr val="tx1">
                    <a:lumMod val="75000"/>
                  </a:schemeClr>
                </a:solidFill>
                <a:latin typeface="Bahnschrift SemiBold Condensed" panose="020B0502040204020203" pitchFamily="34" charset="0"/>
              </a:rPr>
              <a:t>08</a:t>
            </a:r>
            <a:r>
              <a:rPr lang="en-IN" sz="3200" b="1" dirty="0">
                <a:solidFill>
                  <a:schemeClr val="tx1">
                    <a:lumMod val="75000"/>
                  </a:schemeClr>
                </a:solidFill>
                <a:latin typeface="Barlow Condensed SemiBold" panose="00000706000000000000" pitchFamily="2" charset="0"/>
              </a:rPr>
              <a:t> </a:t>
            </a:r>
            <a:r>
              <a:rPr lang="en-IN" sz="3200" dirty="0">
                <a:solidFill>
                  <a:schemeClr val="tx1">
                    <a:lumMod val="75000"/>
                  </a:schemeClr>
                </a:solidFill>
                <a:latin typeface="Barlow Condensed" panose="00000506000000000000" pitchFamily="2" charset="0"/>
              </a:rPr>
              <a:t>TESTING</a:t>
            </a:r>
          </a:p>
          <a:p>
            <a:endParaRPr lang="en-IN" dirty="0"/>
          </a:p>
        </p:txBody>
      </p:sp>
      <p:sp>
        <p:nvSpPr>
          <p:cNvPr id="7" name="TextBox 6">
            <a:extLst>
              <a:ext uri="{FF2B5EF4-FFF2-40B4-BE49-F238E27FC236}">
                <a16:creationId xmlns:a16="http://schemas.microsoft.com/office/drawing/2014/main" id="{D711B3E3-B96C-FC98-BD3C-6593661E5ADA}"/>
              </a:ext>
            </a:extLst>
          </p:cNvPr>
          <p:cNvSpPr txBox="1"/>
          <p:nvPr/>
        </p:nvSpPr>
        <p:spPr>
          <a:xfrm>
            <a:off x="685800" y="2579920"/>
            <a:ext cx="2895600" cy="800219"/>
          </a:xfrm>
          <a:prstGeom prst="rect">
            <a:avLst/>
          </a:prstGeom>
          <a:noFill/>
        </p:spPr>
        <p:txBody>
          <a:bodyPr wrap="square" rtlCol="0">
            <a:spAutoFit/>
          </a:bodyPr>
          <a:lstStyle/>
          <a:p>
            <a:r>
              <a:rPr lang="en-IN" sz="3200" b="1" dirty="0">
                <a:solidFill>
                  <a:schemeClr val="tx1">
                    <a:lumMod val="75000"/>
                  </a:schemeClr>
                </a:solidFill>
                <a:latin typeface="Bahnschrift SemiBold Condensed" panose="020B0502040204020203" pitchFamily="34" charset="0"/>
              </a:rPr>
              <a:t>09</a:t>
            </a:r>
            <a:r>
              <a:rPr lang="en-IN" sz="3200" dirty="0">
                <a:solidFill>
                  <a:schemeClr val="tx1">
                    <a:lumMod val="75000"/>
                  </a:schemeClr>
                </a:solidFill>
                <a:latin typeface="Barlow Condensed" panose="00000506000000000000" pitchFamily="2" charset="0"/>
              </a:rPr>
              <a:t> RESULTS</a:t>
            </a:r>
          </a:p>
          <a:p>
            <a:endParaRPr lang="en-IN" dirty="0"/>
          </a:p>
        </p:txBody>
      </p:sp>
    </p:spTree>
    <p:extLst>
      <p:ext uri="{BB962C8B-B14F-4D97-AF65-F5344CB8AC3E}">
        <p14:creationId xmlns:p14="http://schemas.microsoft.com/office/powerpoint/2010/main" val="283368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5" name="Google Shape;2135;p64"/>
          <p:cNvSpPr txBox="1">
            <a:spLocks noGrp="1"/>
          </p:cNvSpPr>
          <p:nvPr>
            <p:ph type="subTitle" idx="1"/>
          </p:nvPr>
        </p:nvSpPr>
        <p:spPr>
          <a:xfrm>
            <a:off x="1447800" y="2590185"/>
            <a:ext cx="6934200" cy="2514600"/>
          </a:xfrm>
          <a:prstGeom prst="rect">
            <a:avLst/>
          </a:prstGeom>
        </p:spPr>
        <p:txBody>
          <a:bodyPr spcFirstLastPara="1" wrap="square" lIns="91425" tIns="91425" rIns="91425" bIns="91425" anchor="b" anchorCtr="0">
            <a:noAutofit/>
          </a:bodyPr>
          <a:lstStyle/>
          <a:p>
            <a:pPr indent="-457200" algn="l">
              <a:buFont typeface="Arial" pitchFamily="34" charset="0"/>
              <a:buChar char="•"/>
            </a:pPr>
            <a:r>
              <a:rPr lang="en-US" sz="1800" dirty="0">
                <a:solidFill>
                  <a:schemeClr val="tx1"/>
                </a:solidFill>
              </a:rPr>
              <a:t>The job market is increasingly competitive, and job seekers often find it challenging to keep track of new job postings across multiple platforms.</a:t>
            </a:r>
          </a:p>
          <a:p>
            <a:pPr marL="0" indent="0" algn="l"/>
            <a:r>
              <a:rPr lang="en-US" sz="1800" dirty="0">
                <a:solidFill>
                  <a:schemeClr val="tx1"/>
                </a:solidFill>
              </a:rPr>
              <a:t> </a:t>
            </a:r>
          </a:p>
          <a:p>
            <a:pPr indent="-457200" algn="l">
              <a:buFont typeface="Arial" pitchFamily="34" charset="0"/>
              <a:buChar char="•"/>
            </a:pPr>
            <a:r>
              <a:rPr lang="en-US" sz="1800" dirty="0">
                <a:solidFill>
                  <a:schemeClr val="tx1"/>
                </a:solidFill>
              </a:rPr>
              <a:t>The process of manually searching for jobs can be time-consuming and inefficient. </a:t>
            </a:r>
          </a:p>
          <a:p>
            <a:pPr indent="-457200" algn="l">
              <a:buFont typeface="Arial" pitchFamily="34" charset="0"/>
              <a:buChar char="•"/>
            </a:pPr>
            <a:endParaRPr lang="en-US" sz="1800" dirty="0">
              <a:solidFill>
                <a:schemeClr val="tx1"/>
              </a:solidFill>
            </a:endParaRPr>
          </a:p>
          <a:p>
            <a:pPr indent="-457200" algn="l">
              <a:buFont typeface="Arial" pitchFamily="34" charset="0"/>
              <a:buChar char="•"/>
            </a:pPr>
            <a:r>
              <a:rPr lang="en-US" sz="1800" dirty="0">
                <a:solidFill>
                  <a:schemeClr val="tx1"/>
                </a:solidFill>
              </a:rPr>
              <a:t>This project aims to develop a system that automates the extraction and processing of job opportunities from various online sources</a:t>
            </a:r>
            <a:r>
              <a:rPr lang="en-US" dirty="0">
                <a:solidFill>
                  <a:schemeClr val="bg1"/>
                </a:solidFill>
              </a:rPr>
              <a:t>, providing job seekers with timely and relevant job listings tailored to their preferences</a:t>
            </a:r>
            <a:r>
              <a:rPr lang="en-US" dirty="0"/>
              <a:t>.</a:t>
            </a:r>
          </a:p>
        </p:txBody>
      </p:sp>
      <p:sp>
        <p:nvSpPr>
          <p:cNvPr id="2" name="Rectangle 1"/>
          <p:cNvSpPr/>
          <p:nvPr/>
        </p:nvSpPr>
        <p:spPr>
          <a:xfrm>
            <a:off x="685800" y="1047750"/>
            <a:ext cx="6400800" cy="707886"/>
          </a:xfrm>
          <a:prstGeom prst="rect">
            <a:avLst/>
          </a:prstGeom>
        </p:spPr>
        <p:txBody>
          <a:bodyPr wrap="square">
            <a:spAutoFit/>
          </a:bodyPr>
          <a:lstStyle/>
          <a:p>
            <a:pPr algn="r"/>
            <a:r>
              <a:rPr lang="en" sz="4000" b="1" dirty="0">
                <a:latin typeface="Barlow Condensed" charset="0"/>
              </a:rPr>
              <a:t>01    INTRODUCTION TO </a:t>
            </a:r>
            <a:r>
              <a:rPr lang="en" sz="4000" b="1" dirty="0">
                <a:solidFill>
                  <a:schemeClr val="accent2"/>
                </a:solidFill>
                <a:latin typeface="Barlow Condensed" charset="0"/>
              </a:rPr>
              <a:t>JOB HUNT</a:t>
            </a:r>
            <a:endParaRPr lang="en-US" sz="4000" b="1" dirty="0">
              <a:latin typeface="Barlow Condensed" charset="0"/>
            </a:endParaRPr>
          </a:p>
        </p:txBody>
      </p:sp>
    </p:spTree>
    <p:extLst>
      <p:ext uri="{BB962C8B-B14F-4D97-AF65-F5344CB8AC3E}">
        <p14:creationId xmlns:p14="http://schemas.microsoft.com/office/powerpoint/2010/main" val="84053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5" name="Google Shape;2135;p64"/>
          <p:cNvSpPr txBox="1">
            <a:spLocks noGrp="1"/>
          </p:cNvSpPr>
          <p:nvPr>
            <p:ph type="subTitle" idx="1"/>
          </p:nvPr>
        </p:nvSpPr>
        <p:spPr>
          <a:xfrm>
            <a:off x="1905000" y="2381250"/>
            <a:ext cx="6781800" cy="2743200"/>
          </a:xfrm>
          <a:prstGeom prst="rect">
            <a:avLst/>
          </a:prstGeom>
        </p:spPr>
        <p:txBody>
          <a:bodyPr spcFirstLastPara="1" wrap="square" lIns="91425" tIns="91425" rIns="91425" bIns="91425" anchor="b" anchorCtr="0">
            <a:noAutofit/>
          </a:bodyPr>
          <a:lstStyle/>
          <a:p>
            <a:pPr indent="-457200" algn="l">
              <a:buFont typeface="Arial" pitchFamily="34" charset="0"/>
              <a:buChar char="•"/>
            </a:pPr>
            <a:r>
              <a:rPr lang="en-US" sz="1600" dirty="0">
                <a:solidFill>
                  <a:schemeClr val="tx1"/>
                </a:solidFill>
              </a:rPr>
              <a:t>Current job search platforms typically require users to manually search for job listings on individual websites. </a:t>
            </a:r>
          </a:p>
          <a:p>
            <a:pPr indent="-457200" algn="l">
              <a:buFont typeface="Arial" pitchFamily="34" charset="0"/>
              <a:buChar char="•"/>
            </a:pPr>
            <a:endParaRPr lang="en-US" sz="1600" dirty="0">
              <a:solidFill>
                <a:schemeClr val="tx1"/>
              </a:solidFill>
            </a:endParaRPr>
          </a:p>
          <a:p>
            <a:pPr indent="-457200" algn="l">
              <a:buFont typeface="Arial" pitchFamily="34" charset="0"/>
              <a:buChar char="•"/>
            </a:pPr>
            <a:r>
              <a:rPr lang="en-US" sz="1600" dirty="0">
                <a:solidFill>
                  <a:schemeClr val="tx1"/>
                </a:solidFill>
              </a:rPr>
              <a:t>Popular job boards like </a:t>
            </a:r>
            <a:r>
              <a:rPr lang="en-US" sz="1600" dirty="0" err="1">
                <a:solidFill>
                  <a:schemeClr val="tx1"/>
                </a:solidFill>
              </a:rPr>
              <a:t>Careerbuilder</a:t>
            </a:r>
            <a:r>
              <a:rPr lang="en-US" sz="1600" dirty="0">
                <a:solidFill>
                  <a:schemeClr val="tx1"/>
                </a:solidFill>
              </a:rPr>
              <a:t>, LinkedIn, and Indeed aggregate job postings but still rely on users to filter and sift through numerous listings to find relevant opportunities.</a:t>
            </a:r>
          </a:p>
          <a:p>
            <a:pPr indent="-457200" algn="l">
              <a:buFont typeface="Arial" pitchFamily="34" charset="0"/>
              <a:buChar char="•"/>
            </a:pPr>
            <a:endParaRPr lang="en-US" sz="1600" dirty="0">
              <a:solidFill>
                <a:schemeClr val="tx1"/>
              </a:solidFill>
            </a:endParaRPr>
          </a:p>
          <a:p>
            <a:pPr indent="-457200" algn="l">
              <a:buFont typeface="Arial" pitchFamily="34" charset="0"/>
              <a:buChar char="•"/>
            </a:pPr>
            <a:r>
              <a:rPr lang="en-US" sz="1600" dirty="0">
                <a:solidFill>
                  <a:schemeClr val="tx1"/>
                </a:solidFill>
              </a:rPr>
              <a:t> Many company career pages also require job seekers to visit multiple websites, further complicating the job search process</a:t>
            </a:r>
            <a:r>
              <a:rPr lang="en-US" sz="1800" dirty="0">
                <a:solidFill>
                  <a:schemeClr val="tx1"/>
                </a:solidFill>
              </a:rPr>
              <a:t>.</a:t>
            </a:r>
          </a:p>
          <a:p>
            <a:pPr marL="0" indent="0" algn="l"/>
            <a:r>
              <a:rPr lang="en-US" dirty="0">
                <a:solidFill>
                  <a:schemeClr val="bg1"/>
                </a:solidFill>
              </a:rPr>
              <a:t>job seekers with timely and relevant job listings tailored to their preferences</a:t>
            </a:r>
            <a:r>
              <a:rPr lang="en-US" dirty="0"/>
              <a:t>.</a:t>
            </a:r>
          </a:p>
        </p:txBody>
      </p:sp>
      <p:sp>
        <p:nvSpPr>
          <p:cNvPr id="2" name="Rectangle 1"/>
          <p:cNvSpPr/>
          <p:nvPr/>
        </p:nvSpPr>
        <p:spPr>
          <a:xfrm>
            <a:off x="381000" y="819150"/>
            <a:ext cx="4724400" cy="830997"/>
          </a:xfrm>
          <a:prstGeom prst="rect">
            <a:avLst/>
          </a:prstGeom>
        </p:spPr>
        <p:txBody>
          <a:bodyPr wrap="square">
            <a:spAutoFit/>
          </a:bodyPr>
          <a:lstStyle/>
          <a:p>
            <a:pPr algn="r"/>
            <a:r>
              <a:rPr lang="en" sz="4000" b="1" dirty="0">
                <a:solidFill>
                  <a:schemeClr val="tx1">
                    <a:lumMod val="50000"/>
                  </a:schemeClr>
                </a:solidFill>
                <a:latin typeface="Barlow Condensed" charset="0"/>
              </a:rPr>
              <a:t>02</a:t>
            </a:r>
            <a:r>
              <a:rPr lang="en" sz="4800" b="1" dirty="0">
                <a:solidFill>
                  <a:schemeClr val="accent2"/>
                </a:solidFill>
                <a:latin typeface="Barlow Condensed" charset="0"/>
              </a:rPr>
              <a:t> </a:t>
            </a:r>
            <a:r>
              <a:rPr lang="en" sz="4000" b="1" dirty="0">
                <a:solidFill>
                  <a:schemeClr val="accent2"/>
                </a:solidFill>
                <a:latin typeface="Barlow Condensed" charset="0"/>
              </a:rPr>
              <a:t>EXISTING SYSTEM</a:t>
            </a:r>
            <a:endParaRPr lang="en-US" sz="4000" b="1" dirty="0">
              <a:latin typeface="Barlow Condensed" charset="0"/>
            </a:endParaRPr>
          </a:p>
        </p:txBody>
      </p:sp>
    </p:spTree>
    <p:extLst>
      <p:ext uri="{BB962C8B-B14F-4D97-AF65-F5344CB8AC3E}">
        <p14:creationId xmlns:p14="http://schemas.microsoft.com/office/powerpoint/2010/main" val="337362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p68"/>
          <p:cNvSpPr txBox="1">
            <a:spLocks noGrp="1"/>
          </p:cNvSpPr>
          <p:nvPr>
            <p:ph type="ctrTitle"/>
          </p:nvPr>
        </p:nvSpPr>
        <p:spPr>
          <a:xfrm>
            <a:off x="381000" y="89353"/>
            <a:ext cx="4305300" cy="58589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EXISTING SYSTEM DRAWBACKS</a:t>
            </a:r>
            <a:endParaRPr dirty="0"/>
          </a:p>
        </p:txBody>
      </p:sp>
      <p:grpSp>
        <p:nvGrpSpPr>
          <p:cNvPr id="2220" name="Google Shape;2220;p68"/>
          <p:cNvGrpSpPr/>
          <p:nvPr/>
        </p:nvGrpSpPr>
        <p:grpSpPr>
          <a:xfrm>
            <a:off x="2667000" y="675247"/>
            <a:ext cx="3733800" cy="4206676"/>
            <a:chOff x="2335425" y="468450"/>
            <a:chExt cx="3733800" cy="4206676"/>
          </a:xfrm>
        </p:grpSpPr>
        <p:cxnSp>
          <p:nvCxnSpPr>
            <p:cNvPr id="2221" name="Google Shape;2221;p68"/>
            <p:cNvCxnSpPr/>
            <p:nvPr/>
          </p:nvCxnSpPr>
          <p:spPr>
            <a:xfrm>
              <a:off x="2335425" y="4117775"/>
              <a:ext cx="2607076" cy="0"/>
            </a:xfrm>
            <a:prstGeom prst="straightConnector1">
              <a:avLst/>
            </a:prstGeom>
            <a:noFill/>
            <a:ln w="19050" cap="flat" cmpd="sng">
              <a:solidFill>
                <a:schemeClr val="accent2"/>
              </a:solidFill>
              <a:prstDash val="solid"/>
              <a:round/>
              <a:headEnd type="oval" w="med" len="med"/>
              <a:tailEnd type="none" w="med" len="med"/>
            </a:ln>
            <a:effectLst>
              <a:outerShdw blurRad="57150" dist="19050" dir="5400000" algn="bl" rotWithShape="0">
                <a:srgbClr val="000000">
                  <a:alpha val="50000"/>
                </a:srgbClr>
              </a:outerShdw>
            </a:effectLst>
          </p:spPr>
        </p:cxnSp>
        <p:cxnSp>
          <p:nvCxnSpPr>
            <p:cNvPr id="2222" name="Google Shape;2222;p68"/>
            <p:cNvCxnSpPr/>
            <p:nvPr/>
          </p:nvCxnSpPr>
          <p:spPr>
            <a:xfrm>
              <a:off x="3642651" y="3087200"/>
              <a:ext cx="2426574" cy="0"/>
            </a:xfrm>
            <a:prstGeom prst="straightConnector1">
              <a:avLst/>
            </a:prstGeom>
            <a:noFill/>
            <a:ln w="19050" cap="flat" cmpd="sng">
              <a:solidFill>
                <a:schemeClr val="accent2"/>
              </a:solidFill>
              <a:prstDash val="solid"/>
              <a:round/>
              <a:headEnd type="none" w="med" len="med"/>
              <a:tailEnd type="oval" w="med" len="med"/>
            </a:ln>
            <a:effectLst>
              <a:outerShdw blurRad="57150" dist="19050" dir="5400000" algn="bl" rotWithShape="0">
                <a:srgbClr val="000000">
                  <a:alpha val="50000"/>
                </a:srgbClr>
              </a:outerShdw>
            </a:effectLst>
          </p:spPr>
        </p:cxnSp>
        <p:cxnSp>
          <p:nvCxnSpPr>
            <p:cNvPr id="2223" name="Google Shape;2223;p68"/>
            <p:cNvCxnSpPr/>
            <p:nvPr/>
          </p:nvCxnSpPr>
          <p:spPr>
            <a:xfrm>
              <a:off x="2335425" y="2066713"/>
              <a:ext cx="2607076" cy="12"/>
            </a:xfrm>
            <a:prstGeom prst="straightConnector1">
              <a:avLst/>
            </a:prstGeom>
            <a:noFill/>
            <a:ln w="19050" cap="flat" cmpd="sng">
              <a:solidFill>
                <a:schemeClr val="accent2"/>
              </a:solidFill>
              <a:prstDash val="solid"/>
              <a:round/>
              <a:headEnd type="oval" w="med" len="med"/>
              <a:tailEnd type="none" w="med" len="med"/>
            </a:ln>
            <a:effectLst>
              <a:outerShdw blurRad="57150" dist="19050" dir="5400000" algn="bl" rotWithShape="0">
                <a:srgbClr val="000000">
                  <a:alpha val="50000"/>
                </a:srgbClr>
              </a:outerShdw>
            </a:effectLst>
          </p:spPr>
        </p:cxnSp>
        <p:cxnSp>
          <p:nvCxnSpPr>
            <p:cNvPr id="2224" name="Google Shape;2224;p68"/>
            <p:cNvCxnSpPr>
              <a:stCxn id="2225" idx="3"/>
            </p:cNvCxnSpPr>
            <p:nvPr/>
          </p:nvCxnSpPr>
          <p:spPr>
            <a:xfrm>
              <a:off x="3627755" y="1242947"/>
              <a:ext cx="2426574" cy="0"/>
            </a:xfrm>
            <a:prstGeom prst="straightConnector1">
              <a:avLst/>
            </a:prstGeom>
            <a:noFill/>
            <a:ln w="19050" cap="flat" cmpd="sng">
              <a:solidFill>
                <a:schemeClr val="accent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2226" name="Google Shape;2226;p68"/>
            <p:cNvSpPr/>
            <p:nvPr/>
          </p:nvSpPr>
          <p:spPr>
            <a:xfrm>
              <a:off x="2772462" y="468450"/>
              <a:ext cx="3051030" cy="4206676"/>
            </a:xfrm>
            <a:custGeom>
              <a:avLst/>
              <a:gdLst/>
              <a:ahLst/>
              <a:cxnLst/>
              <a:rect l="l" t="t" r="r" b="b"/>
              <a:pathLst>
                <a:path w="123536" h="170328" extrusionOk="0">
                  <a:moveTo>
                    <a:pt x="23585" y="1"/>
                  </a:moveTo>
                  <a:cubicBezTo>
                    <a:pt x="10527" y="1"/>
                    <a:pt x="1" y="10552"/>
                    <a:pt x="1" y="23610"/>
                  </a:cubicBezTo>
                  <a:cubicBezTo>
                    <a:pt x="1" y="36642"/>
                    <a:pt x="10527" y="47294"/>
                    <a:pt x="23585" y="47294"/>
                  </a:cubicBezTo>
                  <a:lnTo>
                    <a:pt x="99826" y="47294"/>
                  </a:lnTo>
                  <a:cubicBezTo>
                    <a:pt x="109425" y="47294"/>
                    <a:pt x="117269" y="55038"/>
                    <a:pt x="117269" y="64637"/>
                  </a:cubicBezTo>
                  <a:cubicBezTo>
                    <a:pt x="117269" y="74237"/>
                    <a:pt x="109425" y="81981"/>
                    <a:pt x="99926" y="81981"/>
                  </a:cubicBezTo>
                  <a:lnTo>
                    <a:pt x="23585" y="81981"/>
                  </a:lnTo>
                  <a:cubicBezTo>
                    <a:pt x="10527" y="81981"/>
                    <a:pt x="1" y="92633"/>
                    <a:pt x="1" y="105690"/>
                  </a:cubicBezTo>
                  <a:cubicBezTo>
                    <a:pt x="1" y="118723"/>
                    <a:pt x="10527" y="129274"/>
                    <a:pt x="23585" y="129274"/>
                  </a:cubicBezTo>
                  <a:lnTo>
                    <a:pt x="99826" y="129274"/>
                  </a:lnTo>
                  <a:cubicBezTo>
                    <a:pt x="109425" y="129274"/>
                    <a:pt x="117269" y="137119"/>
                    <a:pt x="117269" y="146718"/>
                  </a:cubicBezTo>
                  <a:cubicBezTo>
                    <a:pt x="117269" y="156317"/>
                    <a:pt x="109425" y="164062"/>
                    <a:pt x="99926" y="164062"/>
                  </a:cubicBezTo>
                  <a:cubicBezTo>
                    <a:pt x="98146" y="164062"/>
                    <a:pt x="96793" y="165515"/>
                    <a:pt x="96793" y="167194"/>
                  </a:cubicBezTo>
                  <a:cubicBezTo>
                    <a:pt x="96793" y="168974"/>
                    <a:pt x="98146" y="170327"/>
                    <a:pt x="99926" y="170327"/>
                  </a:cubicBezTo>
                  <a:cubicBezTo>
                    <a:pt x="112883" y="170327"/>
                    <a:pt x="123535" y="159776"/>
                    <a:pt x="123535" y="146718"/>
                  </a:cubicBezTo>
                  <a:cubicBezTo>
                    <a:pt x="123535" y="133660"/>
                    <a:pt x="112883" y="123009"/>
                    <a:pt x="99826" y="123009"/>
                  </a:cubicBezTo>
                  <a:lnTo>
                    <a:pt x="23585" y="123009"/>
                  </a:lnTo>
                  <a:cubicBezTo>
                    <a:pt x="13986" y="123009"/>
                    <a:pt x="6266" y="115289"/>
                    <a:pt x="6266" y="105690"/>
                  </a:cubicBezTo>
                  <a:cubicBezTo>
                    <a:pt x="6266" y="96066"/>
                    <a:pt x="13986" y="88247"/>
                    <a:pt x="23585" y="88247"/>
                  </a:cubicBezTo>
                  <a:lnTo>
                    <a:pt x="99926" y="88247"/>
                  </a:lnTo>
                  <a:cubicBezTo>
                    <a:pt x="112883" y="88247"/>
                    <a:pt x="123535" y="77695"/>
                    <a:pt x="123535" y="64637"/>
                  </a:cubicBezTo>
                  <a:cubicBezTo>
                    <a:pt x="123535" y="51580"/>
                    <a:pt x="112883" y="41028"/>
                    <a:pt x="99826" y="41028"/>
                  </a:cubicBezTo>
                  <a:lnTo>
                    <a:pt x="23585" y="41028"/>
                  </a:lnTo>
                  <a:cubicBezTo>
                    <a:pt x="13986" y="41028"/>
                    <a:pt x="6266" y="33209"/>
                    <a:pt x="6266" y="23610"/>
                  </a:cubicBezTo>
                  <a:cubicBezTo>
                    <a:pt x="6266" y="13986"/>
                    <a:pt x="13986" y="6266"/>
                    <a:pt x="23585" y="6266"/>
                  </a:cubicBezTo>
                  <a:lnTo>
                    <a:pt x="42181" y="6266"/>
                  </a:lnTo>
                  <a:cubicBezTo>
                    <a:pt x="43961" y="6266"/>
                    <a:pt x="45314" y="4813"/>
                    <a:pt x="45314" y="3133"/>
                  </a:cubicBezTo>
                  <a:cubicBezTo>
                    <a:pt x="45314" y="1354"/>
                    <a:pt x="43961" y="1"/>
                    <a:pt x="42181" y="1"/>
                  </a:cubicBezTo>
                  <a:close/>
                </a:path>
              </a:pathLst>
            </a:custGeom>
            <a:solidFill>
              <a:schemeClr val="l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8"/>
            <p:cNvSpPr/>
            <p:nvPr/>
          </p:nvSpPr>
          <p:spPr>
            <a:xfrm>
              <a:off x="2887250" y="580000"/>
              <a:ext cx="912300" cy="912300"/>
            </a:xfrm>
            <a:prstGeom prst="ellipse">
              <a:avLst/>
            </a:prstGeom>
            <a:solidFill>
              <a:schemeClr val="accen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8"/>
            <p:cNvSpPr/>
            <p:nvPr/>
          </p:nvSpPr>
          <p:spPr>
            <a:xfrm>
              <a:off x="4785602" y="1610567"/>
              <a:ext cx="912300" cy="912300"/>
            </a:xfrm>
            <a:prstGeom prst="ellipse">
              <a:avLst/>
            </a:prstGeom>
            <a:solidFill>
              <a:schemeClr val="accen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8"/>
            <p:cNvSpPr/>
            <p:nvPr/>
          </p:nvSpPr>
          <p:spPr>
            <a:xfrm>
              <a:off x="2887250" y="2628386"/>
              <a:ext cx="912300" cy="912300"/>
            </a:xfrm>
            <a:prstGeom prst="ellipse">
              <a:avLst/>
            </a:prstGeom>
            <a:solidFill>
              <a:schemeClr val="accen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8"/>
            <p:cNvSpPr/>
            <p:nvPr/>
          </p:nvSpPr>
          <p:spPr>
            <a:xfrm>
              <a:off x="4785602" y="3639878"/>
              <a:ext cx="912300" cy="912300"/>
            </a:xfrm>
            <a:prstGeom prst="ellipse">
              <a:avLst/>
            </a:prstGeom>
            <a:solidFill>
              <a:schemeClr val="accen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8"/>
            <p:cNvSpPr/>
            <p:nvPr/>
          </p:nvSpPr>
          <p:spPr>
            <a:xfrm>
              <a:off x="3003800" y="696550"/>
              <a:ext cx="679200" cy="679200"/>
            </a:xfrm>
            <a:prstGeom prst="ellipse">
              <a:avLst/>
            </a:prstGeom>
            <a:solidFill>
              <a:schemeClr val="accent5"/>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8"/>
            <p:cNvSpPr/>
            <p:nvPr/>
          </p:nvSpPr>
          <p:spPr>
            <a:xfrm>
              <a:off x="4902150" y="3756437"/>
              <a:ext cx="679200" cy="679200"/>
            </a:xfrm>
            <a:prstGeom prst="ellipse">
              <a:avLst/>
            </a:prstGeom>
            <a:solidFill>
              <a:schemeClr val="accent5"/>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8"/>
            <p:cNvSpPr/>
            <p:nvPr/>
          </p:nvSpPr>
          <p:spPr>
            <a:xfrm>
              <a:off x="4902162" y="1727113"/>
              <a:ext cx="679200" cy="679200"/>
            </a:xfrm>
            <a:prstGeom prst="ellipse">
              <a:avLst/>
            </a:prstGeom>
            <a:solidFill>
              <a:schemeClr val="accent5"/>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8"/>
            <p:cNvSpPr/>
            <p:nvPr/>
          </p:nvSpPr>
          <p:spPr>
            <a:xfrm>
              <a:off x="3003800" y="2744925"/>
              <a:ext cx="679200" cy="679200"/>
            </a:xfrm>
            <a:prstGeom prst="ellipse">
              <a:avLst/>
            </a:prstGeom>
            <a:solidFill>
              <a:schemeClr val="accent5"/>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5" name="Google Shape;2225;p68"/>
          <p:cNvSpPr txBox="1"/>
          <p:nvPr/>
        </p:nvSpPr>
        <p:spPr>
          <a:xfrm>
            <a:off x="3360830" y="954047"/>
            <a:ext cx="598500" cy="5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Barlow Condensed SemiBold"/>
                <a:ea typeface="Barlow Condensed SemiBold"/>
                <a:cs typeface="Barlow Condensed SemiBold"/>
                <a:sym typeface="Barlow Condensed SemiBold"/>
              </a:rPr>
              <a:t>01</a:t>
            </a:r>
            <a:endParaRPr sz="3000" dirty="0">
              <a:solidFill>
                <a:srgbClr val="FFFFFF"/>
              </a:solidFill>
              <a:latin typeface="Barlow Condensed SemiBold"/>
              <a:ea typeface="Barlow Condensed SemiBold"/>
              <a:cs typeface="Barlow Condensed SemiBold"/>
              <a:sym typeface="Barlow Condensed SemiBold"/>
            </a:endParaRPr>
          </a:p>
        </p:txBody>
      </p:sp>
      <p:sp>
        <p:nvSpPr>
          <p:cNvPr id="2235" name="Google Shape;2235;p68"/>
          <p:cNvSpPr txBox="1"/>
          <p:nvPr/>
        </p:nvSpPr>
        <p:spPr>
          <a:xfrm>
            <a:off x="5274076" y="1963779"/>
            <a:ext cx="598500" cy="5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Barlow Condensed SemiBold"/>
                <a:ea typeface="Barlow Condensed SemiBold"/>
                <a:cs typeface="Barlow Condensed SemiBold"/>
                <a:sym typeface="Barlow Condensed SemiBold"/>
              </a:rPr>
              <a:t>02</a:t>
            </a:r>
            <a:endParaRPr sz="3000">
              <a:solidFill>
                <a:srgbClr val="FFFFFF"/>
              </a:solidFill>
              <a:latin typeface="Barlow Condensed SemiBold"/>
              <a:ea typeface="Barlow Condensed SemiBold"/>
              <a:cs typeface="Barlow Condensed SemiBold"/>
              <a:sym typeface="Barlow Condensed SemiBold"/>
            </a:endParaRPr>
          </a:p>
        </p:txBody>
      </p:sp>
      <p:sp>
        <p:nvSpPr>
          <p:cNvPr id="2236" name="Google Shape;2236;p68"/>
          <p:cNvSpPr txBox="1"/>
          <p:nvPr/>
        </p:nvSpPr>
        <p:spPr>
          <a:xfrm>
            <a:off x="3375726" y="2954997"/>
            <a:ext cx="598500" cy="5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Barlow Condensed SemiBold"/>
                <a:ea typeface="Barlow Condensed SemiBold"/>
                <a:cs typeface="Barlow Condensed SemiBold"/>
                <a:sym typeface="Barlow Condensed SemiBold"/>
              </a:rPr>
              <a:t>03</a:t>
            </a:r>
            <a:endParaRPr sz="3000" dirty="0">
              <a:solidFill>
                <a:srgbClr val="FFFFFF"/>
              </a:solidFill>
              <a:latin typeface="Barlow Condensed SemiBold"/>
              <a:ea typeface="Barlow Condensed SemiBold"/>
              <a:cs typeface="Barlow Condensed SemiBold"/>
              <a:sym typeface="Barlow Condensed SemiBold"/>
            </a:endParaRPr>
          </a:p>
        </p:txBody>
      </p:sp>
      <p:sp>
        <p:nvSpPr>
          <p:cNvPr id="2237" name="Google Shape;2237;p68"/>
          <p:cNvSpPr txBox="1"/>
          <p:nvPr/>
        </p:nvSpPr>
        <p:spPr>
          <a:xfrm>
            <a:off x="5274076" y="3998537"/>
            <a:ext cx="598500" cy="5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Barlow Condensed SemiBold"/>
                <a:ea typeface="Barlow Condensed SemiBold"/>
                <a:cs typeface="Barlow Condensed SemiBold"/>
                <a:sym typeface="Barlow Condensed SemiBold"/>
              </a:rPr>
              <a:t>04</a:t>
            </a:r>
            <a:endParaRPr sz="3000">
              <a:solidFill>
                <a:srgbClr val="FFFFFF"/>
              </a:solidFill>
              <a:latin typeface="Barlow Condensed SemiBold"/>
              <a:ea typeface="Barlow Condensed SemiBold"/>
              <a:cs typeface="Barlow Condensed SemiBold"/>
              <a:sym typeface="Barlow Condensed SemiBold"/>
            </a:endParaRPr>
          </a:p>
        </p:txBody>
      </p:sp>
      <p:sp>
        <p:nvSpPr>
          <p:cNvPr id="2238" name="Google Shape;2238;p68"/>
          <p:cNvSpPr txBox="1"/>
          <p:nvPr/>
        </p:nvSpPr>
        <p:spPr>
          <a:xfrm>
            <a:off x="6553200" y="1168097"/>
            <a:ext cx="1573500" cy="531000"/>
          </a:xfrm>
          <a:prstGeom prst="rect">
            <a:avLst/>
          </a:prstGeom>
          <a:noFill/>
          <a:ln>
            <a:noFill/>
          </a:ln>
        </p:spPr>
        <p:txBody>
          <a:bodyPr spcFirstLastPara="1" wrap="square" lIns="91425" tIns="91425" rIns="91425" bIns="91425" anchor="ctr" anchorCtr="0">
            <a:noAutofit/>
          </a:bodyPr>
          <a:lstStyle/>
          <a:p>
            <a:pPr lvl="0"/>
            <a:r>
              <a:rPr lang="en-US" dirty="0">
                <a:solidFill>
                  <a:schemeClr val="dk1"/>
                </a:solidFill>
                <a:latin typeface="Arvo"/>
                <a:ea typeface="Arvo"/>
                <a:cs typeface="Arvo"/>
                <a:sym typeface="Arvo"/>
              </a:rPr>
              <a:t>Manual Effort</a:t>
            </a:r>
          </a:p>
        </p:txBody>
      </p:sp>
      <p:sp>
        <p:nvSpPr>
          <p:cNvPr id="2240" name="Google Shape;2240;p68"/>
          <p:cNvSpPr txBox="1"/>
          <p:nvPr/>
        </p:nvSpPr>
        <p:spPr>
          <a:xfrm>
            <a:off x="914400" y="2010579"/>
            <a:ext cx="1572900" cy="531000"/>
          </a:xfrm>
          <a:prstGeom prst="rect">
            <a:avLst/>
          </a:prstGeom>
          <a:noFill/>
          <a:ln>
            <a:noFill/>
          </a:ln>
        </p:spPr>
        <p:txBody>
          <a:bodyPr spcFirstLastPara="1" wrap="square" lIns="91425" tIns="91425" rIns="91425" bIns="91425" anchor="ctr" anchorCtr="0">
            <a:noAutofit/>
          </a:bodyPr>
          <a:lstStyle/>
          <a:p>
            <a:pPr lvl="0" algn="r"/>
            <a:r>
              <a:rPr lang="en-US" dirty="0">
                <a:solidFill>
                  <a:schemeClr val="dk1"/>
                </a:solidFill>
                <a:latin typeface="Arvo"/>
                <a:ea typeface="Arvo"/>
                <a:cs typeface="Arvo"/>
                <a:sym typeface="Arvo"/>
              </a:rPr>
              <a:t>Time-Consuming</a:t>
            </a:r>
          </a:p>
        </p:txBody>
      </p:sp>
      <p:sp>
        <p:nvSpPr>
          <p:cNvPr id="2242" name="Google Shape;2242;p68"/>
          <p:cNvSpPr txBox="1"/>
          <p:nvPr/>
        </p:nvSpPr>
        <p:spPr>
          <a:xfrm>
            <a:off x="6567523" y="2978397"/>
            <a:ext cx="1573500" cy="531000"/>
          </a:xfrm>
          <a:prstGeom prst="rect">
            <a:avLst/>
          </a:prstGeom>
          <a:noFill/>
          <a:ln>
            <a:noFill/>
          </a:ln>
        </p:spPr>
        <p:txBody>
          <a:bodyPr spcFirstLastPara="1" wrap="square" lIns="91425" tIns="91425" rIns="91425" bIns="91425" anchor="ctr" anchorCtr="0">
            <a:noAutofit/>
          </a:bodyPr>
          <a:lstStyle/>
          <a:p>
            <a:pPr lvl="0"/>
            <a:r>
              <a:rPr lang="en-US" dirty="0">
                <a:solidFill>
                  <a:schemeClr val="dk1"/>
                </a:solidFill>
                <a:latin typeface="Arvo"/>
                <a:ea typeface="Arvo"/>
                <a:cs typeface="Arvo"/>
                <a:sym typeface="Arvo"/>
              </a:rPr>
              <a:t>Limited Customization</a:t>
            </a:r>
          </a:p>
        </p:txBody>
      </p:sp>
      <p:sp>
        <p:nvSpPr>
          <p:cNvPr id="2244" name="Google Shape;2244;p68"/>
          <p:cNvSpPr txBox="1"/>
          <p:nvPr/>
        </p:nvSpPr>
        <p:spPr>
          <a:xfrm>
            <a:off x="1074620" y="4059072"/>
            <a:ext cx="1572900" cy="531000"/>
          </a:xfrm>
          <a:prstGeom prst="rect">
            <a:avLst/>
          </a:prstGeom>
          <a:noFill/>
          <a:ln>
            <a:noFill/>
          </a:ln>
        </p:spPr>
        <p:txBody>
          <a:bodyPr spcFirstLastPara="1" wrap="square" lIns="91425" tIns="91425" rIns="91425" bIns="91425" anchor="ctr" anchorCtr="0">
            <a:noAutofit/>
          </a:bodyPr>
          <a:lstStyle/>
          <a:p>
            <a:pPr lvl="0" algn="r"/>
            <a:r>
              <a:rPr lang="en-US" dirty="0">
                <a:solidFill>
                  <a:schemeClr val="dk1"/>
                </a:solidFill>
                <a:latin typeface="Arvo"/>
                <a:ea typeface="Arvo"/>
                <a:cs typeface="Arvo"/>
                <a:sym typeface="Arvo"/>
              </a:rPr>
              <a:t>Update Delays</a:t>
            </a:r>
          </a:p>
        </p:txBody>
      </p:sp>
    </p:spTree>
    <p:extLst>
      <p:ext uri="{BB962C8B-B14F-4D97-AF65-F5344CB8AC3E}">
        <p14:creationId xmlns:p14="http://schemas.microsoft.com/office/powerpoint/2010/main" val="93650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E3A8-12B8-2355-05FC-9BB81A1C8330}"/>
              </a:ext>
            </a:extLst>
          </p:cNvPr>
          <p:cNvSpPr>
            <a:spLocks noGrp="1"/>
          </p:cNvSpPr>
          <p:nvPr>
            <p:ph type="ctrTitle"/>
          </p:nvPr>
        </p:nvSpPr>
        <p:spPr>
          <a:xfrm>
            <a:off x="1981200" y="552152"/>
            <a:ext cx="4714350" cy="577800"/>
          </a:xfrm>
        </p:spPr>
        <p:txBody>
          <a:bodyPr/>
          <a:lstStyle/>
          <a:p>
            <a:pPr algn="ctr"/>
            <a:r>
              <a:rPr lang="en-IN" sz="4000" b="1" dirty="0">
                <a:latin typeface="Barlow Condensed" panose="00000506000000000000" pitchFamily="2" charset="0"/>
              </a:rPr>
              <a:t>03 LITERATURE </a:t>
            </a:r>
            <a:r>
              <a:rPr lang="en-IN" sz="4000" b="1" dirty="0">
                <a:solidFill>
                  <a:schemeClr val="accent2"/>
                </a:solidFill>
                <a:latin typeface="Barlow Condensed" panose="00000506000000000000" pitchFamily="2" charset="0"/>
              </a:rPr>
              <a:t>SURVEY</a:t>
            </a:r>
          </a:p>
        </p:txBody>
      </p:sp>
      <p:sp>
        <p:nvSpPr>
          <p:cNvPr id="7" name="TextBox 6">
            <a:extLst>
              <a:ext uri="{FF2B5EF4-FFF2-40B4-BE49-F238E27FC236}">
                <a16:creationId xmlns:a16="http://schemas.microsoft.com/office/drawing/2014/main" id="{66CE51F4-B882-924A-F251-F0A303D56050}"/>
              </a:ext>
            </a:extLst>
          </p:cNvPr>
          <p:cNvSpPr txBox="1"/>
          <p:nvPr/>
        </p:nvSpPr>
        <p:spPr>
          <a:xfrm>
            <a:off x="782100" y="1193905"/>
            <a:ext cx="7620000" cy="3108543"/>
          </a:xfrm>
          <a:prstGeom prst="rect">
            <a:avLst/>
          </a:prstGeom>
          <a:noFill/>
        </p:spPr>
        <p:txBody>
          <a:bodyPr wrap="square" rtlCol="0">
            <a:spAutoFit/>
          </a:bodyPr>
          <a:lstStyle/>
          <a:p>
            <a:pPr algn="just"/>
            <a:r>
              <a:rPr lang="en-US" dirty="0">
                <a:latin typeface="Arvo" panose="020B0604020202020204" charset="0"/>
              </a:rPr>
              <a:t>This literature survey give the key technologies and methodologies involved in designing and developing a web application for job scraping and user notifications. Utilizing PHP and Python libraries like Scrapy for back end and data extraction, HTML and CSS for web page structuring, and backend frameworks like Flask or Django for integration, the project aims to provide an efficient solution for job seekers to stay informed about relevant job opportunities.</a:t>
            </a:r>
          </a:p>
          <a:p>
            <a:pPr algn="just"/>
            <a:endParaRPr lang="en-US" dirty="0"/>
          </a:p>
          <a:p>
            <a:pPr lvl="1"/>
            <a:r>
              <a:rPr lang="en-US" dirty="0">
                <a:latin typeface="Barlow Condensed SemiBold" panose="00000706000000000000" pitchFamily="2" charset="0"/>
              </a:rPr>
              <a:t>CITATIONS-</a:t>
            </a:r>
          </a:p>
          <a:p>
            <a:endParaRPr lang="en-US" dirty="0"/>
          </a:p>
          <a:p>
            <a:pPr algn="just"/>
            <a:r>
              <a:rPr lang="en-US" dirty="0">
                <a:latin typeface="Arvo" panose="020B0604020202020204" charset="0"/>
              </a:rPr>
              <a:t>Gupta, S., (2021). “Job Market Analysis Using Web Scraping: A Study on LinkedIn.” Journal of Data Mining and Knowledge Management Process.</a:t>
            </a:r>
          </a:p>
          <a:p>
            <a:pPr algn="just"/>
            <a:endParaRPr lang="en-US" dirty="0">
              <a:latin typeface="Arvo" panose="020B0604020202020204" charset="0"/>
            </a:endParaRPr>
          </a:p>
          <a:p>
            <a:pPr algn="just"/>
            <a:r>
              <a:rPr lang="en-US" dirty="0">
                <a:latin typeface="Arvo" panose="020B0604020202020204" charset="0"/>
              </a:rPr>
              <a:t>Zhang, Y., (2020). “Large-scale Job Data Extraction Using Scrapy: A Case Study on Indeed.” International Journal of Web Information Systems.</a:t>
            </a:r>
            <a:endParaRPr lang="en-IN" dirty="0">
              <a:latin typeface="Arvo" panose="020B0604020202020204" charset="0"/>
            </a:endParaRPr>
          </a:p>
        </p:txBody>
      </p:sp>
    </p:spTree>
    <p:extLst>
      <p:ext uri="{BB962C8B-B14F-4D97-AF65-F5344CB8AC3E}">
        <p14:creationId xmlns:p14="http://schemas.microsoft.com/office/powerpoint/2010/main" val="382693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2"/>
        <p:cNvGrpSpPr/>
        <p:nvPr/>
      </p:nvGrpSpPr>
      <p:grpSpPr>
        <a:xfrm>
          <a:off x="0" y="0"/>
          <a:ext cx="0" cy="0"/>
          <a:chOff x="0" y="0"/>
          <a:chExt cx="0" cy="0"/>
        </a:xfrm>
      </p:grpSpPr>
      <p:grpSp>
        <p:nvGrpSpPr>
          <p:cNvPr id="2043" name="Google Shape;2043;p56"/>
          <p:cNvGrpSpPr/>
          <p:nvPr/>
        </p:nvGrpSpPr>
        <p:grpSpPr>
          <a:xfrm>
            <a:off x="3101694" y="1650343"/>
            <a:ext cx="980695" cy="982361"/>
            <a:chOff x="917250" y="2165250"/>
            <a:chExt cx="980695" cy="982361"/>
          </a:xfrm>
        </p:grpSpPr>
        <p:sp>
          <p:nvSpPr>
            <p:cNvPr id="2044" name="Google Shape;2044;p56"/>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6"/>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56"/>
          <p:cNvGrpSpPr/>
          <p:nvPr/>
        </p:nvGrpSpPr>
        <p:grpSpPr>
          <a:xfrm>
            <a:off x="5053105" y="1658656"/>
            <a:ext cx="980695" cy="982361"/>
            <a:chOff x="917250" y="2165250"/>
            <a:chExt cx="980695" cy="982361"/>
          </a:xfrm>
        </p:grpSpPr>
        <p:sp>
          <p:nvSpPr>
            <p:cNvPr id="2047" name="Google Shape;2047;p56"/>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6"/>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56"/>
          <p:cNvGrpSpPr/>
          <p:nvPr/>
        </p:nvGrpSpPr>
        <p:grpSpPr>
          <a:xfrm>
            <a:off x="1150270" y="1644608"/>
            <a:ext cx="980695" cy="982361"/>
            <a:chOff x="917250" y="2165250"/>
            <a:chExt cx="980695" cy="982361"/>
          </a:xfrm>
        </p:grpSpPr>
        <p:sp>
          <p:nvSpPr>
            <p:cNvPr id="2053" name="Google Shape;2053;p56"/>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6"/>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5" name="Google Shape;2055;p56"/>
          <p:cNvSpPr txBox="1">
            <a:spLocks noGrp="1"/>
          </p:cNvSpPr>
          <p:nvPr>
            <p:ph type="title" idx="6"/>
          </p:nvPr>
        </p:nvSpPr>
        <p:spPr>
          <a:xfrm>
            <a:off x="4624553" y="1846888"/>
            <a:ext cx="1837800" cy="5778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a:solidFill>
                  <a:srgbClr val="FFFFFF"/>
                </a:solidFill>
              </a:rPr>
              <a:t>03</a:t>
            </a:r>
            <a:endParaRPr dirty="0">
              <a:solidFill>
                <a:srgbClr val="FFFFFF"/>
              </a:solidFill>
            </a:endParaRPr>
          </a:p>
        </p:txBody>
      </p:sp>
      <p:sp>
        <p:nvSpPr>
          <p:cNvPr id="2056" name="Google Shape;2056;p56"/>
          <p:cNvSpPr txBox="1">
            <a:spLocks noGrp="1"/>
          </p:cNvSpPr>
          <p:nvPr>
            <p:ph type="ctrTitle"/>
          </p:nvPr>
        </p:nvSpPr>
        <p:spPr>
          <a:xfrm>
            <a:off x="721718" y="2724150"/>
            <a:ext cx="1837800" cy="577800"/>
          </a:xfrm>
          <a:prstGeom prst="rect">
            <a:avLst/>
          </a:prstGeom>
        </p:spPr>
        <p:txBody>
          <a:bodyPr spcFirstLastPara="1" wrap="square" lIns="91425" tIns="91425" rIns="91425" bIns="91425" anchor="t" anchorCtr="0">
            <a:noAutofit/>
          </a:bodyPr>
          <a:lstStyle/>
          <a:p>
            <a:pPr lvl="0"/>
            <a:r>
              <a:rPr lang="en-US" dirty="0"/>
              <a:t>Advanced Filtering &amp;</a:t>
            </a:r>
            <a:br>
              <a:rPr lang="en-US" dirty="0"/>
            </a:br>
            <a:r>
              <a:rPr lang="en-US" dirty="0"/>
              <a:t> Search Options</a:t>
            </a:r>
          </a:p>
        </p:txBody>
      </p:sp>
      <p:sp>
        <p:nvSpPr>
          <p:cNvPr id="2057" name="Google Shape;2057;p56"/>
          <p:cNvSpPr txBox="1">
            <a:spLocks noGrp="1"/>
          </p:cNvSpPr>
          <p:nvPr>
            <p:ph type="title" idx="2"/>
          </p:nvPr>
        </p:nvSpPr>
        <p:spPr>
          <a:xfrm>
            <a:off x="721717" y="1846888"/>
            <a:ext cx="1837800" cy="5778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a:solidFill>
                  <a:srgbClr val="FFFFFF"/>
                </a:solidFill>
              </a:rPr>
              <a:t>01</a:t>
            </a:r>
            <a:endParaRPr dirty="0">
              <a:solidFill>
                <a:srgbClr val="FFFFFF"/>
              </a:solidFill>
            </a:endParaRPr>
          </a:p>
        </p:txBody>
      </p:sp>
      <p:sp>
        <p:nvSpPr>
          <p:cNvPr id="2058" name="Google Shape;2058;p56"/>
          <p:cNvSpPr txBox="1">
            <a:spLocks noGrp="1"/>
          </p:cNvSpPr>
          <p:nvPr>
            <p:ph type="ctrTitle" idx="3"/>
          </p:nvPr>
        </p:nvSpPr>
        <p:spPr>
          <a:xfrm>
            <a:off x="2675306" y="2637450"/>
            <a:ext cx="1837800" cy="577800"/>
          </a:xfrm>
          <a:prstGeom prst="rect">
            <a:avLst/>
          </a:prstGeom>
        </p:spPr>
        <p:txBody>
          <a:bodyPr spcFirstLastPara="1" wrap="square" lIns="91425" tIns="91425" rIns="91425" bIns="91425" anchor="t" anchorCtr="0">
            <a:noAutofit/>
          </a:bodyPr>
          <a:lstStyle/>
          <a:p>
            <a:pPr lvl="0"/>
            <a:r>
              <a:rPr lang="en-US" dirty="0"/>
              <a:t> </a:t>
            </a:r>
            <a:br>
              <a:rPr lang="en-US" dirty="0"/>
            </a:br>
            <a:r>
              <a:rPr lang="en-US" dirty="0"/>
              <a:t>Portfolio Integration</a:t>
            </a:r>
          </a:p>
        </p:txBody>
      </p:sp>
      <p:sp>
        <p:nvSpPr>
          <p:cNvPr id="2059" name="Google Shape;2059;p56"/>
          <p:cNvSpPr txBox="1">
            <a:spLocks noGrp="1"/>
          </p:cNvSpPr>
          <p:nvPr>
            <p:ph type="title" idx="4"/>
          </p:nvPr>
        </p:nvSpPr>
        <p:spPr>
          <a:xfrm>
            <a:off x="2673142" y="1846888"/>
            <a:ext cx="1837800" cy="5778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a:solidFill>
                  <a:srgbClr val="FFFFFF"/>
                </a:solidFill>
              </a:rPr>
              <a:t>02</a:t>
            </a:r>
            <a:endParaRPr dirty="0">
              <a:solidFill>
                <a:srgbClr val="FFFFFF"/>
              </a:solidFill>
            </a:endParaRPr>
          </a:p>
        </p:txBody>
      </p:sp>
      <p:sp>
        <p:nvSpPr>
          <p:cNvPr id="7" name="TextBox 6"/>
          <p:cNvSpPr txBox="1"/>
          <p:nvPr/>
        </p:nvSpPr>
        <p:spPr>
          <a:xfrm>
            <a:off x="990600" y="409286"/>
            <a:ext cx="6629400" cy="707886"/>
          </a:xfrm>
          <a:prstGeom prst="rect">
            <a:avLst/>
          </a:prstGeom>
          <a:noFill/>
        </p:spPr>
        <p:txBody>
          <a:bodyPr wrap="square" rtlCol="0">
            <a:spAutoFit/>
          </a:bodyPr>
          <a:lstStyle/>
          <a:p>
            <a:pPr algn="ctr"/>
            <a:r>
              <a:rPr lang="en-US" sz="4000" b="1" dirty="0">
                <a:solidFill>
                  <a:schemeClr val="accent2"/>
                </a:solidFill>
                <a:latin typeface="Barlow Condensed" charset="0"/>
              </a:rPr>
              <a:t>04</a:t>
            </a:r>
            <a:r>
              <a:rPr lang="en-US" sz="4000" b="1" dirty="0">
                <a:latin typeface="Barlow Condensed" charset="0"/>
              </a:rPr>
              <a:t> PROPOSED MODEL</a:t>
            </a:r>
          </a:p>
        </p:txBody>
      </p:sp>
      <p:sp>
        <p:nvSpPr>
          <p:cNvPr id="2" name="Google Shape;2061;p56">
            <a:extLst>
              <a:ext uri="{FF2B5EF4-FFF2-40B4-BE49-F238E27FC236}">
                <a16:creationId xmlns:a16="http://schemas.microsoft.com/office/drawing/2014/main" id="{11C66712-B8BC-8CE5-1284-0398DEF5D682}"/>
              </a:ext>
            </a:extLst>
          </p:cNvPr>
          <p:cNvSpPr txBox="1">
            <a:spLocks noGrp="1"/>
          </p:cNvSpPr>
          <p:nvPr>
            <p:ph type="ctrTitle" idx="5"/>
          </p:nvPr>
        </p:nvSpPr>
        <p:spPr>
          <a:xfrm>
            <a:off x="4624388" y="2800350"/>
            <a:ext cx="1838325" cy="577850"/>
          </a:xfrm>
          <a:prstGeom prst="rect">
            <a:avLst/>
          </a:prstGeom>
        </p:spPr>
        <p:txBody>
          <a:bodyPr spcFirstLastPara="1" wrap="square" lIns="91425" tIns="91425" rIns="91425" bIns="91425" anchor="t" anchorCtr="0">
            <a:noAutofit/>
          </a:bodyPr>
          <a:lstStyle/>
          <a:p>
            <a:pPr lvl="0"/>
            <a:r>
              <a:rPr lang="en-US" dirty="0"/>
              <a:t>Company Insights &amp;</a:t>
            </a:r>
            <a:br>
              <a:rPr lang="en-US" dirty="0"/>
            </a:br>
            <a:r>
              <a:rPr lang="en-US" dirty="0"/>
              <a:t>Reviews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6"/>
        <p:cNvGrpSpPr/>
        <p:nvPr/>
      </p:nvGrpSpPr>
      <p:grpSpPr>
        <a:xfrm>
          <a:off x="0" y="0"/>
          <a:ext cx="0" cy="0"/>
          <a:chOff x="0" y="0"/>
          <a:chExt cx="0" cy="0"/>
        </a:xfrm>
      </p:grpSpPr>
      <p:grpSp>
        <p:nvGrpSpPr>
          <p:cNvPr id="2148" name="Google Shape;2148;p66"/>
          <p:cNvGrpSpPr/>
          <p:nvPr/>
        </p:nvGrpSpPr>
        <p:grpSpPr>
          <a:xfrm>
            <a:off x="1453641" y="1905212"/>
            <a:ext cx="980695" cy="982361"/>
            <a:chOff x="917250" y="2165250"/>
            <a:chExt cx="980695" cy="982361"/>
          </a:xfrm>
        </p:grpSpPr>
        <p:sp>
          <p:nvSpPr>
            <p:cNvPr id="2149" name="Google Shape;2149;p66"/>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6"/>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1" name="Google Shape;2151;p66"/>
          <p:cNvGrpSpPr/>
          <p:nvPr/>
        </p:nvGrpSpPr>
        <p:grpSpPr>
          <a:xfrm>
            <a:off x="1788659" y="2190750"/>
            <a:ext cx="351155" cy="340753"/>
            <a:chOff x="-59481900" y="2290800"/>
            <a:chExt cx="319000" cy="309550"/>
          </a:xfrm>
        </p:grpSpPr>
        <p:sp>
          <p:nvSpPr>
            <p:cNvPr id="2152" name="Google Shape;2152;p66"/>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6"/>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6"/>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6"/>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6"/>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6"/>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8" name="Google Shape;2158;p66"/>
          <p:cNvGrpSpPr/>
          <p:nvPr/>
        </p:nvGrpSpPr>
        <p:grpSpPr>
          <a:xfrm>
            <a:off x="1414059" y="3743490"/>
            <a:ext cx="980695" cy="982361"/>
            <a:chOff x="917250" y="2165250"/>
            <a:chExt cx="980695" cy="982361"/>
          </a:xfrm>
        </p:grpSpPr>
        <p:sp>
          <p:nvSpPr>
            <p:cNvPr id="2159" name="Google Shape;2159;p66"/>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6"/>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1" name="Google Shape;2161;p66"/>
          <p:cNvSpPr txBox="1">
            <a:spLocks noGrp="1"/>
          </p:cNvSpPr>
          <p:nvPr>
            <p:ph type="subTitle" idx="1"/>
          </p:nvPr>
        </p:nvSpPr>
        <p:spPr>
          <a:xfrm>
            <a:off x="2861037" y="1524810"/>
            <a:ext cx="3196187" cy="576000"/>
          </a:xfrm>
          <a:prstGeom prst="rect">
            <a:avLst/>
          </a:prstGeom>
        </p:spPr>
        <p:txBody>
          <a:bodyPr spcFirstLastPara="1" wrap="square" lIns="91425" tIns="91425" rIns="91425" bIns="91425" anchor="b" anchorCtr="0">
            <a:noAutofit/>
          </a:bodyPr>
          <a:lstStyle/>
          <a:p>
            <a:pPr marL="0" lvl="0" indent="0"/>
            <a:r>
              <a:rPr lang="en-US" b="1" dirty="0"/>
              <a:t>SOFTWARE REQUIREMENTS</a:t>
            </a:r>
          </a:p>
        </p:txBody>
      </p:sp>
      <p:sp>
        <p:nvSpPr>
          <p:cNvPr id="2162" name="Google Shape;2162;p66"/>
          <p:cNvSpPr txBox="1">
            <a:spLocks noGrp="1"/>
          </p:cNvSpPr>
          <p:nvPr>
            <p:ph type="subTitle" idx="2"/>
          </p:nvPr>
        </p:nvSpPr>
        <p:spPr>
          <a:xfrm>
            <a:off x="2705403" y="2038912"/>
            <a:ext cx="5388126" cy="1124876"/>
          </a:xfrm>
          <a:prstGeom prst="rect">
            <a:avLst/>
          </a:prstGeom>
        </p:spPr>
        <p:txBody>
          <a:bodyPr spcFirstLastPara="1" wrap="square" lIns="91425" tIns="91425" rIns="91425" bIns="91425" anchor="t" anchorCtr="0">
            <a:noAutofit/>
          </a:bodyPr>
          <a:lstStyle/>
          <a:p>
            <a:pPr lvl="0">
              <a:buSzPts val="1400"/>
            </a:pPr>
            <a:r>
              <a:rPr lang="en-US" dirty="0">
                <a:solidFill>
                  <a:schemeClr val="dk1"/>
                </a:solidFill>
              </a:rPr>
              <a:t>Front-end languages - HTML, CSS, JavaScript</a:t>
            </a:r>
          </a:p>
          <a:p>
            <a:pPr>
              <a:buSzPts val="1400"/>
            </a:pPr>
            <a:r>
              <a:rPr lang="en-US" dirty="0">
                <a:solidFill>
                  <a:schemeClr val="dk1"/>
                </a:solidFill>
              </a:rPr>
              <a:t>Back-end languages –</a:t>
            </a:r>
            <a:r>
              <a:rPr lang="en-US" dirty="0">
                <a:solidFill>
                  <a:schemeClr val="tx1">
                    <a:lumMod val="75000"/>
                  </a:schemeClr>
                </a:solidFill>
                <a:effectLst/>
                <a:latin typeface="Arvo" panose="020B0604020202020204" charset="0"/>
                <a:ea typeface="Times New Roman" panose="02020603050405020304" pitchFamily="18" charset="0"/>
              </a:rPr>
              <a:t>PHP, python libraries (Scrapy), </a:t>
            </a:r>
            <a:r>
              <a:rPr lang="en-US" dirty="0" err="1">
                <a:solidFill>
                  <a:schemeClr val="tx1">
                    <a:lumMod val="75000"/>
                  </a:schemeClr>
                </a:solidFill>
                <a:effectLst/>
                <a:latin typeface="Arvo" panose="020B0604020202020204" charset="0"/>
                <a:ea typeface="Times New Roman" panose="02020603050405020304" pitchFamily="18" charset="0"/>
              </a:rPr>
              <a:t>MySql</a:t>
            </a:r>
            <a:r>
              <a:rPr lang="en-US" dirty="0">
                <a:solidFill>
                  <a:schemeClr val="tx1">
                    <a:lumMod val="75000"/>
                  </a:schemeClr>
                </a:solidFill>
                <a:effectLst/>
                <a:latin typeface="Arvo" panose="020B0604020202020204" charset="0"/>
                <a:ea typeface="Times New Roman" panose="02020603050405020304" pitchFamily="18" charset="0"/>
              </a:rPr>
              <a:t> </a:t>
            </a:r>
          </a:p>
          <a:p>
            <a:pPr>
              <a:buSzPts val="1400"/>
            </a:pPr>
            <a:r>
              <a:rPr lang="en-US">
                <a:solidFill>
                  <a:schemeClr val="dk1"/>
                </a:solidFill>
              </a:rPr>
              <a:t>Text editor/IDE  </a:t>
            </a:r>
            <a:r>
              <a:rPr lang="en-US" dirty="0">
                <a:solidFill>
                  <a:schemeClr val="dk1"/>
                </a:solidFill>
              </a:rPr>
              <a:t>for writing code and editing.</a:t>
            </a:r>
            <a:endParaRPr dirty="0">
              <a:solidFill>
                <a:schemeClr val="dk1"/>
              </a:solidFill>
            </a:endParaRPr>
          </a:p>
        </p:txBody>
      </p:sp>
      <p:sp>
        <p:nvSpPr>
          <p:cNvPr id="2165" name="Google Shape;2165;p66"/>
          <p:cNvSpPr txBox="1">
            <a:spLocks noGrp="1"/>
          </p:cNvSpPr>
          <p:nvPr>
            <p:ph type="subTitle" idx="5"/>
          </p:nvPr>
        </p:nvSpPr>
        <p:spPr>
          <a:xfrm>
            <a:off x="2861037" y="3186540"/>
            <a:ext cx="3421925" cy="576000"/>
          </a:xfrm>
          <a:prstGeom prst="rect">
            <a:avLst/>
          </a:prstGeom>
        </p:spPr>
        <p:txBody>
          <a:bodyPr spcFirstLastPara="1" wrap="square" lIns="91425" tIns="91425" rIns="91425" bIns="91425" anchor="b" anchorCtr="0">
            <a:noAutofit/>
          </a:bodyPr>
          <a:lstStyle/>
          <a:p>
            <a:pPr marL="0" lvl="0" indent="0"/>
            <a:r>
              <a:rPr lang="en-US" b="1" dirty="0"/>
              <a:t>HARDWARE REQUIREMENTS</a:t>
            </a:r>
          </a:p>
        </p:txBody>
      </p:sp>
      <p:sp>
        <p:nvSpPr>
          <p:cNvPr id="2166" name="Google Shape;2166;p66"/>
          <p:cNvSpPr txBox="1">
            <a:spLocks noGrp="1"/>
          </p:cNvSpPr>
          <p:nvPr>
            <p:ph type="subTitle" idx="6"/>
          </p:nvPr>
        </p:nvSpPr>
        <p:spPr>
          <a:xfrm>
            <a:off x="2705403" y="3747177"/>
            <a:ext cx="4626125" cy="1344775"/>
          </a:xfrm>
          <a:prstGeom prst="rect">
            <a:avLst/>
          </a:prstGeom>
        </p:spPr>
        <p:txBody>
          <a:bodyPr spcFirstLastPara="1" wrap="square" lIns="91425" tIns="91425" rIns="91425" bIns="91425" anchor="t" anchorCtr="0">
            <a:noAutofit/>
          </a:bodyPr>
          <a:lstStyle/>
          <a:p>
            <a:pPr lvl="0" algn="just">
              <a:buSzPts val="1400"/>
            </a:pPr>
            <a:r>
              <a:rPr lang="en-US" dirty="0">
                <a:solidFill>
                  <a:schemeClr val="dk1"/>
                </a:solidFill>
              </a:rPr>
              <a:t>Operating System : Windows 11</a:t>
            </a:r>
          </a:p>
          <a:p>
            <a:pPr lvl="0" algn="just">
              <a:buSzPts val="1400"/>
            </a:pPr>
            <a:r>
              <a:rPr lang="en-US" dirty="0">
                <a:solidFill>
                  <a:schemeClr val="dk1"/>
                </a:solidFill>
              </a:rPr>
              <a:t>System Processor  : Intel i3 configuration with storage of 50GB</a:t>
            </a:r>
          </a:p>
          <a:p>
            <a:pPr algn="just">
              <a:buSzPts val="1400"/>
            </a:pPr>
            <a:r>
              <a:rPr lang="en-US" dirty="0">
                <a:solidFill>
                  <a:schemeClr val="dk1"/>
                </a:solidFill>
              </a:rPr>
              <a:t>RAM: </a:t>
            </a:r>
            <a:r>
              <a:rPr lang="en-IN" kern="0" dirty="0">
                <a:effectLst/>
                <a:latin typeface="Arvo" panose="020B0604020202020204" charset="0"/>
                <a:ea typeface="Times New Roman" panose="02020603050405020304" pitchFamily="18" charset="0"/>
                <a:cs typeface="Times New Roman" panose="02020603050405020304" pitchFamily="18" charset="0"/>
              </a:rPr>
              <a:t>4GB </a:t>
            </a:r>
            <a:endParaRPr lang="en-IN" dirty="0">
              <a:latin typeface="Arvo" panose="020B0604020202020204" charset="0"/>
              <a:ea typeface="Times New Roman" panose="02020603050405020304" pitchFamily="18" charset="0"/>
              <a:cs typeface="Times New Roman" panose="02020603050405020304" pitchFamily="18" charset="0"/>
            </a:endParaRPr>
          </a:p>
          <a:p>
            <a:pPr algn="just">
              <a:buSzPts val="1400"/>
            </a:pPr>
            <a:r>
              <a:rPr lang="en-US" dirty="0">
                <a:solidFill>
                  <a:schemeClr val="dk1"/>
                </a:solidFill>
              </a:rPr>
              <a:t>Reliable internet connection</a:t>
            </a:r>
            <a:endParaRPr dirty="0">
              <a:solidFill>
                <a:schemeClr val="dk1"/>
              </a:solidFill>
            </a:endParaRPr>
          </a:p>
        </p:txBody>
      </p:sp>
      <p:cxnSp>
        <p:nvCxnSpPr>
          <p:cNvPr id="2169" name="Google Shape;2169;p66"/>
          <p:cNvCxnSpPr/>
          <p:nvPr/>
        </p:nvCxnSpPr>
        <p:spPr>
          <a:xfrm>
            <a:off x="2895600" y="2038912"/>
            <a:ext cx="4339200" cy="0"/>
          </a:xfrm>
          <a:prstGeom prst="straightConnector1">
            <a:avLst/>
          </a:prstGeom>
          <a:noFill/>
          <a:ln w="19050" cap="flat" cmpd="sng">
            <a:solidFill>
              <a:schemeClr val="dk2"/>
            </a:solidFill>
            <a:prstDash val="solid"/>
            <a:round/>
            <a:headEnd type="none" w="med" len="med"/>
            <a:tailEnd type="none" w="med" len="med"/>
          </a:ln>
        </p:spPr>
      </p:cxnSp>
      <p:cxnSp>
        <p:nvCxnSpPr>
          <p:cNvPr id="2170" name="Google Shape;2170;p66"/>
          <p:cNvCxnSpPr/>
          <p:nvPr/>
        </p:nvCxnSpPr>
        <p:spPr>
          <a:xfrm>
            <a:off x="2895600" y="3701671"/>
            <a:ext cx="4339200" cy="0"/>
          </a:xfrm>
          <a:prstGeom prst="straightConnector1">
            <a:avLst/>
          </a:prstGeom>
          <a:noFill/>
          <a:ln w="19050" cap="flat" cmpd="sng">
            <a:solidFill>
              <a:schemeClr val="dk2"/>
            </a:solidFill>
            <a:prstDash val="solid"/>
            <a:round/>
            <a:headEnd type="none" w="med" len="med"/>
            <a:tailEnd type="none" w="med" len="med"/>
          </a:ln>
        </p:spPr>
      </p:cxnSp>
      <p:grpSp>
        <p:nvGrpSpPr>
          <p:cNvPr id="2171" name="Google Shape;2171;p66"/>
          <p:cNvGrpSpPr/>
          <p:nvPr/>
        </p:nvGrpSpPr>
        <p:grpSpPr>
          <a:xfrm>
            <a:off x="1780870" y="4065509"/>
            <a:ext cx="338321" cy="338321"/>
            <a:chOff x="3963575" y="2317575"/>
            <a:chExt cx="296175" cy="296175"/>
          </a:xfrm>
        </p:grpSpPr>
        <p:sp>
          <p:nvSpPr>
            <p:cNvPr id="2172" name="Google Shape;2172;p66"/>
            <p:cNvSpPr/>
            <p:nvPr/>
          </p:nvSpPr>
          <p:spPr>
            <a:xfrm>
              <a:off x="3963575" y="2317575"/>
              <a:ext cx="296175" cy="296175"/>
            </a:xfrm>
            <a:custGeom>
              <a:avLst/>
              <a:gdLst/>
              <a:ahLst/>
              <a:cxnLst/>
              <a:rect l="l" t="t" r="r" b="b"/>
              <a:pathLst>
                <a:path w="11847" h="11847" extrusionOk="0">
                  <a:moveTo>
                    <a:pt x="9483" y="1418"/>
                  </a:moveTo>
                  <a:cubicBezTo>
                    <a:pt x="9672" y="1418"/>
                    <a:pt x="9830" y="1576"/>
                    <a:pt x="9830" y="1765"/>
                  </a:cubicBezTo>
                  <a:lnTo>
                    <a:pt x="9830" y="2836"/>
                  </a:lnTo>
                  <a:lnTo>
                    <a:pt x="788" y="2836"/>
                  </a:lnTo>
                  <a:lnTo>
                    <a:pt x="788" y="1765"/>
                  </a:lnTo>
                  <a:lnTo>
                    <a:pt x="725" y="1765"/>
                  </a:lnTo>
                  <a:cubicBezTo>
                    <a:pt x="725" y="1576"/>
                    <a:pt x="883" y="1418"/>
                    <a:pt x="1072" y="1418"/>
                  </a:cubicBezTo>
                  <a:lnTo>
                    <a:pt x="1418" y="1418"/>
                  </a:lnTo>
                  <a:lnTo>
                    <a:pt x="1418" y="1765"/>
                  </a:lnTo>
                  <a:cubicBezTo>
                    <a:pt x="1418" y="1954"/>
                    <a:pt x="1576" y="2143"/>
                    <a:pt x="1765" y="2143"/>
                  </a:cubicBezTo>
                  <a:cubicBezTo>
                    <a:pt x="1954" y="2143"/>
                    <a:pt x="2111" y="1954"/>
                    <a:pt x="2111" y="1765"/>
                  </a:cubicBezTo>
                  <a:lnTo>
                    <a:pt x="2111" y="1418"/>
                  </a:lnTo>
                  <a:lnTo>
                    <a:pt x="3498" y="1418"/>
                  </a:lnTo>
                  <a:lnTo>
                    <a:pt x="3498" y="1765"/>
                  </a:lnTo>
                  <a:cubicBezTo>
                    <a:pt x="3498" y="1954"/>
                    <a:pt x="3655" y="2143"/>
                    <a:pt x="3844" y="2143"/>
                  </a:cubicBezTo>
                  <a:cubicBezTo>
                    <a:pt x="4065" y="2143"/>
                    <a:pt x="4222" y="1954"/>
                    <a:pt x="4222" y="1765"/>
                  </a:cubicBezTo>
                  <a:lnTo>
                    <a:pt x="4222" y="1418"/>
                  </a:lnTo>
                  <a:lnTo>
                    <a:pt x="6333" y="1418"/>
                  </a:lnTo>
                  <a:lnTo>
                    <a:pt x="6333" y="1765"/>
                  </a:lnTo>
                  <a:cubicBezTo>
                    <a:pt x="6333" y="1954"/>
                    <a:pt x="6490" y="2143"/>
                    <a:pt x="6680" y="2143"/>
                  </a:cubicBezTo>
                  <a:cubicBezTo>
                    <a:pt x="6900" y="2143"/>
                    <a:pt x="7058" y="1954"/>
                    <a:pt x="7058" y="1765"/>
                  </a:cubicBezTo>
                  <a:lnTo>
                    <a:pt x="7058" y="1418"/>
                  </a:lnTo>
                  <a:lnTo>
                    <a:pt x="8412" y="1418"/>
                  </a:lnTo>
                  <a:lnTo>
                    <a:pt x="8412" y="1765"/>
                  </a:lnTo>
                  <a:cubicBezTo>
                    <a:pt x="8412" y="1954"/>
                    <a:pt x="8570" y="2143"/>
                    <a:pt x="8790" y="2143"/>
                  </a:cubicBezTo>
                  <a:cubicBezTo>
                    <a:pt x="8979" y="2143"/>
                    <a:pt x="9137" y="1954"/>
                    <a:pt x="9137" y="1765"/>
                  </a:cubicBezTo>
                  <a:lnTo>
                    <a:pt x="9137" y="1418"/>
                  </a:lnTo>
                  <a:close/>
                  <a:moveTo>
                    <a:pt x="9767" y="3497"/>
                  </a:moveTo>
                  <a:lnTo>
                    <a:pt x="9767" y="7026"/>
                  </a:lnTo>
                  <a:cubicBezTo>
                    <a:pt x="9641" y="7026"/>
                    <a:pt x="9546" y="6963"/>
                    <a:pt x="9420" y="6963"/>
                  </a:cubicBezTo>
                  <a:cubicBezTo>
                    <a:pt x="8066" y="6963"/>
                    <a:pt x="6963" y="8066"/>
                    <a:pt x="6963" y="9420"/>
                  </a:cubicBezTo>
                  <a:cubicBezTo>
                    <a:pt x="6963" y="9546"/>
                    <a:pt x="6963" y="9641"/>
                    <a:pt x="7026" y="9767"/>
                  </a:cubicBezTo>
                  <a:lnTo>
                    <a:pt x="1040" y="9767"/>
                  </a:lnTo>
                  <a:cubicBezTo>
                    <a:pt x="820" y="9767"/>
                    <a:pt x="662" y="9609"/>
                    <a:pt x="662" y="9420"/>
                  </a:cubicBezTo>
                  <a:lnTo>
                    <a:pt x="662" y="3497"/>
                  </a:lnTo>
                  <a:close/>
                  <a:moveTo>
                    <a:pt x="9420" y="7688"/>
                  </a:moveTo>
                  <a:cubicBezTo>
                    <a:pt x="10366" y="7688"/>
                    <a:pt x="11153" y="8475"/>
                    <a:pt x="11153" y="9420"/>
                  </a:cubicBezTo>
                  <a:cubicBezTo>
                    <a:pt x="11153" y="10397"/>
                    <a:pt x="10366" y="11185"/>
                    <a:pt x="9420" y="11185"/>
                  </a:cubicBezTo>
                  <a:cubicBezTo>
                    <a:pt x="8475" y="11185"/>
                    <a:pt x="7688" y="10397"/>
                    <a:pt x="7688" y="9420"/>
                  </a:cubicBezTo>
                  <a:cubicBezTo>
                    <a:pt x="7688" y="8475"/>
                    <a:pt x="8475" y="7688"/>
                    <a:pt x="9420" y="7688"/>
                  </a:cubicBezTo>
                  <a:close/>
                  <a:moveTo>
                    <a:pt x="1733" y="0"/>
                  </a:moveTo>
                  <a:cubicBezTo>
                    <a:pt x="1544" y="0"/>
                    <a:pt x="1387" y="158"/>
                    <a:pt x="1387" y="347"/>
                  </a:cubicBezTo>
                  <a:lnTo>
                    <a:pt x="1387" y="725"/>
                  </a:lnTo>
                  <a:lnTo>
                    <a:pt x="1040" y="725"/>
                  </a:lnTo>
                  <a:cubicBezTo>
                    <a:pt x="442" y="725"/>
                    <a:pt x="0" y="1166"/>
                    <a:pt x="0" y="1733"/>
                  </a:cubicBezTo>
                  <a:lnTo>
                    <a:pt x="0" y="9389"/>
                  </a:lnTo>
                  <a:cubicBezTo>
                    <a:pt x="0" y="9956"/>
                    <a:pt x="473" y="10429"/>
                    <a:pt x="1040" y="10429"/>
                  </a:cubicBezTo>
                  <a:lnTo>
                    <a:pt x="7215" y="10429"/>
                  </a:lnTo>
                  <a:cubicBezTo>
                    <a:pt x="7593" y="11279"/>
                    <a:pt x="8444" y="11846"/>
                    <a:pt x="9420" y="11846"/>
                  </a:cubicBezTo>
                  <a:cubicBezTo>
                    <a:pt x="10744" y="11846"/>
                    <a:pt x="11846" y="10744"/>
                    <a:pt x="11846" y="9420"/>
                  </a:cubicBezTo>
                  <a:cubicBezTo>
                    <a:pt x="11846" y="8444"/>
                    <a:pt x="11311" y="7593"/>
                    <a:pt x="10492" y="7215"/>
                  </a:cubicBezTo>
                  <a:lnTo>
                    <a:pt x="10492" y="1733"/>
                  </a:lnTo>
                  <a:cubicBezTo>
                    <a:pt x="10492" y="1135"/>
                    <a:pt x="10019" y="725"/>
                    <a:pt x="9452" y="725"/>
                  </a:cubicBezTo>
                  <a:lnTo>
                    <a:pt x="9105" y="725"/>
                  </a:lnTo>
                  <a:lnTo>
                    <a:pt x="9105" y="347"/>
                  </a:lnTo>
                  <a:cubicBezTo>
                    <a:pt x="9105" y="158"/>
                    <a:pt x="8948" y="0"/>
                    <a:pt x="8759" y="0"/>
                  </a:cubicBezTo>
                  <a:cubicBezTo>
                    <a:pt x="8538" y="0"/>
                    <a:pt x="8381" y="158"/>
                    <a:pt x="8381" y="347"/>
                  </a:cubicBezTo>
                  <a:lnTo>
                    <a:pt x="8381" y="725"/>
                  </a:lnTo>
                  <a:lnTo>
                    <a:pt x="7026" y="725"/>
                  </a:lnTo>
                  <a:lnTo>
                    <a:pt x="7026" y="347"/>
                  </a:lnTo>
                  <a:cubicBezTo>
                    <a:pt x="7026" y="158"/>
                    <a:pt x="6869" y="0"/>
                    <a:pt x="6648" y="0"/>
                  </a:cubicBezTo>
                  <a:cubicBezTo>
                    <a:pt x="6459" y="0"/>
                    <a:pt x="6301" y="158"/>
                    <a:pt x="6301" y="347"/>
                  </a:cubicBezTo>
                  <a:lnTo>
                    <a:pt x="6301" y="725"/>
                  </a:lnTo>
                  <a:lnTo>
                    <a:pt x="4191" y="725"/>
                  </a:lnTo>
                  <a:lnTo>
                    <a:pt x="4191" y="347"/>
                  </a:lnTo>
                  <a:cubicBezTo>
                    <a:pt x="4191" y="158"/>
                    <a:pt x="4033" y="0"/>
                    <a:pt x="3813" y="0"/>
                  </a:cubicBezTo>
                  <a:cubicBezTo>
                    <a:pt x="3624" y="0"/>
                    <a:pt x="3466" y="158"/>
                    <a:pt x="3466" y="347"/>
                  </a:cubicBezTo>
                  <a:lnTo>
                    <a:pt x="3466" y="725"/>
                  </a:lnTo>
                  <a:lnTo>
                    <a:pt x="2080" y="725"/>
                  </a:lnTo>
                  <a:lnTo>
                    <a:pt x="2080" y="347"/>
                  </a:lnTo>
                  <a:cubicBezTo>
                    <a:pt x="2080" y="158"/>
                    <a:pt x="1922"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6"/>
            <p:cNvSpPr/>
            <p:nvPr/>
          </p:nvSpPr>
          <p:spPr>
            <a:xfrm>
              <a:off x="4190400" y="2526300"/>
              <a:ext cx="34700" cy="35450"/>
            </a:xfrm>
            <a:custGeom>
              <a:avLst/>
              <a:gdLst/>
              <a:ahLst/>
              <a:cxnLst/>
              <a:rect l="l" t="t" r="r" b="b"/>
              <a:pathLst>
                <a:path w="1388" h="1418" extrusionOk="0">
                  <a:moveTo>
                    <a:pt x="347" y="0"/>
                  </a:moveTo>
                  <a:cubicBezTo>
                    <a:pt x="158" y="0"/>
                    <a:pt x="1" y="158"/>
                    <a:pt x="1" y="347"/>
                  </a:cubicBezTo>
                  <a:lnTo>
                    <a:pt x="1" y="1071"/>
                  </a:lnTo>
                  <a:cubicBezTo>
                    <a:pt x="1" y="1260"/>
                    <a:pt x="127" y="1418"/>
                    <a:pt x="347" y="1418"/>
                  </a:cubicBezTo>
                  <a:lnTo>
                    <a:pt x="1041" y="1418"/>
                  </a:lnTo>
                  <a:cubicBezTo>
                    <a:pt x="1261" y="1418"/>
                    <a:pt x="1387" y="1260"/>
                    <a:pt x="1387" y="1071"/>
                  </a:cubicBezTo>
                  <a:cubicBezTo>
                    <a:pt x="1387" y="882"/>
                    <a:pt x="1261" y="725"/>
                    <a:pt x="1041" y="725"/>
                  </a:cubicBezTo>
                  <a:lnTo>
                    <a:pt x="694" y="725"/>
                  </a:lnTo>
                  <a:lnTo>
                    <a:pt x="694" y="347"/>
                  </a:lnTo>
                  <a:cubicBezTo>
                    <a:pt x="694"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6"/>
            <p:cNvSpPr/>
            <p:nvPr/>
          </p:nvSpPr>
          <p:spPr>
            <a:xfrm>
              <a:off x="39982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6"/>
            <p:cNvSpPr/>
            <p:nvPr/>
          </p:nvSpPr>
          <p:spPr>
            <a:xfrm>
              <a:off x="4050225" y="24215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6"/>
            <p:cNvSpPr/>
            <p:nvPr/>
          </p:nvSpPr>
          <p:spPr>
            <a:xfrm>
              <a:off x="4102200" y="24215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6"/>
            <p:cNvSpPr/>
            <p:nvPr/>
          </p:nvSpPr>
          <p:spPr>
            <a:xfrm>
              <a:off x="4155750"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6"/>
            <p:cNvSpPr/>
            <p:nvPr/>
          </p:nvSpPr>
          <p:spPr>
            <a:xfrm>
              <a:off x="3998225"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6"/>
            <p:cNvSpPr/>
            <p:nvPr/>
          </p:nvSpPr>
          <p:spPr>
            <a:xfrm>
              <a:off x="4050225" y="2456975"/>
              <a:ext cx="35450" cy="18150"/>
            </a:xfrm>
            <a:custGeom>
              <a:avLst/>
              <a:gdLst/>
              <a:ahLst/>
              <a:cxnLst/>
              <a:rect l="l" t="t" r="r" b="b"/>
              <a:pathLst>
                <a:path w="1418" h="726" extrusionOk="0">
                  <a:moveTo>
                    <a:pt x="347" y="1"/>
                  </a:moveTo>
                  <a:cubicBezTo>
                    <a:pt x="158" y="1"/>
                    <a:pt x="0" y="158"/>
                    <a:pt x="0" y="379"/>
                  </a:cubicBezTo>
                  <a:cubicBezTo>
                    <a:pt x="0" y="568"/>
                    <a:pt x="158" y="725"/>
                    <a:pt x="347" y="725"/>
                  </a:cubicBezTo>
                  <a:lnTo>
                    <a:pt x="1071" y="725"/>
                  </a:lnTo>
                  <a:cubicBezTo>
                    <a:pt x="1260" y="725"/>
                    <a:pt x="1418" y="568"/>
                    <a:pt x="1418" y="379"/>
                  </a:cubicBezTo>
                  <a:cubicBezTo>
                    <a:pt x="1418" y="158"/>
                    <a:pt x="1260" y="1"/>
                    <a:pt x="1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6"/>
            <p:cNvSpPr/>
            <p:nvPr/>
          </p:nvSpPr>
          <p:spPr>
            <a:xfrm>
              <a:off x="4102200" y="2456975"/>
              <a:ext cx="35475" cy="18150"/>
            </a:xfrm>
            <a:custGeom>
              <a:avLst/>
              <a:gdLst/>
              <a:ahLst/>
              <a:cxnLst/>
              <a:rect l="l" t="t" r="r" b="b"/>
              <a:pathLst>
                <a:path w="1419" h="726" extrusionOk="0">
                  <a:moveTo>
                    <a:pt x="378" y="1"/>
                  </a:moveTo>
                  <a:cubicBezTo>
                    <a:pt x="158" y="1"/>
                    <a:pt x="0" y="158"/>
                    <a:pt x="0" y="379"/>
                  </a:cubicBezTo>
                  <a:cubicBezTo>
                    <a:pt x="0" y="568"/>
                    <a:pt x="158" y="725"/>
                    <a:pt x="378" y="725"/>
                  </a:cubicBezTo>
                  <a:lnTo>
                    <a:pt x="1072" y="725"/>
                  </a:lnTo>
                  <a:cubicBezTo>
                    <a:pt x="1261" y="725"/>
                    <a:pt x="1418" y="568"/>
                    <a:pt x="1418" y="379"/>
                  </a:cubicBezTo>
                  <a:cubicBezTo>
                    <a:pt x="1418" y="158"/>
                    <a:pt x="1261" y="1"/>
                    <a:pt x="1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6"/>
            <p:cNvSpPr/>
            <p:nvPr/>
          </p:nvSpPr>
          <p:spPr>
            <a:xfrm>
              <a:off x="4155750"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6"/>
            <p:cNvSpPr/>
            <p:nvPr/>
          </p:nvSpPr>
          <p:spPr>
            <a:xfrm>
              <a:off x="3998225" y="24916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6"/>
            <p:cNvSpPr/>
            <p:nvPr/>
          </p:nvSpPr>
          <p:spPr>
            <a:xfrm>
              <a:off x="4050225" y="24916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6"/>
            <p:cNvSpPr/>
            <p:nvPr/>
          </p:nvSpPr>
          <p:spPr>
            <a:xfrm>
              <a:off x="4102200" y="24916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6"/>
            <p:cNvSpPr/>
            <p:nvPr/>
          </p:nvSpPr>
          <p:spPr>
            <a:xfrm>
              <a:off x="3998225" y="2526300"/>
              <a:ext cx="35475" cy="18125"/>
            </a:xfrm>
            <a:custGeom>
              <a:avLst/>
              <a:gdLst/>
              <a:ahLst/>
              <a:cxnLst/>
              <a:rect l="l" t="t" r="r" b="b"/>
              <a:pathLst>
                <a:path w="1419" h="725" extrusionOk="0">
                  <a:moveTo>
                    <a:pt x="347" y="0"/>
                  </a:moveTo>
                  <a:cubicBezTo>
                    <a:pt x="158" y="0"/>
                    <a:pt x="1" y="158"/>
                    <a:pt x="1" y="347"/>
                  </a:cubicBezTo>
                  <a:cubicBezTo>
                    <a:pt x="1" y="567"/>
                    <a:pt x="158" y="725"/>
                    <a:pt x="347" y="725"/>
                  </a:cubicBezTo>
                  <a:lnTo>
                    <a:pt x="1072" y="725"/>
                  </a:lnTo>
                  <a:cubicBezTo>
                    <a:pt x="1261" y="725"/>
                    <a:pt x="1418" y="567"/>
                    <a:pt x="1418" y="347"/>
                  </a:cubicBezTo>
                  <a:cubicBezTo>
                    <a:pt x="1418" y="158"/>
                    <a:pt x="1261" y="0"/>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6"/>
            <p:cNvSpPr/>
            <p:nvPr/>
          </p:nvSpPr>
          <p:spPr>
            <a:xfrm>
              <a:off x="4050225" y="2526300"/>
              <a:ext cx="35450" cy="18125"/>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6"/>
            <p:cNvSpPr/>
            <p:nvPr/>
          </p:nvSpPr>
          <p:spPr>
            <a:xfrm>
              <a:off x="4102200" y="2526300"/>
              <a:ext cx="35475" cy="18125"/>
            </a:xfrm>
            <a:custGeom>
              <a:avLst/>
              <a:gdLst/>
              <a:ahLst/>
              <a:cxnLst/>
              <a:rect l="l" t="t" r="r" b="b"/>
              <a:pathLst>
                <a:path w="1419" h="725" extrusionOk="0">
                  <a:moveTo>
                    <a:pt x="378" y="0"/>
                  </a:moveTo>
                  <a:cubicBezTo>
                    <a:pt x="158" y="0"/>
                    <a:pt x="0" y="158"/>
                    <a:pt x="0" y="347"/>
                  </a:cubicBezTo>
                  <a:cubicBezTo>
                    <a:pt x="0" y="567"/>
                    <a:pt x="158" y="725"/>
                    <a:pt x="378" y="725"/>
                  </a:cubicBezTo>
                  <a:lnTo>
                    <a:pt x="1072" y="725"/>
                  </a:lnTo>
                  <a:cubicBezTo>
                    <a:pt x="1261" y="725"/>
                    <a:pt x="1418" y="567"/>
                    <a:pt x="1418" y="347"/>
                  </a:cubicBezTo>
                  <a:cubicBezTo>
                    <a:pt x="1418" y="158"/>
                    <a:pt x="1261" y="0"/>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A327D2BC-680D-8EDA-0B59-9D23E5E3AF20}"/>
              </a:ext>
            </a:extLst>
          </p:cNvPr>
          <p:cNvSpPr txBox="1"/>
          <p:nvPr/>
        </p:nvSpPr>
        <p:spPr>
          <a:xfrm>
            <a:off x="1462318" y="202372"/>
            <a:ext cx="6561549" cy="1538883"/>
          </a:xfrm>
          <a:prstGeom prst="rect">
            <a:avLst/>
          </a:prstGeom>
          <a:noFill/>
        </p:spPr>
        <p:txBody>
          <a:bodyPr wrap="square" rtlCol="0">
            <a:spAutoFit/>
          </a:bodyPr>
          <a:lstStyle/>
          <a:p>
            <a:r>
              <a:rPr lang="en-US" sz="4000" b="1" dirty="0">
                <a:solidFill>
                  <a:schemeClr val="accent2"/>
                </a:solidFill>
                <a:latin typeface="Barlow Condensed" charset="0"/>
              </a:rPr>
              <a:t>05 REQUIREMENTS</a:t>
            </a:r>
            <a:r>
              <a:rPr lang="en-US" sz="4000" b="1" dirty="0">
                <a:latin typeface="Barlow Condensed" charset="0"/>
              </a:rPr>
              <a:t> GATHERING</a:t>
            </a:r>
          </a:p>
          <a:p>
            <a:r>
              <a:rPr lang="en-US" sz="4000" b="1" dirty="0">
                <a:latin typeface="Barlow Condensed" charset="0"/>
              </a:rPr>
              <a:t>     </a:t>
            </a:r>
            <a:r>
              <a:rPr lang="en-US" sz="2800" b="1" dirty="0">
                <a:solidFill>
                  <a:schemeClr val="tx1">
                    <a:lumMod val="75000"/>
                  </a:schemeClr>
                </a:solidFill>
                <a:latin typeface="Barlow Condensed" charset="0"/>
              </a:rPr>
              <a:t> 5.1 SOFTWARE AND HARWARE REQUIEMENTS</a:t>
            </a:r>
          </a:p>
          <a:p>
            <a:endParaRPr lang="en-IN" dirty="0"/>
          </a:p>
        </p:txBody>
      </p:sp>
    </p:spTree>
  </p:cSld>
  <p:clrMapOvr>
    <a:masterClrMapping/>
  </p:clrMapOvr>
</p:sld>
</file>

<file path=ppt/theme/theme1.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1366</Words>
  <Application>Microsoft Office PowerPoint</Application>
  <PresentationFormat>On-screen Show (16:9)</PresentationFormat>
  <Paragraphs>193</Paragraphs>
  <Slides>27</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Symbol</vt:lpstr>
      <vt:lpstr>Barlow Condensed</vt:lpstr>
      <vt:lpstr>Fira Sans Extra Condensed Medium</vt:lpstr>
      <vt:lpstr>Barlow Condensed Medium</vt:lpstr>
      <vt:lpstr>Arial</vt:lpstr>
      <vt:lpstr>Arvo</vt:lpstr>
      <vt:lpstr>Barlow Condensed SemiBold</vt:lpstr>
      <vt:lpstr>Roboto Condensed</vt:lpstr>
      <vt:lpstr>p22-mackinac-pro</vt:lpstr>
      <vt:lpstr>Bahnschrift SemiBold Condensed</vt:lpstr>
      <vt:lpstr>Montserrat Light</vt:lpstr>
      <vt:lpstr>Times New Roman</vt:lpstr>
      <vt:lpstr>My Creative CV XL by Slidesgo</vt:lpstr>
      <vt:lpstr>JOB HUNT: Extracting Opportunities from the web</vt:lpstr>
      <vt:lpstr>PROPOSED MODEL</vt:lpstr>
      <vt:lpstr>PowerPoint Presentation</vt:lpstr>
      <vt:lpstr>PowerPoint Presentation</vt:lpstr>
      <vt:lpstr>PowerPoint Presentation</vt:lpstr>
      <vt:lpstr>EXISTING SYSTEM DRAWBACKS</vt:lpstr>
      <vt:lpstr>03 LITERATURE SURVEY</vt:lpstr>
      <vt:lpstr>03</vt:lpstr>
      <vt:lpstr>PowerPoint Presentation</vt:lpstr>
      <vt:lpstr>PowerPoint Presentation</vt:lpstr>
      <vt:lpstr>5.3 DATA COLLECTION </vt:lpstr>
      <vt:lpstr>06 SYSTEM ANALYSIS &amp;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07  IMPLEMENTATION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HUNT: Extracting Opportunities from the web</dc:title>
  <dc:creator>premsai</dc:creator>
  <cp:lastModifiedBy>Koulinya Sharvani</cp:lastModifiedBy>
  <cp:revision>20</cp:revision>
  <dcterms:modified xsi:type="dcterms:W3CDTF">2024-08-16T10:05:30Z</dcterms:modified>
</cp:coreProperties>
</file>