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72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6DAC1C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heavy">
                <a:solidFill>
                  <a:srgbClr val="6DAC1C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400" y="555307"/>
            <a:ext cx="7279005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400" y="2152137"/>
            <a:ext cx="10619105" cy="2229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heavy">
                <a:solidFill>
                  <a:srgbClr val="6DAC1C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ghtgbm.readthedocs.io/" TargetMode="External"/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9666" y="1490599"/>
            <a:ext cx="8075930" cy="101409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967864" marR="5080" indent="-1955800">
              <a:lnSpc>
                <a:spcPct val="101699"/>
              </a:lnSpc>
              <a:spcBef>
                <a:spcPts val="65"/>
              </a:spcBef>
            </a:pPr>
            <a:r>
              <a:rPr sz="3200" dirty="0"/>
              <a:t>EMPLOYEE</a:t>
            </a:r>
            <a:r>
              <a:rPr sz="3200" spc="-140" dirty="0"/>
              <a:t> </a:t>
            </a:r>
            <a:r>
              <a:rPr sz="3200" spc="-20" dirty="0"/>
              <a:t>SALARY</a:t>
            </a:r>
            <a:r>
              <a:rPr sz="3200" spc="-140" dirty="0"/>
              <a:t> </a:t>
            </a:r>
            <a:r>
              <a:rPr sz="3200" dirty="0"/>
              <a:t>PREDICTION</a:t>
            </a:r>
            <a:r>
              <a:rPr sz="3200" spc="-90" dirty="0"/>
              <a:t> </a:t>
            </a:r>
            <a:r>
              <a:rPr sz="3200" spc="-10" dirty="0"/>
              <a:t>USING </a:t>
            </a:r>
            <a:r>
              <a:rPr sz="3200" dirty="0"/>
              <a:t>MACHINE</a:t>
            </a:r>
            <a:r>
              <a:rPr sz="3200" spc="-160" dirty="0"/>
              <a:t> </a:t>
            </a:r>
            <a:r>
              <a:rPr sz="3200" spc="-10" dirty="0"/>
              <a:t>LEARNING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47675" y="3086100"/>
            <a:ext cx="11296650" cy="1723549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 lvl="3" algn="just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			Presented By:</a:t>
            </a:r>
          </a:p>
          <a:p>
            <a:pPr marL="457200" lvl="3" indent="-457200" algn="just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	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Vikas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Raikwar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lvl="3" indent="-457200" algn="just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	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Samrat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Ashok Technological Institute</a:t>
            </a:r>
          </a:p>
          <a:p>
            <a:pPr marL="457200" lvl="3" indent="-457200" algn="just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				Computer Science and Engineering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263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spc="-10" dirty="0">
                <a:solidFill>
                  <a:srgbClr val="2583C5"/>
                </a:solidFill>
                <a:latin typeface="Arial MT"/>
                <a:cs typeface="Arial MT"/>
              </a:rPr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3108451"/>
            <a:ext cx="10769600" cy="1085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marR="5080" indent="-304800">
              <a:lnSpc>
                <a:spcPct val="108500"/>
              </a:lnSpc>
              <a:spcBef>
                <a:spcPts val="9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8770" algn="l"/>
                <a:tab pos="2436495" algn="l"/>
              </a:tabLst>
            </a:pPr>
            <a:r>
              <a:rPr sz="30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Git</a:t>
            </a:r>
            <a:r>
              <a:rPr sz="300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3000">
                <a:solidFill>
                  <a:srgbClr val="404040"/>
                </a:solidFill>
                <a:latin typeface="Franklin Gothic Medium"/>
                <a:cs typeface="Franklin Gothic Medium"/>
              </a:rPr>
              <a:t>hub</a:t>
            </a:r>
            <a:r>
              <a:rPr sz="30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3000" spc="-10" smtClean="0">
                <a:solidFill>
                  <a:srgbClr val="404040"/>
                </a:solidFill>
                <a:latin typeface="Franklin Gothic Medium"/>
                <a:cs typeface="Franklin Gothic Medium"/>
              </a:rPr>
              <a:t>link:</a:t>
            </a:r>
            <a:r>
              <a:rPr sz="3000" smtClean="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lang="en-US" sz="3200" b="1" dirty="0" smtClean="0"/>
              <a:t> </a:t>
            </a:r>
            <a:r>
              <a:rPr lang="en-US" sz="3200" b="1" dirty="0" smtClean="0">
                <a:solidFill>
                  <a:srgbClr val="92D050"/>
                </a:solidFill>
              </a:rPr>
              <a:t>https://github.com/VikasBaller/Employee-salary-prediction</a:t>
            </a:r>
            <a:endParaRPr sz="3000">
              <a:solidFill>
                <a:srgbClr val="92D050"/>
              </a:solidFill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1327911"/>
            <a:ext cx="10713085" cy="394589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18135" marR="5080" indent="-306070">
              <a:lnSpc>
                <a:spcPct val="112300"/>
              </a:lnSpc>
              <a:spcBef>
                <a:spcPts val="65"/>
              </a:spcBef>
              <a:buClr>
                <a:srgbClr val="1CACE3"/>
              </a:buClr>
              <a:buSzPct val="92727"/>
              <a:buFont typeface="Cambria"/>
              <a:buChar char="◾"/>
              <a:tabLst>
                <a:tab pos="318135" algn="l"/>
              </a:tabLst>
            </a:pP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project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successfully</a:t>
            </a:r>
            <a:r>
              <a:rPr sz="275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demonstrates</a:t>
            </a:r>
            <a:r>
              <a:rPr sz="275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</a:t>
            </a:r>
            <a:r>
              <a:rPr sz="275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sz="275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machine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learning</a:t>
            </a:r>
            <a:r>
              <a:rPr sz="275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 whether</a:t>
            </a:r>
            <a:r>
              <a:rPr sz="275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sz="275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individual's</a:t>
            </a:r>
            <a:r>
              <a:rPr sz="275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income</a:t>
            </a:r>
            <a:r>
              <a:rPr sz="275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exceeds</a:t>
            </a:r>
            <a:r>
              <a:rPr sz="275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$50,000</a:t>
            </a:r>
            <a:r>
              <a:rPr sz="275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sz="275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 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demographic</a:t>
            </a:r>
            <a:r>
              <a:rPr sz="275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75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occupational</a:t>
            </a:r>
            <a:r>
              <a:rPr sz="275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features.</a:t>
            </a:r>
            <a:r>
              <a:rPr sz="275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750" spc="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LightGBM</a:t>
            </a:r>
            <a:r>
              <a:rPr sz="275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provided</a:t>
            </a:r>
            <a:r>
              <a:rPr sz="275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high</a:t>
            </a:r>
            <a:r>
              <a:rPr sz="275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accuracy</a:t>
            </a:r>
            <a:r>
              <a:rPr sz="275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75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fast</a:t>
            </a:r>
            <a:r>
              <a:rPr sz="275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training</a:t>
            </a:r>
            <a:r>
              <a:rPr sz="275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performance.</a:t>
            </a:r>
            <a:r>
              <a:rPr sz="275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Challenges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included</a:t>
            </a:r>
            <a:r>
              <a:rPr sz="275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handling</a:t>
            </a:r>
            <a:r>
              <a:rPr sz="275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imbalanced</a:t>
            </a:r>
            <a:r>
              <a:rPr sz="2750" spc="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classes</a:t>
            </a:r>
            <a:r>
              <a:rPr sz="2750" spc="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75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encoding</a:t>
            </a:r>
            <a:r>
              <a:rPr sz="275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categorical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variables</a:t>
            </a:r>
            <a:r>
              <a:rPr sz="275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properly.</a:t>
            </a:r>
            <a:r>
              <a:rPr sz="275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75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Streamlit</a:t>
            </a:r>
            <a:r>
              <a:rPr sz="275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app</a:t>
            </a:r>
            <a:r>
              <a:rPr sz="275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offers</a:t>
            </a:r>
            <a:r>
              <a:rPr sz="275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sz="275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intuitive</a:t>
            </a:r>
            <a:r>
              <a:rPr sz="275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interface</a:t>
            </a:r>
            <a:r>
              <a:rPr sz="275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for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non-technical</a:t>
            </a:r>
            <a:r>
              <a:rPr sz="275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users</a:t>
            </a:r>
            <a:r>
              <a:rPr sz="275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2750" spc="-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</a:t>
            </a:r>
            <a:r>
              <a:rPr sz="275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75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sz="275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effectively.</a:t>
            </a:r>
            <a:endParaRPr sz="275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750" spc="-5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.</a:t>
            </a:r>
            <a:endParaRPr sz="275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318770" indent="-306070">
              <a:lnSpc>
                <a:spcPct val="100000"/>
              </a:lnSpc>
              <a:spcBef>
                <a:spcPts val="1580"/>
              </a:spcBef>
              <a:buClr>
                <a:srgbClr val="1CACE3"/>
              </a:buClr>
              <a:buSzPct val="89583"/>
              <a:buFont typeface="Cambria"/>
              <a:buChar char="◾"/>
              <a:tabLst>
                <a:tab pos="318770" algn="l"/>
              </a:tabLst>
            </a:pPr>
            <a:r>
              <a:rPr u="none" dirty="0">
                <a:solidFill>
                  <a:srgbClr val="404040"/>
                </a:solidFill>
              </a:rPr>
              <a:t>UCI</a:t>
            </a:r>
            <a:r>
              <a:rPr u="none" spc="-100" dirty="0">
                <a:solidFill>
                  <a:srgbClr val="404040"/>
                </a:solidFill>
              </a:rPr>
              <a:t> </a:t>
            </a:r>
            <a:r>
              <a:rPr u="none" dirty="0">
                <a:solidFill>
                  <a:srgbClr val="404040"/>
                </a:solidFill>
              </a:rPr>
              <a:t>Machine</a:t>
            </a:r>
            <a:r>
              <a:rPr u="none" spc="-140" dirty="0">
                <a:solidFill>
                  <a:srgbClr val="404040"/>
                </a:solidFill>
              </a:rPr>
              <a:t> </a:t>
            </a:r>
            <a:r>
              <a:rPr u="none" spc="-10" dirty="0">
                <a:solidFill>
                  <a:srgbClr val="404040"/>
                </a:solidFill>
              </a:rPr>
              <a:t>Learning</a:t>
            </a:r>
            <a:r>
              <a:rPr u="none" spc="-85" dirty="0">
                <a:solidFill>
                  <a:srgbClr val="404040"/>
                </a:solidFill>
              </a:rPr>
              <a:t> </a:t>
            </a:r>
            <a:r>
              <a:rPr u="none" spc="-20" dirty="0">
                <a:solidFill>
                  <a:srgbClr val="404040"/>
                </a:solidFill>
              </a:rPr>
              <a:t>Repository: </a:t>
            </a:r>
            <a:r>
              <a:rPr spc="-20" dirty="0">
                <a:hlinkClick r:id="rId2"/>
              </a:rPr>
              <a:t>https://archive.ics.uci.edu/ml/datasets/adult</a:t>
            </a:r>
          </a:p>
          <a:p>
            <a:pPr marL="318770" indent="-306070">
              <a:lnSpc>
                <a:spcPct val="100000"/>
              </a:lnSpc>
              <a:spcBef>
                <a:spcPts val="1480"/>
              </a:spcBef>
              <a:buClr>
                <a:srgbClr val="1CACE3"/>
              </a:buClr>
              <a:buSzPct val="89583"/>
              <a:buFont typeface="Cambria"/>
              <a:buChar char="◾"/>
              <a:tabLst>
                <a:tab pos="318770" algn="l"/>
              </a:tabLst>
            </a:pPr>
            <a:r>
              <a:rPr u="none" spc="-10" dirty="0">
                <a:solidFill>
                  <a:srgbClr val="404040"/>
                </a:solidFill>
              </a:rPr>
              <a:t>LightGBM</a:t>
            </a:r>
            <a:r>
              <a:rPr u="none" spc="-50" dirty="0">
                <a:solidFill>
                  <a:srgbClr val="404040"/>
                </a:solidFill>
              </a:rPr>
              <a:t> </a:t>
            </a:r>
            <a:r>
              <a:rPr u="none" spc="-30" dirty="0">
                <a:solidFill>
                  <a:srgbClr val="404040"/>
                </a:solidFill>
              </a:rPr>
              <a:t>Documentation:</a:t>
            </a:r>
            <a:r>
              <a:rPr u="none" spc="-85" dirty="0">
                <a:solidFill>
                  <a:srgbClr val="404040"/>
                </a:solidFill>
              </a:rPr>
              <a:t> </a:t>
            </a:r>
            <a:r>
              <a:rPr spc="-10" dirty="0">
                <a:hlinkClick r:id="rId3"/>
              </a:rPr>
              <a:t>https://lightgbm.readthedocs.io</a:t>
            </a:r>
          </a:p>
          <a:p>
            <a:pPr marL="318770" indent="-306070">
              <a:lnSpc>
                <a:spcPct val="100000"/>
              </a:lnSpc>
              <a:spcBef>
                <a:spcPts val="1475"/>
              </a:spcBef>
              <a:buClr>
                <a:srgbClr val="1CACE3"/>
              </a:buClr>
              <a:buSzPct val="89583"/>
              <a:buFont typeface="Cambria"/>
              <a:buChar char="◾"/>
              <a:tabLst>
                <a:tab pos="318770" algn="l"/>
              </a:tabLst>
            </a:pPr>
            <a:r>
              <a:rPr u="none" spc="-40" dirty="0">
                <a:solidFill>
                  <a:srgbClr val="404040"/>
                </a:solidFill>
              </a:rPr>
              <a:t>Scikit-</a:t>
            </a:r>
            <a:r>
              <a:rPr u="none" dirty="0">
                <a:solidFill>
                  <a:srgbClr val="404040"/>
                </a:solidFill>
              </a:rPr>
              <a:t>learn</a:t>
            </a:r>
            <a:r>
              <a:rPr u="none" spc="-10" dirty="0">
                <a:solidFill>
                  <a:srgbClr val="404040"/>
                </a:solidFill>
              </a:rPr>
              <a:t> </a:t>
            </a:r>
            <a:r>
              <a:rPr u="none" spc="-30" dirty="0">
                <a:solidFill>
                  <a:srgbClr val="404040"/>
                </a:solidFill>
              </a:rPr>
              <a:t>Documentation:</a:t>
            </a:r>
            <a:r>
              <a:rPr u="none" spc="70" dirty="0">
                <a:solidFill>
                  <a:srgbClr val="404040"/>
                </a:solidFill>
              </a:rPr>
              <a:t> </a:t>
            </a:r>
            <a:r>
              <a:rPr spc="-35" dirty="0">
                <a:hlinkClick r:id="rId4"/>
              </a:rPr>
              <a:t>https://scikit-</a:t>
            </a:r>
            <a:r>
              <a:rPr spc="-10" dirty="0"/>
              <a:t>l</a:t>
            </a:r>
            <a:r>
              <a:rPr spc="-10" dirty="0">
                <a:hlinkClick r:id="rId4"/>
              </a:rPr>
              <a:t>earn.org</a:t>
            </a:r>
          </a:p>
          <a:p>
            <a:pPr marL="318770" indent="-306070">
              <a:lnSpc>
                <a:spcPct val="100000"/>
              </a:lnSpc>
              <a:spcBef>
                <a:spcPts val="1400"/>
              </a:spcBef>
              <a:buClr>
                <a:srgbClr val="1CACE3"/>
              </a:buClr>
              <a:buSzPct val="89583"/>
              <a:buFont typeface="Cambria"/>
              <a:buChar char="◾"/>
              <a:tabLst>
                <a:tab pos="318770" algn="l"/>
              </a:tabLst>
            </a:pPr>
            <a:r>
              <a:rPr u="none" spc="-35" dirty="0">
                <a:solidFill>
                  <a:srgbClr val="404040"/>
                </a:solidFill>
              </a:rPr>
              <a:t>Streamlit</a:t>
            </a:r>
            <a:r>
              <a:rPr u="none" spc="-65" dirty="0">
                <a:solidFill>
                  <a:srgbClr val="404040"/>
                </a:solidFill>
              </a:rPr>
              <a:t> </a:t>
            </a:r>
            <a:r>
              <a:rPr u="none" dirty="0">
                <a:solidFill>
                  <a:srgbClr val="404040"/>
                </a:solidFill>
              </a:rPr>
              <a:t>Docs:</a:t>
            </a:r>
            <a:r>
              <a:rPr u="none" spc="-60" dirty="0">
                <a:solidFill>
                  <a:srgbClr val="404040"/>
                </a:solidFill>
              </a:rPr>
              <a:t> </a:t>
            </a:r>
            <a:r>
              <a:rPr u="none" spc="-10" dirty="0">
                <a:solidFill>
                  <a:srgbClr val="404040"/>
                </a:solidFill>
              </a:rPr>
              <a:t>https://docs.streamlit.io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9520" y="3602418"/>
            <a:ext cx="21278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>
                <a:solidFill>
                  <a:srgbClr val="001F5F"/>
                </a:solidFill>
              </a:rPr>
              <a:t>THANK</a:t>
            </a:r>
            <a:r>
              <a:rPr sz="2750" spc="10" dirty="0">
                <a:solidFill>
                  <a:srgbClr val="001F5F"/>
                </a:solidFill>
              </a:rPr>
              <a:t> </a:t>
            </a:r>
            <a:r>
              <a:rPr sz="2750" spc="-25" dirty="0">
                <a:solidFill>
                  <a:srgbClr val="001F5F"/>
                </a:solidFill>
              </a:rPr>
              <a:t>YOU</a:t>
            </a:r>
            <a:endParaRPr sz="2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8496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-10" dirty="0">
                <a:solidFill>
                  <a:srgbClr val="001F5F"/>
                </a:solidFill>
              </a:rPr>
              <a:t>OUTLINE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6490970" cy="334581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4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8135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sz="20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2000" b="1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Approach</a:t>
            </a:r>
            <a:endParaRPr sz="2000">
              <a:latin typeface="Arial"/>
              <a:cs typeface="Arial"/>
            </a:endParaRPr>
          </a:p>
          <a:p>
            <a:pPr marL="318135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  <a:tab pos="513270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(Step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Step</a:t>
            </a: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Procedure)</a:t>
            </a:r>
            <a:endParaRPr sz="2000">
              <a:latin typeface="Arial"/>
              <a:cs typeface="Arial"/>
            </a:endParaRPr>
          </a:p>
          <a:p>
            <a:pPr marL="318135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8135" indent="-305435">
              <a:lnSpc>
                <a:spcPct val="100000"/>
              </a:lnSpc>
              <a:spcBef>
                <a:spcPts val="1280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8135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318135" indent="-305435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2500"/>
              <a:buFont typeface="Cambria"/>
              <a:buChar char="◾"/>
              <a:tabLst>
                <a:tab pos="318135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spc="55" dirty="0"/>
              <a:t> </a:t>
            </a:r>
            <a:r>
              <a:rPr spc="-2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2325" y="1257680"/>
            <a:ext cx="10665460" cy="4146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3025" indent="-34353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Franklin Gothic Medium"/>
                <a:cs typeface="Franklin Gothic Medium"/>
              </a:rPr>
              <a:t>In</a:t>
            </a:r>
            <a:r>
              <a:rPr sz="3000" spc="-80" dirty="0">
                <a:latin typeface="Franklin Gothic Medium"/>
                <a:cs typeface="Franklin Gothic Medium"/>
              </a:rPr>
              <a:t> </a:t>
            </a:r>
            <a:r>
              <a:rPr sz="3000" spc="-30" dirty="0">
                <a:latin typeface="Franklin Gothic Medium"/>
                <a:cs typeface="Franklin Gothic Medium"/>
              </a:rPr>
              <a:t>today’s</a:t>
            </a:r>
            <a:r>
              <a:rPr sz="3000" spc="-135" dirty="0">
                <a:latin typeface="Franklin Gothic Medium"/>
                <a:cs typeface="Franklin Gothic Medium"/>
              </a:rPr>
              <a:t> </a:t>
            </a:r>
            <a:r>
              <a:rPr sz="3000" spc="-45" dirty="0">
                <a:latin typeface="Franklin Gothic Medium"/>
                <a:cs typeface="Franklin Gothic Medium"/>
              </a:rPr>
              <a:t>competitive</a:t>
            </a:r>
            <a:r>
              <a:rPr sz="3000" spc="-8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job</a:t>
            </a:r>
            <a:r>
              <a:rPr sz="3000" spc="-70" dirty="0">
                <a:latin typeface="Franklin Gothic Medium"/>
                <a:cs typeface="Franklin Gothic Medium"/>
              </a:rPr>
              <a:t> market,</a:t>
            </a:r>
            <a:r>
              <a:rPr sz="3000" spc="-90" dirty="0">
                <a:latin typeface="Franklin Gothic Medium"/>
                <a:cs typeface="Franklin Gothic Medium"/>
              </a:rPr>
              <a:t> </a:t>
            </a:r>
            <a:r>
              <a:rPr sz="3000" spc="-40" dirty="0">
                <a:latin typeface="Franklin Gothic Medium"/>
                <a:cs typeface="Franklin Gothic Medium"/>
              </a:rPr>
              <a:t>estimating</a:t>
            </a:r>
            <a:r>
              <a:rPr sz="3000" spc="-7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a</a:t>
            </a:r>
            <a:r>
              <a:rPr sz="3000" spc="-105" dirty="0">
                <a:latin typeface="Franklin Gothic Medium"/>
                <a:cs typeface="Franklin Gothic Medium"/>
              </a:rPr>
              <a:t> </a:t>
            </a:r>
            <a:r>
              <a:rPr sz="3000" spc="-20" dirty="0">
                <a:latin typeface="Franklin Gothic Medium"/>
                <a:cs typeface="Franklin Gothic Medium"/>
              </a:rPr>
              <a:t>fair</a:t>
            </a:r>
            <a:r>
              <a:rPr sz="3000" spc="-110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salary</a:t>
            </a:r>
            <a:r>
              <a:rPr sz="3000" spc="-70" dirty="0">
                <a:latin typeface="Franklin Gothic Medium"/>
                <a:cs typeface="Franklin Gothic Medium"/>
              </a:rPr>
              <a:t> </a:t>
            </a:r>
            <a:r>
              <a:rPr sz="3000" spc="-10" dirty="0">
                <a:latin typeface="Franklin Gothic Medium"/>
                <a:cs typeface="Franklin Gothic Medium"/>
              </a:rPr>
              <a:t>based </a:t>
            </a:r>
            <a:r>
              <a:rPr sz="3000" dirty="0">
                <a:latin typeface="Franklin Gothic Medium"/>
                <a:cs typeface="Franklin Gothic Medium"/>
              </a:rPr>
              <a:t>on</a:t>
            </a:r>
            <a:r>
              <a:rPr sz="3000" spc="-80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an</a:t>
            </a:r>
            <a:r>
              <a:rPr sz="3000" spc="-140" dirty="0">
                <a:latin typeface="Franklin Gothic Medium"/>
                <a:cs typeface="Franklin Gothic Medium"/>
              </a:rPr>
              <a:t> </a:t>
            </a:r>
            <a:r>
              <a:rPr sz="3000" spc="-45" dirty="0">
                <a:latin typeface="Franklin Gothic Medium"/>
                <a:cs typeface="Franklin Gothic Medium"/>
              </a:rPr>
              <a:t>employee’s</a:t>
            </a:r>
            <a:r>
              <a:rPr sz="3000" spc="-130" dirty="0">
                <a:latin typeface="Franklin Gothic Medium"/>
                <a:cs typeface="Franklin Gothic Medium"/>
              </a:rPr>
              <a:t> </a:t>
            </a:r>
            <a:r>
              <a:rPr sz="3000" spc="-10" dirty="0">
                <a:latin typeface="Franklin Gothic Medium"/>
                <a:cs typeface="Franklin Gothic Medium"/>
              </a:rPr>
              <a:t>education,</a:t>
            </a:r>
            <a:r>
              <a:rPr sz="3000" spc="-90" dirty="0">
                <a:latin typeface="Franklin Gothic Medium"/>
                <a:cs typeface="Franklin Gothic Medium"/>
              </a:rPr>
              <a:t> </a:t>
            </a:r>
            <a:r>
              <a:rPr sz="3000" spc="-10" dirty="0">
                <a:latin typeface="Franklin Gothic Medium"/>
                <a:cs typeface="Franklin Gothic Medium"/>
              </a:rPr>
              <a:t>experience,</a:t>
            </a:r>
            <a:r>
              <a:rPr sz="3000" spc="-90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job</a:t>
            </a:r>
            <a:r>
              <a:rPr sz="3000" spc="-12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type,</a:t>
            </a:r>
            <a:r>
              <a:rPr sz="3000" spc="-9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and</a:t>
            </a:r>
            <a:r>
              <a:rPr sz="3000" spc="-65" dirty="0">
                <a:latin typeface="Franklin Gothic Medium"/>
                <a:cs typeface="Franklin Gothic Medium"/>
              </a:rPr>
              <a:t> </a:t>
            </a:r>
            <a:r>
              <a:rPr sz="3000" spc="-10" dirty="0">
                <a:latin typeface="Franklin Gothic Medium"/>
                <a:cs typeface="Franklin Gothic Medium"/>
              </a:rPr>
              <a:t>other </a:t>
            </a:r>
            <a:r>
              <a:rPr sz="3000" spc="-35" dirty="0">
                <a:latin typeface="Franklin Gothic Medium"/>
                <a:cs typeface="Franklin Gothic Medium"/>
              </a:rPr>
              <a:t>demographics</a:t>
            </a:r>
            <a:r>
              <a:rPr sz="3000" spc="-12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is</a:t>
            </a:r>
            <a:r>
              <a:rPr sz="3000" spc="-65" dirty="0">
                <a:latin typeface="Franklin Gothic Medium"/>
                <a:cs typeface="Franklin Gothic Medium"/>
              </a:rPr>
              <a:t> </a:t>
            </a:r>
            <a:r>
              <a:rPr sz="3000" spc="-10" dirty="0">
                <a:latin typeface="Franklin Gothic Medium"/>
                <a:cs typeface="Franklin Gothic Medium"/>
              </a:rPr>
              <a:t>essential</a:t>
            </a:r>
            <a:r>
              <a:rPr sz="3000" spc="-95" dirty="0">
                <a:latin typeface="Franklin Gothic Medium"/>
                <a:cs typeface="Franklin Gothic Medium"/>
              </a:rPr>
              <a:t> </a:t>
            </a:r>
            <a:r>
              <a:rPr sz="3000" spc="-10" dirty="0">
                <a:latin typeface="Franklin Gothic Medium"/>
                <a:cs typeface="Franklin Gothic Medium"/>
              </a:rPr>
              <a:t>for</a:t>
            </a:r>
            <a:r>
              <a:rPr sz="3000" spc="-10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HR</a:t>
            </a:r>
            <a:r>
              <a:rPr sz="3000" spc="-120" dirty="0">
                <a:latin typeface="Franklin Gothic Medium"/>
                <a:cs typeface="Franklin Gothic Medium"/>
              </a:rPr>
              <a:t> </a:t>
            </a:r>
            <a:r>
              <a:rPr sz="3000" spc="-25" dirty="0">
                <a:latin typeface="Franklin Gothic Medium"/>
                <a:cs typeface="Franklin Gothic Medium"/>
              </a:rPr>
              <a:t>professionals</a:t>
            </a:r>
            <a:r>
              <a:rPr sz="3000" spc="-12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and</a:t>
            </a:r>
            <a:r>
              <a:rPr sz="3000" spc="-12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job</a:t>
            </a:r>
            <a:r>
              <a:rPr sz="3000" spc="-60" dirty="0">
                <a:latin typeface="Franklin Gothic Medium"/>
                <a:cs typeface="Franklin Gothic Medium"/>
              </a:rPr>
              <a:t> </a:t>
            </a:r>
            <a:r>
              <a:rPr sz="3000" spc="-10" dirty="0">
                <a:latin typeface="Franklin Gothic Medium"/>
                <a:cs typeface="Franklin Gothic Medium"/>
              </a:rPr>
              <a:t>seekers alike.</a:t>
            </a:r>
            <a:endParaRPr sz="3000">
              <a:latin typeface="Franklin Gothic Medium"/>
              <a:cs typeface="Franklin Gothic Medium"/>
            </a:endParaRPr>
          </a:p>
          <a:p>
            <a:pPr marL="355600" marR="5080" indent="-343535">
              <a:lnSpc>
                <a:spcPct val="100000"/>
              </a:lnSpc>
              <a:spcBef>
                <a:spcPts val="20"/>
              </a:spcBef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Franklin Gothic Medium"/>
                <a:cs typeface="Franklin Gothic Medium"/>
              </a:rPr>
              <a:t>This</a:t>
            </a:r>
            <a:r>
              <a:rPr sz="3000" spc="-110" dirty="0">
                <a:latin typeface="Franklin Gothic Medium"/>
                <a:cs typeface="Franklin Gothic Medium"/>
              </a:rPr>
              <a:t> </a:t>
            </a:r>
            <a:r>
              <a:rPr sz="3000" spc="-25" dirty="0">
                <a:latin typeface="Franklin Gothic Medium"/>
                <a:cs typeface="Franklin Gothic Medium"/>
              </a:rPr>
              <a:t>project</a:t>
            </a:r>
            <a:r>
              <a:rPr sz="3000" spc="-135" dirty="0">
                <a:latin typeface="Franklin Gothic Medium"/>
                <a:cs typeface="Franklin Gothic Medium"/>
              </a:rPr>
              <a:t> </a:t>
            </a:r>
            <a:r>
              <a:rPr sz="3000" spc="-20" dirty="0">
                <a:latin typeface="Franklin Gothic Medium"/>
                <a:cs typeface="Franklin Gothic Medium"/>
              </a:rPr>
              <a:t>aims</a:t>
            </a:r>
            <a:r>
              <a:rPr sz="3000" spc="-9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to</a:t>
            </a:r>
            <a:r>
              <a:rPr sz="3000" spc="-10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build</a:t>
            </a:r>
            <a:r>
              <a:rPr sz="3000" spc="-150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a</a:t>
            </a:r>
            <a:r>
              <a:rPr sz="3000" spc="-130" dirty="0">
                <a:latin typeface="Franklin Gothic Medium"/>
                <a:cs typeface="Franklin Gothic Medium"/>
              </a:rPr>
              <a:t> </a:t>
            </a:r>
            <a:r>
              <a:rPr sz="3000" spc="-10" dirty="0">
                <a:latin typeface="Franklin Gothic Medium"/>
                <a:cs typeface="Franklin Gothic Medium"/>
              </a:rPr>
              <a:t>predictive</a:t>
            </a:r>
            <a:r>
              <a:rPr sz="3000" spc="-110" dirty="0">
                <a:latin typeface="Franklin Gothic Medium"/>
                <a:cs typeface="Franklin Gothic Medium"/>
              </a:rPr>
              <a:t> </a:t>
            </a:r>
            <a:r>
              <a:rPr sz="3000" spc="-50" dirty="0">
                <a:latin typeface="Franklin Gothic Medium"/>
                <a:cs typeface="Franklin Gothic Medium"/>
              </a:rPr>
              <a:t>system</a:t>
            </a:r>
            <a:r>
              <a:rPr sz="3000" spc="-13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using</a:t>
            </a:r>
            <a:r>
              <a:rPr sz="3000" spc="-100" dirty="0">
                <a:latin typeface="Franklin Gothic Medium"/>
                <a:cs typeface="Franklin Gothic Medium"/>
              </a:rPr>
              <a:t> </a:t>
            </a:r>
            <a:r>
              <a:rPr sz="3000" spc="-10" dirty="0">
                <a:latin typeface="Franklin Gothic Medium"/>
                <a:cs typeface="Franklin Gothic Medium"/>
              </a:rPr>
              <a:t>machine </a:t>
            </a:r>
            <a:r>
              <a:rPr sz="3000" spc="-20" dirty="0">
                <a:latin typeface="Franklin Gothic Medium"/>
                <a:cs typeface="Franklin Gothic Medium"/>
              </a:rPr>
              <a:t>learning</a:t>
            </a:r>
            <a:r>
              <a:rPr sz="3000" spc="-75" dirty="0">
                <a:latin typeface="Franklin Gothic Medium"/>
                <a:cs typeface="Franklin Gothic Medium"/>
              </a:rPr>
              <a:t> </a:t>
            </a:r>
            <a:r>
              <a:rPr sz="3000" spc="-10" dirty="0">
                <a:latin typeface="Franklin Gothic Medium"/>
                <a:cs typeface="Franklin Gothic Medium"/>
              </a:rPr>
              <a:t>that</a:t>
            </a:r>
            <a:r>
              <a:rPr sz="3000" spc="-110" dirty="0">
                <a:latin typeface="Franklin Gothic Medium"/>
                <a:cs typeface="Franklin Gothic Medium"/>
              </a:rPr>
              <a:t> </a:t>
            </a:r>
            <a:r>
              <a:rPr sz="3000" spc="-30" dirty="0">
                <a:latin typeface="Franklin Gothic Medium"/>
                <a:cs typeface="Franklin Gothic Medium"/>
              </a:rPr>
              <a:t>accurately</a:t>
            </a:r>
            <a:r>
              <a:rPr sz="3000" spc="-70" dirty="0">
                <a:latin typeface="Franklin Gothic Medium"/>
                <a:cs typeface="Franklin Gothic Medium"/>
              </a:rPr>
              <a:t> </a:t>
            </a:r>
            <a:r>
              <a:rPr sz="3000" spc="-40" dirty="0">
                <a:latin typeface="Franklin Gothic Medium"/>
                <a:cs typeface="Franklin Gothic Medium"/>
              </a:rPr>
              <a:t>estimates</a:t>
            </a:r>
            <a:r>
              <a:rPr sz="3000" spc="-130" dirty="0">
                <a:latin typeface="Franklin Gothic Medium"/>
                <a:cs typeface="Franklin Gothic Medium"/>
              </a:rPr>
              <a:t> </a:t>
            </a:r>
            <a:r>
              <a:rPr sz="3000" spc="-20" dirty="0">
                <a:latin typeface="Franklin Gothic Medium"/>
                <a:cs typeface="Franklin Gothic Medium"/>
              </a:rPr>
              <a:t>whether</a:t>
            </a:r>
            <a:r>
              <a:rPr sz="3000" spc="-10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a</a:t>
            </a:r>
            <a:r>
              <a:rPr sz="3000" spc="-10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person’s</a:t>
            </a:r>
            <a:r>
              <a:rPr sz="3000" spc="-12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salary</a:t>
            </a:r>
            <a:r>
              <a:rPr sz="3000" spc="-135" dirty="0">
                <a:latin typeface="Franklin Gothic Medium"/>
                <a:cs typeface="Franklin Gothic Medium"/>
              </a:rPr>
              <a:t> </a:t>
            </a:r>
            <a:r>
              <a:rPr sz="3000" spc="-25" dirty="0">
                <a:latin typeface="Franklin Gothic Medium"/>
                <a:cs typeface="Franklin Gothic Medium"/>
              </a:rPr>
              <a:t>is </a:t>
            </a:r>
            <a:r>
              <a:rPr sz="3000" spc="-10" dirty="0">
                <a:latin typeface="Franklin Gothic Medium"/>
                <a:cs typeface="Franklin Gothic Medium"/>
              </a:rPr>
              <a:t>above</a:t>
            </a:r>
            <a:r>
              <a:rPr sz="3000" spc="-8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or</a:t>
            </a:r>
            <a:r>
              <a:rPr sz="3000" spc="-105" dirty="0">
                <a:latin typeface="Franklin Gothic Medium"/>
                <a:cs typeface="Franklin Gothic Medium"/>
              </a:rPr>
              <a:t> </a:t>
            </a:r>
            <a:r>
              <a:rPr sz="3000" spc="-30" dirty="0">
                <a:latin typeface="Franklin Gothic Medium"/>
                <a:cs typeface="Franklin Gothic Medium"/>
              </a:rPr>
              <a:t>below</a:t>
            </a:r>
            <a:r>
              <a:rPr sz="3000" spc="-130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50k</a:t>
            </a:r>
            <a:r>
              <a:rPr sz="3000" spc="-90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per</a:t>
            </a:r>
            <a:r>
              <a:rPr sz="3000" spc="-105" dirty="0">
                <a:latin typeface="Franklin Gothic Medium"/>
                <a:cs typeface="Franklin Gothic Medium"/>
              </a:rPr>
              <a:t> </a:t>
            </a:r>
            <a:r>
              <a:rPr sz="3000" spc="-50" dirty="0">
                <a:latin typeface="Franklin Gothic Medium"/>
                <a:cs typeface="Franklin Gothic Medium"/>
              </a:rPr>
              <a:t>year,</a:t>
            </a:r>
            <a:r>
              <a:rPr sz="3000" spc="-90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based</a:t>
            </a:r>
            <a:r>
              <a:rPr sz="3000" spc="-12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on</a:t>
            </a:r>
            <a:r>
              <a:rPr sz="3000" spc="-7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census</a:t>
            </a:r>
            <a:r>
              <a:rPr sz="3000" spc="-70" dirty="0">
                <a:latin typeface="Franklin Gothic Medium"/>
                <a:cs typeface="Franklin Gothic Medium"/>
              </a:rPr>
              <a:t> </a:t>
            </a:r>
            <a:r>
              <a:rPr sz="3000" spc="-40" dirty="0">
                <a:latin typeface="Franklin Gothic Medium"/>
                <a:cs typeface="Franklin Gothic Medium"/>
              </a:rPr>
              <a:t>income</a:t>
            </a:r>
            <a:r>
              <a:rPr sz="3000" spc="-80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data.</a:t>
            </a:r>
            <a:r>
              <a:rPr sz="3000" spc="-90" dirty="0">
                <a:latin typeface="Franklin Gothic Medium"/>
                <a:cs typeface="Franklin Gothic Medium"/>
              </a:rPr>
              <a:t> </a:t>
            </a:r>
            <a:r>
              <a:rPr sz="3000" spc="-25" dirty="0">
                <a:latin typeface="Franklin Gothic Medium"/>
                <a:cs typeface="Franklin Gothic Medium"/>
              </a:rPr>
              <a:t>The </a:t>
            </a:r>
            <a:r>
              <a:rPr sz="3000" spc="-30" dirty="0">
                <a:latin typeface="Franklin Gothic Medium"/>
                <a:cs typeface="Franklin Gothic Medium"/>
              </a:rPr>
              <a:t>main</a:t>
            </a:r>
            <a:r>
              <a:rPr sz="3000" spc="-90" dirty="0">
                <a:latin typeface="Franklin Gothic Medium"/>
                <a:cs typeface="Franklin Gothic Medium"/>
              </a:rPr>
              <a:t> </a:t>
            </a:r>
            <a:r>
              <a:rPr sz="3000" spc="-40" dirty="0">
                <a:latin typeface="Franklin Gothic Medium"/>
                <a:cs typeface="Franklin Gothic Medium"/>
              </a:rPr>
              <a:t>goal</a:t>
            </a:r>
            <a:r>
              <a:rPr sz="3000" spc="-10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is</a:t>
            </a:r>
            <a:r>
              <a:rPr sz="3000" spc="-130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to</a:t>
            </a:r>
            <a:r>
              <a:rPr sz="3000" spc="-85" dirty="0">
                <a:latin typeface="Franklin Gothic Medium"/>
                <a:cs typeface="Franklin Gothic Medium"/>
              </a:rPr>
              <a:t> </a:t>
            </a:r>
            <a:r>
              <a:rPr sz="3000" spc="-70" dirty="0">
                <a:latin typeface="Franklin Gothic Medium"/>
                <a:cs typeface="Franklin Gothic Medium"/>
              </a:rPr>
              <a:t>improve</a:t>
            </a:r>
            <a:r>
              <a:rPr sz="3000" spc="-85" dirty="0">
                <a:latin typeface="Franklin Gothic Medium"/>
                <a:cs typeface="Franklin Gothic Medium"/>
              </a:rPr>
              <a:t> </a:t>
            </a:r>
            <a:r>
              <a:rPr sz="3000" spc="-10" dirty="0">
                <a:latin typeface="Franklin Gothic Medium"/>
                <a:cs typeface="Franklin Gothic Medium"/>
              </a:rPr>
              <a:t>hiring</a:t>
            </a:r>
            <a:r>
              <a:rPr sz="3000" spc="-75" dirty="0">
                <a:latin typeface="Franklin Gothic Medium"/>
                <a:cs typeface="Franklin Gothic Medium"/>
              </a:rPr>
              <a:t> </a:t>
            </a:r>
            <a:r>
              <a:rPr sz="3000" spc="-25" dirty="0">
                <a:latin typeface="Franklin Gothic Medium"/>
                <a:cs typeface="Franklin Gothic Medium"/>
              </a:rPr>
              <a:t>strategies,</a:t>
            </a:r>
            <a:r>
              <a:rPr sz="3000" spc="-90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reduce</a:t>
            </a:r>
            <a:r>
              <a:rPr sz="3000" spc="-8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bias,</a:t>
            </a:r>
            <a:r>
              <a:rPr sz="3000" spc="-9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and</a:t>
            </a:r>
            <a:r>
              <a:rPr sz="3000" spc="-65" dirty="0">
                <a:latin typeface="Franklin Gothic Medium"/>
                <a:cs typeface="Franklin Gothic Medium"/>
              </a:rPr>
              <a:t> </a:t>
            </a:r>
            <a:r>
              <a:rPr sz="3000" spc="-10" dirty="0">
                <a:latin typeface="Franklin Gothic Medium"/>
                <a:cs typeface="Franklin Gothic Medium"/>
              </a:rPr>
              <a:t>assist </a:t>
            </a:r>
            <a:r>
              <a:rPr sz="3000" dirty="0">
                <a:latin typeface="Franklin Gothic Medium"/>
                <a:cs typeface="Franklin Gothic Medium"/>
              </a:rPr>
              <a:t>in</a:t>
            </a:r>
            <a:r>
              <a:rPr sz="3000" spc="-100" dirty="0">
                <a:latin typeface="Franklin Gothic Medium"/>
                <a:cs typeface="Franklin Gothic Medium"/>
              </a:rPr>
              <a:t> </a:t>
            </a:r>
            <a:r>
              <a:rPr sz="3000" spc="-35" dirty="0">
                <a:latin typeface="Franklin Gothic Medium"/>
                <a:cs typeface="Franklin Gothic Medium"/>
              </a:rPr>
              <a:t>data-</a:t>
            </a:r>
            <a:r>
              <a:rPr sz="3000" dirty="0">
                <a:latin typeface="Franklin Gothic Medium"/>
                <a:cs typeface="Franklin Gothic Medium"/>
              </a:rPr>
              <a:t>driven</a:t>
            </a:r>
            <a:r>
              <a:rPr sz="3000" spc="-95" dirty="0">
                <a:latin typeface="Franklin Gothic Medium"/>
                <a:cs typeface="Franklin Gothic Medium"/>
              </a:rPr>
              <a:t> </a:t>
            </a:r>
            <a:r>
              <a:rPr sz="3000" dirty="0">
                <a:latin typeface="Franklin Gothic Medium"/>
                <a:cs typeface="Franklin Gothic Medium"/>
              </a:rPr>
              <a:t>HR</a:t>
            </a:r>
            <a:r>
              <a:rPr sz="3000" spc="-85" dirty="0">
                <a:latin typeface="Franklin Gothic Medium"/>
                <a:cs typeface="Franklin Gothic Medium"/>
              </a:rPr>
              <a:t> </a:t>
            </a:r>
            <a:r>
              <a:rPr sz="3000" spc="-10" dirty="0">
                <a:latin typeface="Franklin Gothic Medium"/>
                <a:cs typeface="Franklin Gothic Medium"/>
              </a:rPr>
              <a:t>decisions</a:t>
            </a:r>
            <a:r>
              <a:rPr sz="2400" spc="-10" dirty="0">
                <a:latin typeface="Franklin Gothic Medium"/>
                <a:cs typeface="Franklin Gothic Medium"/>
              </a:rPr>
              <a:t>.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863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3470" algn="l"/>
              </a:tabLst>
            </a:pPr>
            <a:r>
              <a:rPr spc="-10" dirty="0"/>
              <a:t>SYSTEM</a:t>
            </a:r>
            <a:r>
              <a:rPr dirty="0"/>
              <a:t>	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1261808"/>
            <a:ext cx="4946650" cy="4813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8135" marR="1889125" indent="-306070">
              <a:lnSpc>
                <a:spcPct val="130400"/>
              </a:lnSpc>
              <a:spcBef>
                <a:spcPts val="95"/>
              </a:spcBef>
              <a:buClr>
                <a:srgbClr val="1CACE3"/>
              </a:buClr>
              <a:buSzPct val="89583"/>
              <a:buFont typeface="Cambria"/>
              <a:buChar char="◾"/>
              <a:tabLst>
                <a:tab pos="393700" algn="l"/>
              </a:tabLst>
            </a:pPr>
            <a:r>
              <a:rPr sz="24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System</a:t>
            </a:r>
            <a:r>
              <a:rPr sz="2400" spc="-1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requirements 	</a:t>
            </a: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Python</a:t>
            </a:r>
            <a:endParaRPr sz="2400">
              <a:latin typeface="Franklin Gothic Medium"/>
              <a:cs typeface="Franklin Gothic Medium"/>
            </a:endParaRPr>
          </a:p>
          <a:p>
            <a:pPr marL="393700" marR="5080">
              <a:lnSpc>
                <a:spcPct val="130400"/>
              </a:lnSpc>
              <a:spcBef>
                <a:spcPts val="75"/>
              </a:spcBef>
            </a:pP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Jupyter</a:t>
            </a:r>
            <a:r>
              <a:rPr sz="2400" spc="-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Notebook/</a:t>
            </a:r>
            <a:r>
              <a:rPr sz="2400" spc="-10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VS</a:t>
            </a:r>
            <a:r>
              <a:rPr sz="2400" spc="-1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Code 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Streamlit</a:t>
            </a:r>
            <a:r>
              <a:rPr sz="2400" spc="-114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for</a:t>
            </a:r>
            <a:r>
              <a:rPr sz="2400" spc="-1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6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Web</a:t>
            </a:r>
            <a:r>
              <a:rPr sz="2400" spc="-9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App</a:t>
            </a:r>
            <a:r>
              <a:rPr sz="2400" spc="-1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development</a:t>
            </a:r>
            <a:endParaRPr sz="2400">
              <a:latin typeface="Franklin Gothic Medium"/>
              <a:cs typeface="Franklin Gothic Medium"/>
            </a:endParaRPr>
          </a:p>
          <a:p>
            <a:pPr marL="318135" marR="180975" indent="-306070">
              <a:lnSpc>
                <a:spcPct val="130400"/>
              </a:lnSpc>
              <a:buClr>
                <a:srgbClr val="1CACE3"/>
              </a:buClr>
              <a:buSzPct val="89583"/>
              <a:buFont typeface="Cambria"/>
              <a:buChar char="◾"/>
              <a:tabLst>
                <a:tab pos="393700" algn="l"/>
              </a:tabLst>
            </a:pP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Library</a:t>
            </a:r>
            <a:r>
              <a:rPr sz="2400" spc="-1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required</a:t>
            </a:r>
            <a:r>
              <a:rPr sz="2400" spc="-9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to</a:t>
            </a:r>
            <a:r>
              <a:rPr sz="2400" spc="-1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build</a:t>
            </a:r>
            <a:r>
              <a:rPr sz="2400" spc="-14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the</a:t>
            </a:r>
            <a:r>
              <a:rPr sz="2400" spc="-10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model 	</a:t>
            </a:r>
            <a:r>
              <a:rPr sz="240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pandas,</a:t>
            </a:r>
            <a:r>
              <a:rPr sz="2400" spc="-7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numpy</a:t>
            </a:r>
            <a:endParaRPr sz="2400">
              <a:latin typeface="Franklin Gothic Medium"/>
              <a:cs typeface="Franklin Gothic Medium"/>
            </a:endParaRPr>
          </a:p>
          <a:p>
            <a:pPr marL="393700" marR="2056130">
              <a:lnSpc>
                <a:spcPct val="130400"/>
              </a:lnSpc>
              <a:spcBef>
                <a:spcPts val="75"/>
              </a:spcBef>
            </a:pP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scikit-</a:t>
            </a:r>
            <a:r>
              <a:rPr sz="2400" spc="-10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learn </a:t>
            </a: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lightgbm </a:t>
            </a:r>
            <a:r>
              <a:rPr sz="2400" spc="-35" dirty="0">
                <a:solidFill>
                  <a:srgbClr val="0E0E0E"/>
                </a:solidFill>
                <a:latin typeface="Franklin Gothic Medium"/>
                <a:cs typeface="Franklin Gothic Medium"/>
              </a:rPr>
              <a:t>matplotlib,</a:t>
            </a:r>
            <a:r>
              <a:rPr sz="2400" spc="-8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0E0E0E"/>
                </a:solidFill>
                <a:latin typeface="Franklin Gothic Medium"/>
                <a:cs typeface="Franklin Gothic Medium"/>
              </a:rPr>
              <a:t>seaborn streamlit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ALGORITHM</a:t>
            </a:r>
            <a:r>
              <a:rPr spc="90" dirty="0"/>
              <a:t> </a:t>
            </a:r>
            <a:r>
              <a:rPr dirty="0"/>
              <a:t>&amp;</a:t>
            </a:r>
            <a:r>
              <a:rPr spc="20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0400" y="1238635"/>
            <a:ext cx="10852150" cy="4594860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755"/>
              </a:spcBef>
              <a:buClr>
                <a:srgbClr val="1CACE3"/>
              </a:buClr>
              <a:buSzPct val="92727"/>
              <a:buFont typeface="Cambria"/>
              <a:buChar char="◾"/>
              <a:tabLst>
                <a:tab pos="318135" algn="l"/>
              </a:tabLst>
            </a:pP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Load</a:t>
            </a:r>
            <a:r>
              <a:rPr sz="275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dataset</a:t>
            </a:r>
            <a:r>
              <a:rPr sz="275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75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clean</a:t>
            </a:r>
            <a:r>
              <a:rPr sz="275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missing</a:t>
            </a:r>
            <a:r>
              <a:rPr sz="2750" spc="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values.</a:t>
            </a:r>
            <a:endParaRPr sz="2750">
              <a:latin typeface="Franklin Gothic Medium"/>
              <a:cs typeface="Franklin Gothic Medium"/>
            </a:endParaRPr>
          </a:p>
          <a:p>
            <a:pPr marL="316865" marR="1729739" indent="-304800">
              <a:lnSpc>
                <a:spcPct val="111500"/>
              </a:lnSpc>
              <a:spcBef>
                <a:spcPts val="1275"/>
              </a:spcBef>
              <a:buClr>
                <a:srgbClr val="1CACE3"/>
              </a:buClr>
              <a:buSzPct val="92727"/>
              <a:buFont typeface="Cambria"/>
              <a:buChar char="◾"/>
              <a:tabLst>
                <a:tab pos="318135" algn="l"/>
              </a:tabLst>
            </a:pP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Chose</a:t>
            </a:r>
            <a:r>
              <a:rPr sz="275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LightGBM,</a:t>
            </a:r>
            <a:r>
              <a:rPr sz="275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sz="275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gradient</a:t>
            </a:r>
            <a:r>
              <a:rPr sz="275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boosting</a:t>
            </a:r>
            <a:r>
              <a:rPr sz="275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framework</a:t>
            </a:r>
            <a:r>
              <a:rPr sz="275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known</a:t>
            </a:r>
            <a:r>
              <a:rPr sz="2750" spc="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for 	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performance</a:t>
            </a:r>
            <a:r>
              <a:rPr sz="275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750" spc="-4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speed.</a:t>
            </a:r>
            <a:endParaRPr sz="2750">
              <a:latin typeface="Franklin Gothic Medium"/>
              <a:cs typeface="Franklin Gothic Medium"/>
            </a:endParaRPr>
          </a:p>
          <a:p>
            <a:pPr marL="316865" marR="5080" indent="-304800">
              <a:lnSpc>
                <a:spcPct val="111500"/>
              </a:lnSpc>
              <a:spcBef>
                <a:spcPts val="1355"/>
              </a:spcBef>
              <a:buClr>
                <a:srgbClr val="1CACE3"/>
              </a:buClr>
              <a:buSzPct val="92727"/>
              <a:buFont typeface="Cambria"/>
              <a:buChar char="◾"/>
              <a:tabLst>
                <a:tab pos="318135" algn="l"/>
              </a:tabLst>
            </a:pP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Train</a:t>
            </a:r>
            <a:r>
              <a:rPr sz="275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sz="275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LightGBM</a:t>
            </a:r>
            <a:r>
              <a:rPr sz="275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classifier.</a:t>
            </a:r>
            <a:r>
              <a:rPr sz="275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Evaluate</a:t>
            </a:r>
            <a:r>
              <a:rPr sz="275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275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accuracy,</a:t>
            </a:r>
            <a:r>
              <a:rPr sz="275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pressision,</a:t>
            </a:r>
            <a:r>
              <a:rPr sz="275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 	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confusion</a:t>
            </a:r>
            <a:r>
              <a:rPr sz="275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matrix.</a:t>
            </a:r>
            <a:endParaRPr sz="2750">
              <a:latin typeface="Franklin Gothic Medium"/>
              <a:cs typeface="Franklin Gothic Medium"/>
            </a:endParaRPr>
          </a:p>
          <a:p>
            <a:pPr marL="318135" marR="532130" indent="-306070">
              <a:lnSpc>
                <a:spcPct val="113900"/>
              </a:lnSpc>
              <a:spcBef>
                <a:spcPts val="1195"/>
              </a:spcBef>
              <a:buClr>
                <a:srgbClr val="1CACE3"/>
              </a:buClr>
              <a:buSzPct val="92727"/>
              <a:buFont typeface="Cambria"/>
              <a:buChar char="◾"/>
              <a:tabLst>
                <a:tab pos="318135" algn="l"/>
              </a:tabLst>
            </a:pP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Developed</a:t>
            </a:r>
            <a:r>
              <a:rPr sz="2750" spc="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</a:t>
            </a:r>
            <a:r>
              <a:rPr sz="275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interactive</a:t>
            </a:r>
            <a:r>
              <a:rPr sz="2750" spc="-6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frontend</a:t>
            </a:r>
            <a:r>
              <a:rPr sz="275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sz="275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Streamlit</a:t>
            </a:r>
            <a:r>
              <a:rPr sz="275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where</a:t>
            </a:r>
            <a:r>
              <a:rPr sz="2750" spc="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users</a:t>
            </a:r>
            <a:r>
              <a:rPr sz="2750" spc="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can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input</a:t>
            </a:r>
            <a:r>
              <a:rPr sz="275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their profiles</a:t>
            </a:r>
            <a:r>
              <a:rPr sz="2750" spc="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sz="2750" spc="-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predict</a:t>
            </a:r>
            <a:r>
              <a:rPr sz="275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salary</a:t>
            </a:r>
            <a:r>
              <a:rPr sz="275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class.</a:t>
            </a:r>
            <a:endParaRPr sz="275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1655"/>
              </a:spcBef>
              <a:buClr>
                <a:srgbClr val="1CACE3"/>
              </a:buClr>
              <a:buSzPct val="92727"/>
              <a:buFont typeface="Cambria"/>
              <a:buChar char="◾"/>
              <a:tabLst>
                <a:tab pos="318135" algn="l"/>
              </a:tabLst>
            </a:pP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Hosted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locally</a:t>
            </a:r>
            <a:r>
              <a:rPr sz="275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sz="275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optionally</a:t>
            </a:r>
            <a:r>
              <a:rPr sz="275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sz="2750" spc="-1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platform</a:t>
            </a:r>
            <a:r>
              <a:rPr sz="275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7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like</a:t>
            </a:r>
            <a:r>
              <a:rPr sz="275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Streamlit.</a:t>
            </a:r>
            <a:endParaRPr sz="275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20212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1228725"/>
            <a:ext cx="4562475" cy="46767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5900" y="1228725"/>
            <a:ext cx="5419725" cy="3181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8495" y="4479391"/>
            <a:ext cx="5443180" cy="18407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625474"/>
            <a:ext cx="20212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2583C5"/>
                </a:solidFill>
              </a:rPr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7224" y="1295400"/>
            <a:ext cx="5239850" cy="464168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776" y="1304925"/>
            <a:ext cx="4589373" cy="42505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20212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2583C5"/>
                </a:solidFill>
              </a:rPr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1362075"/>
            <a:ext cx="5353050" cy="46767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7925" y="1288284"/>
            <a:ext cx="5934075" cy="48839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167" y="441007"/>
            <a:ext cx="20212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solidFill>
                  <a:srgbClr val="2583C5"/>
                </a:solidFill>
              </a:rPr>
              <a:t>RESULT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" y="1114425"/>
            <a:ext cx="5276850" cy="46767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8900" y="1133475"/>
            <a:ext cx="5038725" cy="510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AC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231</Words>
  <Application>Microsoft Office PowerPoint</Application>
  <PresentationFormat>Custom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SALARY PREDICTION USING MACHINE LEARNING</vt:lpstr>
      <vt:lpstr>OUTLINE</vt:lpstr>
      <vt:lpstr>PROBLEM STATEMENT</vt:lpstr>
      <vt:lpstr>SYSTEM APPROACH</vt:lpstr>
      <vt:lpstr>ALGORITHM &amp; DEPLOYMENT</vt:lpstr>
      <vt:lpstr>RESULT</vt:lpstr>
      <vt:lpstr>RESULT</vt:lpstr>
      <vt:lpstr>RESULT</vt:lpstr>
      <vt:lpstr>RESULT</vt:lpstr>
      <vt:lpstr>RESULT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SALARY PREDICTION USING MACHINE LEARNING</dc:title>
  <cp:lastModifiedBy>VVNCC2</cp:lastModifiedBy>
  <cp:revision>1</cp:revision>
  <dcterms:created xsi:type="dcterms:W3CDTF">2025-07-29T16:37:33Z</dcterms:created>
  <dcterms:modified xsi:type="dcterms:W3CDTF">2025-07-29T16:46:31Z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2025-07-29T00:00:00Z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2025-07-29T00:00:00Z</vt:filetime>
  </property>
</Properties>
</file>