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674"/>
  </p:normalViewPr>
  <p:slideViewPr>
    <p:cSldViewPr snapToObjects="1">
      <p:cViewPr varScale="1">
        <p:scale>
          <a:sx n="15" d="100"/>
          <a:sy n="15" d="100"/>
        </p:scale>
        <p:origin x="1074" y="12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4/5/2020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4/5/2020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4/5/2020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4/5/2020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4/5/2020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399" y="24993600"/>
            <a:ext cx="10561469"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955000"/>
            <a:ext cx="10591800" cy="11201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endParaRPr lang="en-US" sz="2400" b="1" u="sng" dirty="0">
              <a:effectLst>
                <a:outerShdw blurRad="38100" dist="38100" dir="2700000" algn="tl">
                  <a:srgbClr val="000000">
                    <a:alpha val="43137"/>
                  </a:srgbClr>
                </a:outerShdw>
              </a:effectLst>
            </a:endParaRPr>
          </a:p>
          <a:p>
            <a:pPr>
              <a:spcBef>
                <a:spcPct val="50000"/>
              </a:spcBef>
            </a:pPr>
            <a:r>
              <a:rPr lang="en-US" sz="2400" b="1" dirty="0">
                <a:solidFill>
                  <a:srgbClr val="052754"/>
                </a:solidFill>
                <a:effectLst>
                  <a:outerShdw blurRad="38100" dist="38100" dir="2700000" algn="tl">
                    <a:srgbClr val="000000">
                      <a:alpha val="43137"/>
                    </a:srgbClr>
                  </a:outerShdw>
                </a:effectLst>
              </a:rPr>
              <a:t>Parts:</a:t>
            </a:r>
          </a:p>
          <a:p>
            <a:pPr>
              <a:spcBef>
                <a:spcPts val="0"/>
              </a:spcBef>
            </a:pPr>
            <a:r>
              <a:rPr lang="en-US" sz="2200" dirty="0"/>
              <a:t>-</a:t>
            </a:r>
            <a:r>
              <a:rPr lang="en-US" sz="2200" b="1" dirty="0"/>
              <a:t> </a:t>
            </a:r>
            <a:r>
              <a:rPr lang="en-US" sz="2200" b="1" dirty="0">
                <a:effectLst>
                  <a:outerShdw blurRad="38100" dist="38100" dir="2700000" algn="tl">
                    <a:srgbClr val="000000">
                      <a:alpha val="43137"/>
                    </a:srgbClr>
                  </a:outerShdw>
                </a:effectLst>
              </a:rPr>
              <a:t>  </a:t>
            </a:r>
            <a:r>
              <a:rPr lang="en-US" sz="2000" b="1" dirty="0"/>
              <a:t>VCNL4010 Proximity Sensor</a:t>
            </a:r>
          </a:p>
          <a:p>
            <a:pPr>
              <a:spcBef>
                <a:spcPts val="0"/>
              </a:spcBef>
            </a:pPr>
            <a:r>
              <a:rPr lang="en-US" sz="2000" b="1" dirty="0"/>
              <a:t>-   IR Break-Beam Sensor</a:t>
            </a:r>
          </a:p>
          <a:p>
            <a:pPr marL="342900" indent="-342900">
              <a:spcBef>
                <a:spcPts val="0"/>
              </a:spcBef>
              <a:buFontTx/>
              <a:buChar char="-"/>
            </a:pPr>
            <a:r>
              <a:rPr lang="en-US" sz="2000" b="1" dirty="0"/>
              <a:t>PCA9685 Servo Controller</a:t>
            </a:r>
          </a:p>
          <a:p>
            <a:pPr marL="342900" indent="-342900">
              <a:spcBef>
                <a:spcPts val="0"/>
              </a:spcBef>
              <a:buFontTx/>
              <a:buChar char="-"/>
            </a:pPr>
            <a:r>
              <a:rPr lang="en-US" sz="2000" b="1" dirty="0"/>
              <a:t>2 Micro 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marL="342900" indent="-342900">
              <a:spcBef>
                <a:spcPts val="0"/>
              </a:spcBef>
              <a:buFontTx/>
              <a:buChar char="-"/>
            </a:pPr>
            <a:r>
              <a:rPr lang="en-US" sz="2000" b="1" dirty="0"/>
              <a:t>Wire cutters, soldering iron, solder material, helping hand, pin headers</a:t>
            </a:r>
          </a:p>
          <a:p>
            <a:pPr>
              <a:spcBef>
                <a:spcPts val="0"/>
              </a:spcBef>
            </a:pPr>
            <a:endParaRPr lang="en-US" sz="2400" b="1" dirty="0">
              <a:solidFill>
                <a:srgbClr val="052754"/>
              </a:solidFill>
              <a:effectLst>
                <a:outerShdw blurRad="38100" dist="38100" dir="2700000" algn="tl">
                  <a:srgbClr val="000000">
                    <a:alpha val="43137"/>
                  </a:srgbClr>
                </a:outerShdw>
              </a:effectLst>
            </a:endParaRP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endParaRPr lang="en-US" sz="2400" b="1" dirty="0">
              <a:solidFill>
                <a:srgbClr val="052754"/>
              </a:solidFill>
              <a:effectLst>
                <a:outerShdw blurRad="38100" dist="38100" dir="2700000" algn="tl">
                  <a:srgbClr val="000000">
                    <a:alpha val="43137"/>
                  </a:srgbClr>
                </a:outerShdw>
              </a:effectLst>
            </a:endParaRPr>
          </a:p>
          <a:p>
            <a:pPr>
              <a:spcBef>
                <a:spcPts val="0"/>
              </a:spcBef>
            </a:pPr>
            <a:r>
              <a:rPr lang="en-US" sz="2000" b="1" dirty="0"/>
              <a:t>The prototype lab in Humber College is the main source of providing the services to etch the PCB board during its final stages of production. Adjustments were made to hardware designs/parts along with the help of Vlad and Kelly whom were present to help.</a:t>
            </a:r>
          </a:p>
          <a:p>
            <a:pPr>
              <a:spcBef>
                <a:spcPct val="50000"/>
              </a:spcBef>
            </a:pPr>
            <a:endParaRPr lang="en-US" sz="2150" dirty="0"/>
          </a:p>
          <a:p>
            <a:pPr>
              <a:spcBef>
                <a:spcPct val="50000"/>
              </a:spcBef>
            </a:pPr>
            <a:r>
              <a:rPr lang="en-US" sz="2150" dirty="0"/>
              <a:t> </a:t>
            </a: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468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r>
              <a:rPr lang="en-US" sz="2000" b="1" dirty="0"/>
              <a:t> </a:t>
            </a:r>
            <a:endParaRPr lang="en-US" sz="3200" b="1" dirty="0"/>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pPr>
              <a:spcBef>
                <a:spcPts val="0"/>
              </a:spcBef>
            </a:pPr>
            <a:endParaRPr lang="en-US" sz="2000" b="1" dirty="0"/>
          </a:p>
          <a:p>
            <a:pPr>
              <a:spcBef>
                <a:spcPts val="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Electronics/PCB:</a:t>
            </a:r>
          </a:p>
          <a:p>
            <a:endParaRPr lang="en-US" sz="4000" b="1" dirty="0">
              <a:solidFill>
                <a:srgbClr val="052754"/>
              </a:solidFill>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Enclosure:</a:t>
            </a:r>
          </a:p>
          <a:p>
            <a:r>
              <a:rPr lang="en-US" sz="2000" b="1" dirty="0">
                <a:solidFill>
                  <a:schemeClr val="accent1">
                    <a:lumMod val="90000"/>
                    <a:lumOff val="10000"/>
                  </a:schemeClr>
                </a:solidFill>
              </a:rPr>
              <a:t>The enclosure for the final part would have been set to have a parking lot along with the Raspberry Pi/PCB enclosure attached to the center of the entrance and exit. As shown below here is an image of the SMART parking lot and then the final enclosure for the Raspberry Pi.</a:t>
            </a: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2000" b="1" dirty="0">
                <a:solidFill>
                  <a:schemeClr val="accent1">
                    <a:lumMod val="90000"/>
                    <a:lumOff val="10000"/>
                  </a:schemeClr>
                </a:solidFill>
              </a:rPr>
              <a:t>As you can see in the design in between the entrance and exit there is space for the Raspberry Pi with the other sensors attached to it. The sensors attached would go through under the parking lot and connect to there. The IR break beam sensors are connected to the entry and exit. The VCNL proximity sensor is at parking spot 1A would be connected through a wall and attached facing the parking spot to sense if cars approach the spot. The camera would have been attached to a bar over the entry to scan the license plate on top of the car. The enclosure for the Raspberry Pi will be shown below. The Pi enclosure would clip onto the SMART parking lot model and hold the PCB with the Raspberry Pi.</a:t>
            </a:r>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2" y="18059400"/>
            <a:ext cx="10575757"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CONCLUSIONS</a:t>
            </a:r>
          </a:p>
          <a:p>
            <a:endParaRPr lang="en-US" sz="28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endParaRPr lang="en-US" sz="2000" b="1" dirty="0">
              <a:solidFill>
                <a:schemeClr val="accent1">
                  <a:lumMod val="90000"/>
                  <a:lumOff val="10000"/>
                </a:schemeClr>
              </a:solidFill>
            </a:endParaRPr>
          </a:p>
          <a:p>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2"/>
          <a:stretch>
            <a:fillRect/>
          </a:stretch>
        </p:blipFill>
        <p:spPr>
          <a:xfrm>
            <a:off x="2027895" y="22707536"/>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761896" y="26134430"/>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6"/>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7"/>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8"/>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9"/>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0"/>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1"/>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2"/>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3"/>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514010" y="22191412"/>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pic>
        <p:nvPicPr>
          <p:cNvPr id="11" name="Graphic 10">
            <a:extLst>
              <a:ext uri="{FF2B5EF4-FFF2-40B4-BE49-F238E27FC236}">
                <a16:creationId xmlns:a16="http://schemas.microsoft.com/office/drawing/2014/main" id="{F4B4AD18-3A0C-4035-B2AB-E0A754155FD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6110183" y="13219394"/>
            <a:ext cx="4495000" cy="4070216"/>
          </a:xfrm>
          <a:prstGeom prst="rect">
            <a:avLst/>
          </a:prstGeom>
        </p:spPr>
      </p:pic>
      <p:pic>
        <p:nvPicPr>
          <p:cNvPr id="12" name="Picture 11">
            <a:extLst>
              <a:ext uri="{FF2B5EF4-FFF2-40B4-BE49-F238E27FC236}">
                <a16:creationId xmlns:a16="http://schemas.microsoft.com/office/drawing/2014/main" id="{1D7B0A30-3CC7-4275-AEB3-F938121FC9DC}"/>
              </a:ext>
            </a:extLst>
          </p:cNvPr>
          <p:cNvPicPr>
            <a:picLocks noChangeAspect="1"/>
          </p:cNvPicPr>
          <p:nvPr/>
        </p:nvPicPr>
        <p:blipFill>
          <a:blip r:embed="rId16"/>
          <a:stretch>
            <a:fillRect/>
          </a:stretch>
        </p:blipFill>
        <p:spPr>
          <a:xfrm rot="16200000">
            <a:off x="36940418" y="6502644"/>
            <a:ext cx="2503144" cy="5357606"/>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767</TotalTime>
  <Words>1284</Words>
  <Application>Microsoft Office PowerPoint</Application>
  <PresentationFormat>Custom</PresentationFormat>
  <Paragraphs>160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Horhay Alexandris</cp:lastModifiedBy>
  <cp:revision>118</cp:revision>
  <cp:lastPrinted>2009-06-18T18:06:01Z</cp:lastPrinted>
  <dcterms:created xsi:type="dcterms:W3CDTF">2020-04-01T01:39:42Z</dcterms:created>
  <dcterms:modified xsi:type="dcterms:W3CDTF">2020-04-06T00:54:53Z</dcterms:modified>
  <cp:category/>
</cp:coreProperties>
</file>