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5" autoAdjust="0"/>
    <p:restoredTop sz="94674"/>
  </p:normalViewPr>
  <p:slideViewPr>
    <p:cSldViewPr snapToObjects="1">
      <p:cViewPr>
        <p:scale>
          <a:sx n="40" d="100"/>
          <a:sy n="40" d="100"/>
        </p:scale>
        <p:origin x="42" y="-68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3/31/2020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3/31/2020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3/31/2020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3/31/2020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3/31/2020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3/31/2020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3/31/2020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3/31/2020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3/31/2020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3/31/2020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354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Group Member Names: Elias Sabbagh, George </a:t>
            </a:r>
            <a:r>
              <a:rPr lang="en-US" sz="5000" b="1" dirty="0" err="1">
                <a:latin typeface="Georgia" charset="0"/>
                <a:cs typeface="Georgia" charset="0"/>
              </a:rPr>
              <a:t>Alexandris</a:t>
            </a:r>
            <a:r>
              <a:rPr lang="en-US" sz="5000" b="1" dirty="0">
                <a:latin typeface="Georgia" charset="0"/>
                <a:cs typeface="Georgia" charset="0"/>
              </a:rPr>
              <a:t>, Vikas Sharma</a:t>
            </a:r>
            <a:br>
              <a:rPr lang="en-US" sz="4800" b="1" dirty="0">
                <a:latin typeface="Georgia" charset="0"/>
                <a:cs typeface="Georgia" charset="0"/>
              </a:rPr>
            </a:br>
            <a:r>
              <a:rPr lang="en-US" sz="3200" b="1" dirty="0">
                <a:latin typeface="Georgia" charset="0"/>
                <a:cs typeface="Georgia" charset="0"/>
              </a:rPr>
              <a:t>Department of Applied Technology, Computer Engineering Technology, Humber College</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err="1">
                <a:solidFill>
                  <a:schemeClr val="tx2"/>
                </a:solidFill>
                <a:latin typeface="Arial Black" charset="0"/>
              </a:rPr>
              <a:t>WatechPark</a:t>
            </a:r>
            <a:r>
              <a:rPr lang="en-US" sz="8800" dirty="0">
                <a:solidFill>
                  <a:schemeClr val="tx2"/>
                </a:solidFill>
                <a:latin typeface="Arial Black" charset="0"/>
              </a:rPr>
              <a:t>: SMART Parking Capstone Project</a:t>
            </a:r>
          </a:p>
        </p:txBody>
      </p:sp>
      <p:sp>
        <p:nvSpPr>
          <p:cNvPr id="14339" name="Rectangle 35"/>
          <p:cNvSpPr>
            <a:spLocks noChangeArrowheads="1"/>
          </p:cNvSpPr>
          <p:nvPr/>
        </p:nvSpPr>
        <p:spPr bwMode="auto">
          <a:xfrm>
            <a:off x="32918399" y="24993600"/>
            <a:ext cx="10561469"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ACKNOWLEDGEMENTS</a:t>
            </a:r>
            <a:endParaRPr lang="en-GB" sz="4000" b="1" dirty="0">
              <a:solidFill>
                <a:srgbClr val="CC3300"/>
              </a:solidFill>
              <a:effectLst>
                <a:outerShdw blurRad="38100" dist="38100" dir="2700000" algn="tl">
                  <a:srgbClr val="000000">
                    <a:alpha val="43137"/>
                  </a:srgbClr>
                </a:outerShdw>
              </a:effectLst>
            </a:endParaRPr>
          </a:p>
          <a:p>
            <a:endParaRPr lang="en-US" sz="2800" dirty="0">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References:</a:t>
            </a:r>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sp>
        <p:nvSpPr>
          <p:cNvPr id="14340" name="Rectangle 33"/>
          <p:cNvSpPr>
            <a:spLocks noChangeArrowheads="1"/>
          </p:cNvSpPr>
          <p:nvPr/>
        </p:nvSpPr>
        <p:spPr bwMode="auto">
          <a:xfrm>
            <a:off x="381000" y="20421600"/>
            <a:ext cx="10591800" cy="1173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AIM</a:t>
            </a:r>
          </a:p>
          <a:p>
            <a:pPr>
              <a:spcBef>
                <a:spcPct val="50000"/>
              </a:spcBef>
            </a:pPr>
            <a:r>
              <a:rPr lang="en-US" sz="2800" b="1" dirty="0">
                <a:solidFill>
                  <a:schemeClr val="accent1">
                    <a:lumMod val="90000"/>
                    <a:lumOff val="10000"/>
                  </a:schemeClr>
                </a:solidFill>
                <a:effectLst>
                  <a:outerShdw blurRad="38100" dist="38100" dir="2700000" algn="tl">
                    <a:srgbClr val="000000">
                      <a:alpha val="43137"/>
                    </a:srgbClr>
                  </a:outerShdw>
                </a:effectLst>
              </a:rPr>
              <a:t>Bill Of Materials:</a:t>
            </a:r>
          </a:p>
          <a:p>
            <a:pPr>
              <a:spcBef>
                <a:spcPct val="50000"/>
              </a:spcBef>
            </a:pPr>
            <a:r>
              <a:rPr lang="en-US" sz="2800" dirty="0">
                <a:solidFill>
                  <a:schemeClr val="accent1">
                    <a:lumMod val="90000"/>
                    <a:lumOff val="10000"/>
                  </a:schemeClr>
                </a:solidFill>
                <a:effectLst>
                  <a:outerShdw blurRad="38100" dist="38100" dir="2700000" algn="tl">
                    <a:srgbClr val="000000">
                      <a:alpha val="43137"/>
                    </a:srgbClr>
                  </a:outerShdw>
                </a:effectLst>
              </a:rPr>
              <a:t>(WORK IN PROGRESS)</a:t>
            </a:r>
          </a:p>
          <a:p>
            <a:pPr>
              <a:spcBef>
                <a:spcPct val="50000"/>
              </a:spcBef>
            </a:pPr>
            <a:endParaRPr lang="en-US" sz="28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2800" b="1" dirty="0">
                <a:solidFill>
                  <a:schemeClr val="accent1">
                    <a:lumMod val="90000"/>
                    <a:lumOff val="10000"/>
                  </a:schemeClr>
                </a:solidFill>
                <a:effectLst>
                  <a:outerShdw blurRad="38100" dist="38100" dir="2700000" algn="tl">
                    <a:srgbClr val="000000">
                      <a:alpha val="43137"/>
                    </a:srgbClr>
                  </a:outerShdw>
                </a:effectLst>
              </a:rPr>
              <a:t>Required Resources/Tools:</a:t>
            </a:r>
          </a:p>
          <a:p>
            <a:pPr>
              <a:spcBef>
                <a:spcPct val="50000"/>
              </a:spcBef>
            </a:pPr>
            <a:r>
              <a:rPr lang="en-US" sz="2000" dirty="0"/>
              <a:t>The tools used to complete the project ranged from the initial design, development, testing and presentation phase of the overall end product.</a:t>
            </a:r>
          </a:p>
          <a:p>
            <a:pPr>
              <a:spcBef>
                <a:spcPct val="50000"/>
              </a:spcBef>
            </a:pPr>
            <a:r>
              <a:rPr lang="en-US" sz="2000" b="1" dirty="0"/>
              <a:t>Parts(Sensors/Effectors):</a:t>
            </a:r>
          </a:p>
          <a:p>
            <a:pPr marL="342900" indent="-342900">
              <a:spcBef>
                <a:spcPct val="50000"/>
              </a:spcBef>
              <a:buFontTx/>
              <a:buChar char="-"/>
            </a:pPr>
            <a:r>
              <a:rPr lang="en-US" sz="2000" b="1" dirty="0">
                <a:solidFill>
                  <a:schemeClr val="accent1">
                    <a:lumMod val="90000"/>
                    <a:lumOff val="10000"/>
                  </a:schemeClr>
                </a:solidFill>
                <a:effectLst>
                  <a:outerShdw blurRad="38100" dist="38100" dir="2700000" algn="tl">
                    <a:srgbClr val="000000">
                      <a:alpha val="43137"/>
                    </a:srgbClr>
                  </a:outerShdw>
                </a:effectLst>
              </a:rPr>
              <a:t>VCNL4010 Proximity Sensor</a:t>
            </a:r>
          </a:p>
          <a:p>
            <a:pPr>
              <a:spcBef>
                <a:spcPct val="50000"/>
              </a:spcBef>
            </a:pPr>
            <a:r>
              <a:rPr lang="en-US" sz="2000" b="1" dirty="0">
                <a:solidFill>
                  <a:schemeClr val="accent1">
                    <a:lumMod val="90000"/>
                    <a:lumOff val="10000"/>
                  </a:schemeClr>
                </a:solidFill>
                <a:effectLst>
                  <a:outerShdw blurRad="38100" dist="38100" dir="2700000" algn="tl">
                    <a:srgbClr val="000000">
                      <a:alpha val="43137"/>
                    </a:srgbClr>
                  </a:outerShdw>
                </a:effectLst>
              </a:rPr>
              <a:t>-    IR Break-Beam Sensor</a:t>
            </a:r>
          </a:p>
          <a:p>
            <a:pPr marL="342900" indent="-342900">
              <a:spcBef>
                <a:spcPct val="50000"/>
              </a:spcBef>
              <a:buFontTx/>
              <a:buChar char="-"/>
            </a:pPr>
            <a:r>
              <a:rPr lang="en-US" sz="2000" b="1" dirty="0">
                <a:solidFill>
                  <a:schemeClr val="accent1">
                    <a:lumMod val="90000"/>
                    <a:lumOff val="10000"/>
                  </a:schemeClr>
                </a:solidFill>
                <a:effectLst>
                  <a:outerShdw blurRad="38100" dist="38100" dir="2700000" algn="tl">
                    <a:srgbClr val="000000">
                      <a:alpha val="43137"/>
                    </a:srgbClr>
                  </a:outerShdw>
                </a:effectLst>
              </a:rPr>
              <a:t>PCA9685 Servo Controller</a:t>
            </a:r>
          </a:p>
          <a:p>
            <a:pPr>
              <a:spcBef>
                <a:spcPct val="50000"/>
              </a:spcBef>
            </a:pPr>
            <a:r>
              <a:rPr lang="en-US" sz="2800" b="1" dirty="0">
                <a:solidFill>
                  <a:schemeClr val="accent1">
                    <a:lumMod val="90000"/>
                    <a:lumOff val="10000"/>
                  </a:schemeClr>
                </a:solidFill>
                <a:effectLst>
                  <a:outerShdw blurRad="38100" dist="38100" dir="2700000" algn="tl">
                    <a:srgbClr val="000000">
                      <a:alpha val="43137"/>
                    </a:srgbClr>
                  </a:outerShdw>
                </a:effectLst>
              </a:rPr>
              <a:t>-  </a:t>
            </a:r>
          </a:p>
          <a:p>
            <a:pPr>
              <a:spcBef>
                <a:spcPct val="50000"/>
              </a:spcBef>
            </a:pPr>
            <a:r>
              <a:rPr lang="en-US" sz="2000" b="1" dirty="0"/>
              <a:t>PCB (Printed Circuit Board) : (WORK IN PROGRESS)</a:t>
            </a:r>
          </a:p>
          <a:p>
            <a:pPr marL="342900" indent="-342900">
              <a:spcBef>
                <a:spcPct val="50000"/>
              </a:spcBef>
              <a:buFontTx/>
              <a:buChar char="-"/>
            </a:pPr>
            <a:r>
              <a:rPr lang="en-US" sz="2000" dirty="0"/>
              <a:t>Wire cutters, soldering iron, solder material, helping hand, pin headers, </a:t>
            </a:r>
            <a:endParaRPr lang="en-US" sz="2000" b="1" dirty="0"/>
          </a:p>
          <a:p>
            <a:pPr>
              <a:spcBef>
                <a:spcPct val="50000"/>
              </a:spcBef>
            </a:pPr>
            <a:r>
              <a:rPr lang="en-US" sz="2000" b="1" dirty="0"/>
              <a:t>Facilities:</a:t>
            </a:r>
          </a:p>
          <a:p>
            <a:pPr>
              <a:spcBef>
                <a:spcPct val="50000"/>
              </a:spcBef>
            </a:pPr>
            <a:r>
              <a:rPr lang="en-US" sz="2000" dirty="0"/>
              <a:t>The facilities used in the project, included the prototype lab in Humber College. This facility is the main source of providing the services to etch the PCB board during its final stages of production, as well as provide the laser-cutting services for the final enclosure design. This facility was used to solder the components, sensors together on the PCB and test the final design. </a:t>
            </a:r>
          </a:p>
          <a:p>
            <a:pPr>
              <a:spcBef>
                <a:spcPct val="50000"/>
              </a:spcBef>
            </a:pPr>
            <a:r>
              <a:rPr lang="en-US" sz="2000" dirty="0"/>
              <a:t>The facility provided us with more viable options, recommendations and the best way to overcome any issue we were experiencing. This included, designing the PCB board, using the Fritzing software. Adjustments were made depending on the different scenarios, and based on the advice of Vlad and Kelly whom were present to help.</a:t>
            </a:r>
            <a:endParaRPr lang="en-US" sz="2000" b="1" dirty="0"/>
          </a:p>
          <a:p>
            <a:pPr>
              <a:spcBef>
                <a:spcPct val="50000"/>
              </a:spcBef>
            </a:pPr>
            <a:endParaRPr lang="en-US" sz="2000" b="1" dirty="0"/>
          </a:p>
          <a:p>
            <a:pPr>
              <a:spcBef>
                <a:spcPct val="50000"/>
              </a:spcBef>
            </a:pPr>
            <a:endParaRPr lang="en-US" sz="2000" dirty="0"/>
          </a:p>
          <a:p>
            <a:pPr marL="342900" indent="-342900">
              <a:spcBef>
                <a:spcPct val="50000"/>
              </a:spcBef>
              <a:buFontTx/>
              <a:buChar char="-"/>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1" name="Rectangle 49"/>
          <p:cNvSpPr>
            <a:spLocks noChangeArrowheads="1"/>
          </p:cNvSpPr>
          <p:nvPr/>
        </p:nvSpPr>
        <p:spPr bwMode="auto">
          <a:xfrm>
            <a:off x="397042" y="5029200"/>
            <a:ext cx="10591800" cy="15163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3200" b="1" u="sng" dirty="0">
                <a:solidFill>
                  <a:schemeClr val="tx2"/>
                </a:solidFill>
                <a:effectLst>
                  <a:outerShdw blurRad="38100" dist="38100" dir="2700000" algn="tl">
                    <a:srgbClr val="000000">
                      <a:alpha val="43137"/>
                    </a:srgbClr>
                  </a:outerShdw>
                </a:effectLst>
              </a:rPr>
              <a:t>INTRODUCTION</a:t>
            </a:r>
          </a:p>
          <a:p>
            <a:r>
              <a:rPr lang="en-US" sz="2000" b="1" dirty="0"/>
              <a:t> </a:t>
            </a:r>
          </a:p>
          <a:p>
            <a:r>
              <a:rPr lang="en-US" sz="2800" b="1" dirty="0">
                <a:solidFill>
                  <a:schemeClr val="accent1">
                    <a:lumMod val="90000"/>
                    <a:lumOff val="10000"/>
                  </a:schemeClr>
                </a:solidFill>
                <a:effectLst>
                  <a:outerShdw blurRad="38100" dist="38100" dir="2700000" algn="tl">
                    <a:srgbClr val="000000">
                      <a:alpha val="43137"/>
                    </a:srgbClr>
                  </a:outerShdw>
                </a:effectLst>
              </a:rPr>
              <a:t>Proposal:</a:t>
            </a:r>
          </a:p>
          <a:p>
            <a:endParaRPr lang="en-US" sz="2000" dirty="0"/>
          </a:p>
          <a:p>
            <a:r>
              <a:rPr lang="en-US" sz="2000" dirty="0"/>
              <a:t>Many busy parking lots are often plagued with congestion, with drivers competing to find a spot by cruising around and locating the right parking space. This is inefficient, time consuming where productivity is lost for consumers and businesses. The system we will be developing will address payment for parking, capacity management and location finding following an IoT approach using hardware and software. This project is focused on solving these issues by connecting consumers to parking lot owners and providing parking services by using a more convenient, simpler method to retrieve parking lot data seamlessly.</a:t>
            </a:r>
          </a:p>
          <a:p>
            <a:endParaRPr lang="en-US" sz="2000" dirty="0"/>
          </a:p>
          <a:p>
            <a:r>
              <a:rPr lang="en-US" sz="2000" dirty="0"/>
              <a:t>The main objective of this undertaking is to provide a more efficient and reliable platform to aid with parking scenarios. In particular, for the purpose of the consumer demographic who’s in the market for an alternative parking lot management system. Our focus was to develop a platform, that would be the gateway to support consumers with finding the best parking space during any time, any place or anywhere in the world.</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2800" b="1" dirty="0">
                <a:solidFill>
                  <a:schemeClr val="accent1">
                    <a:lumMod val="90000"/>
                    <a:lumOff val="10000"/>
                  </a:schemeClr>
                </a:solidFill>
                <a:effectLst>
                  <a:outerShdw blurRad="38100" dist="38100" dir="2700000" algn="tl">
                    <a:srgbClr val="000000">
                      <a:alpha val="43137"/>
                    </a:srgbClr>
                  </a:outerShdw>
                </a:effectLst>
              </a:rPr>
              <a:t>Idea:</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2000" dirty="0"/>
              <a:t>Through the development of this product, we wanted to reach as many demographics and be able to provide an inexpensive and reliable platform where parking lot information can be retrieved at a glance. The idea of this project came up when the group realized that we can develop an easier way to find parking spots, by connecting all the spots to a SMART parking application.</a:t>
            </a:r>
          </a:p>
          <a:p>
            <a:r>
              <a:rPr lang="en-US" sz="2000" dirty="0"/>
              <a:t>We offer users with the ability to use a SMART parking mobile application to be able to add/manage cars, view parking lot data, make on-the go reservations for parking passes, accessible via an online database to send/receive information in real-time, all built-in with a simple and  effective interface. </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2800" b="1" dirty="0">
                <a:solidFill>
                  <a:schemeClr val="accent1">
                    <a:lumMod val="90000"/>
                    <a:lumOff val="10000"/>
                  </a:schemeClr>
                </a:solidFill>
                <a:effectLst>
                  <a:outerShdw blurRad="38100" dist="38100" dir="2700000" algn="tl">
                    <a:srgbClr val="000000">
                      <a:alpha val="43137"/>
                    </a:srgbClr>
                  </a:outerShdw>
                </a:effectLst>
              </a:rPr>
              <a:t>Background:</a:t>
            </a:r>
          </a:p>
          <a:p>
            <a:endParaRPr lang="en-US" sz="2000" dirty="0"/>
          </a:p>
          <a:p>
            <a:r>
              <a:rPr lang="en-US" sz="2000" dirty="0"/>
              <a:t>In the industry today, there have many occurrences where parking in general has become a hassle for city residents and parking lot owners. This includes, situations where drivers are  struggling to find the best spot to park their vehicles. This can lead to dis-satisfying scenarios, where drivers are unaware of their surroundings, before even entering into the space. Due to this reason, it can lead to congestion in major traffic centric cities, with drivers competing to find a spot. </a:t>
            </a:r>
          </a:p>
          <a:p>
            <a:r>
              <a:rPr lang="en-US" sz="2000" dirty="0"/>
              <a:t>This can be time-consuming, inefficient where productivity is lost for consumers and businesses. This project is focused on helping reduce the impact of this cause, by developing a system that will address payment for parking by taking an advanced and modern approach towards capacity management, and real-time information gathering to keep consumers up to date with their daily occurrences.</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2" name="Rectangle 7"/>
          <p:cNvSpPr>
            <a:spLocks noChangeArrowheads="1"/>
          </p:cNvSpPr>
          <p:nvPr/>
        </p:nvSpPr>
        <p:spPr bwMode="auto">
          <a:xfrm>
            <a:off x="11720513" y="51816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effectLst>
                  <a:outerShdw blurRad="38100" dist="38100" dir="2700000" algn="tl">
                    <a:srgbClr val="000000">
                      <a:alpha val="43137"/>
                    </a:srgbClr>
                  </a:outerShdw>
                </a:effectLst>
              </a:rPr>
              <a:t>METHOD</a:t>
            </a:r>
            <a:endParaRPr lang="en-GB" sz="4000" b="1" dirty="0">
              <a:solidFill>
                <a:srgbClr val="CC3300"/>
              </a:solidFill>
              <a:effectLst>
                <a:outerShdw blurRad="38100" dist="38100" dir="2700000" algn="tl">
                  <a:srgbClr val="000000">
                    <a:alpha val="43137"/>
                  </a:srgbClr>
                </a:outerShdw>
              </a:effectLst>
            </a:endParaRPr>
          </a:p>
          <a:p>
            <a:pPr marL="381000" indent="-381000"/>
            <a:endParaRPr lang="en-US" sz="2800" b="1"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Electronics/PCB:</a:t>
            </a: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Firmware:</a:t>
            </a: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3" name="Rectangle 51"/>
          <p:cNvSpPr>
            <a:spLocks noChangeArrowheads="1"/>
          </p:cNvSpPr>
          <p:nvPr/>
        </p:nvSpPr>
        <p:spPr bwMode="auto">
          <a:xfrm>
            <a:off x="22326600" y="51816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RESULTS</a:t>
            </a:r>
            <a:endParaRPr lang="en-GB" sz="4000" b="1" dirty="0">
              <a:solidFill>
                <a:srgbClr val="CC3300"/>
              </a:solidFill>
              <a:effectLst>
                <a:outerShdw blurRad="38100" dist="38100" dir="2700000" algn="tl">
                  <a:srgbClr val="000000">
                    <a:alpha val="43137"/>
                  </a:srgbClr>
                </a:outerShdw>
              </a:effectLst>
            </a:endParaRPr>
          </a:p>
          <a:p>
            <a:endParaRPr lang="en-US" sz="2800" dirty="0">
              <a:effectLst>
                <a:outerShdw blurRad="38100" dist="38100" dir="2700000" algn="tl">
                  <a:srgbClr val="000000">
                    <a:alpha val="43137"/>
                  </a:srgbClr>
                </a:outerShdw>
              </a:effectLst>
              <a:latin typeface="Georgia" charset="0"/>
              <a:cs typeface="Georgia" charset="0"/>
            </a:endParaRPr>
          </a:p>
          <a:p>
            <a:pPr>
              <a:spcBef>
                <a:spcPct val="50000"/>
              </a:spcBef>
            </a:pPr>
            <a:r>
              <a:rPr lang="en-US" sz="3200" b="1" dirty="0">
                <a:solidFill>
                  <a:schemeClr val="accent1">
                    <a:lumMod val="90000"/>
                    <a:lumOff val="10000"/>
                  </a:schemeClr>
                </a:solidFill>
                <a:effectLst>
                  <a:outerShdw blurRad="38100" dist="38100" dir="2700000" algn="tl">
                    <a:srgbClr val="000000">
                      <a:alpha val="43137"/>
                    </a:srgbClr>
                  </a:outerShdw>
                </a:effectLst>
              </a:rPr>
              <a:t>Mobile Application:</a:t>
            </a: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dirty="0">
                <a:solidFill>
                  <a:schemeClr val="accent1">
                    <a:lumMod val="90000"/>
                    <a:lumOff val="10000"/>
                  </a:schemeClr>
                </a:solidFill>
                <a:effectLst>
                  <a:outerShdw blurRad="38100" dist="38100" dir="2700000" algn="tl">
                    <a:srgbClr val="000000">
                      <a:alpha val="43137"/>
                    </a:srgbClr>
                  </a:outerShdw>
                </a:effectLst>
              </a:rPr>
              <a:t>Database:</a:t>
            </a:r>
          </a:p>
        </p:txBody>
      </p:sp>
      <p:sp>
        <p:nvSpPr>
          <p:cNvPr id="14344" name="Rectangle 52"/>
          <p:cNvSpPr>
            <a:spLocks noChangeArrowheads="1"/>
          </p:cNvSpPr>
          <p:nvPr/>
        </p:nvSpPr>
        <p:spPr bwMode="auto">
          <a:xfrm>
            <a:off x="32918400" y="5181600"/>
            <a:ext cx="10575758"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PRINTING</a:t>
            </a:r>
          </a:p>
          <a:p>
            <a:endParaRPr lang="en-US" sz="3200" dirty="0">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Enclosure:</a:t>
            </a:r>
          </a:p>
          <a:p>
            <a:endParaRPr lang="en-US" sz="3200"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Unit Testing:</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Production Testing</a:t>
            </a:r>
            <a:r>
              <a:rPr lang="en-US" sz="2800" b="1" dirty="0"/>
              <a:t>:</a:t>
            </a:r>
          </a:p>
          <a:p>
            <a:endParaRPr lang="en-US" sz="2800" dirty="0"/>
          </a:p>
        </p:txBody>
      </p:sp>
      <p:sp>
        <p:nvSpPr>
          <p:cNvPr id="14346" name="Rectangle 34"/>
          <p:cNvSpPr>
            <a:spLocks noChangeArrowheads="1"/>
          </p:cNvSpPr>
          <p:nvPr/>
        </p:nvSpPr>
        <p:spPr bwMode="auto">
          <a:xfrm>
            <a:off x="32904112" y="18059400"/>
            <a:ext cx="10575757"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CONCLUSIONS</a:t>
            </a:r>
          </a:p>
          <a:p>
            <a:endParaRPr lang="en-US" sz="2800" dirty="0">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Next Steps:</a:t>
            </a:r>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sp>
        <p:nvSpPr>
          <p:cNvPr id="14347" name="Rectangle 13"/>
          <p:cNvSpPr>
            <a:spLocks noChangeArrowheads="1"/>
          </p:cNvSpPr>
          <p:nvPr/>
        </p:nvSpPr>
        <p:spPr bwMode="auto">
          <a:xfrm>
            <a:off x="22783800" y="261747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dirty="0"/>
              <a:t>Captions set in a serif style font such as Times, 18 to 24 size, italic style. </a:t>
            </a:r>
          </a:p>
          <a:p>
            <a:pPr eaLnBrk="1" hangingPunct="1"/>
            <a:endParaRPr lang="en-AU" sz="2000" i="1" dirty="0"/>
          </a:p>
          <a:p>
            <a:pPr eaLnBrk="1" hangingPunct="1"/>
            <a:r>
              <a:rPr lang="en-US" sz="2000" i="1" dirty="0"/>
              <a:t>Duis </a:t>
            </a:r>
            <a:r>
              <a:rPr lang="en-US" sz="2000" i="1" dirty="0" err="1"/>
              <a:t>autem</a:t>
            </a:r>
            <a:r>
              <a:rPr lang="en-US" sz="2000" i="1" dirty="0"/>
              <a:t> vel </a:t>
            </a:r>
            <a:r>
              <a:rPr lang="en-US" sz="2000" i="1" dirty="0" err="1"/>
              <a:t>eum</a:t>
            </a:r>
            <a:r>
              <a:rPr lang="en-US" sz="2000" i="1" dirty="0"/>
              <a:t> </a:t>
            </a:r>
            <a:r>
              <a:rPr lang="en-US" sz="2000" i="1" dirty="0" err="1"/>
              <a:t>iriure</a:t>
            </a:r>
            <a:r>
              <a:rPr lang="en-US" sz="2000" i="1" dirty="0"/>
              <a:t> dolor in </a:t>
            </a:r>
            <a:r>
              <a:rPr lang="en-US" sz="2000" i="1" dirty="0" err="1"/>
              <a:t>hendrerit</a:t>
            </a:r>
            <a:r>
              <a:rPr lang="en-US" sz="2000" i="1" dirty="0"/>
              <a:t> in </a:t>
            </a:r>
            <a:r>
              <a:rPr lang="en-US" sz="2000" i="1" dirty="0" err="1"/>
              <a:t>vulputate</a:t>
            </a:r>
            <a:r>
              <a:rPr lang="en-US" sz="2000" i="1" dirty="0"/>
              <a:t> </a:t>
            </a:r>
            <a:r>
              <a:rPr lang="en-US" sz="2000" i="1" dirty="0" err="1"/>
              <a:t>velit</a:t>
            </a:r>
            <a:r>
              <a:rPr lang="en-US" sz="2000" i="1" dirty="0"/>
              <a:t> </a:t>
            </a:r>
            <a:r>
              <a:rPr lang="en-US" sz="2000" i="1" dirty="0" err="1"/>
              <a:t>esse</a:t>
            </a:r>
            <a:r>
              <a:rPr lang="en-US" sz="2000" i="1" dirty="0"/>
              <a:t> </a:t>
            </a:r>
            <a:r>
              <a:rPr lang="en-US" sz="2000" i="1" dirty="0" err="1"/>
              <a:t>molestie</a:t>
            </a:r>
            <a:r>
              <a:rPr lang="en-US" sz="2000" i="1" dirty="0"/>
              <a:t> </a:t>
            </a:r>
            <a:r>
              <a:rPr lang="en-US" sz="2000" i="1" dirty="0" err="1"/>
              <a:t>consequat</a:t>
            </a:r>
            <a:r>
              <a:rPr lang="en-US" sz="2000" i="1" dirty="0"/>
              <a:t>.</a:t>
            </a:r>
            <a:endParaRPr lang="en-AU" sz="2000" i="1" dirty="0"/>
          </a:p>
        </p:txBody>
      </p:sp>
      <p:sp>
        <p:nvSpPr>
          <p:cNvPr id="14349"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0"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dirty="0"/>
              <a:t>Captions set in a serif style font such as Times, 18 to 24 size, italic style. </a:t>
            </a:r>
          </a:p>
          <a:p>
            <a:pPr eaLnBrk="1" hangingPunct="1"/>
            <a:endParaRPr lang="en-AU" sz="2000" i="1" dirty="0"/>
          </a:p>
          <a:p>
            <a:pPr eaLnBrk="1" hangingPunct="1"/>
            <a:r>
              <a:rPr lang="en-US" sz="2000" i="1" dirty="0"/>
              <a:t>Duis </a:t>
            </a:r>
            <a:r>
              <a:rPr lang="en-US" sz="2000" i="1" dirty="0" err="1"/>
              <a:t>autem</a:t>
            </a:r>
            <a:r>
              <a:rPr lang="en-US" sz="2000" i="1" dirty="0"/>
              <a:t> vel </a:t>
            </a:r>
            <a:r>
              <a:rPr lang="en-US" sz="2000" i="1" dirty="0" err="1"/>
              <a:t>eum</a:t>
            </a:r>
            <a:r>
              <a:rPr lang="en-US" sz="2000" i="1" dirty="0"/>
              <a:t> </a:t>
            </a:r>
            <a:r>
              <a:rPr lang="en-US" sz="2000" i="1" dirty="0" err="1"/>
              <a:t>iriure</a:t>
            </a:r>
            <a:r>
              <a:rPr lang="en-US" sz="2000" i="1" dirty="0"/>
              <a:t> dolor in </a:t>
            </a:r>
            <a:r>
              <a:rPr lang="en-US" sz="2000" i="1" dirty="0" err="1"/>
              <a:t>hendrerit</a:t>
            </a:r>
            <a:r>
              <a:rPr lang="en-US" sz="2000" i="1" dirty="0"/>
              <a:t> in </a:t>
            </a:r>
            <a:r>
              <a:rPr lang="en-US" sz="2000" i="1" dirty="0" err="1"/>
              <a:t>vulputate</a:t>
            </a:r>
            <a:r>
              <a:rPr lang="en-US" sz="2000" i="1" dirty="0"/>
              <a:t> </a:t>
            </a:r>
            <a:r>
              <a:rPr lang="en-US" sz="2000" i="1" dirty="0" err="1"/>
              <a:t>velit</a:t>
            </a:r>
            <a:r>
              <a:rPr lang="en-US" sz="2000" i="1" dirty="0"/>
              <a:t> </a:t>
            </a:r>
            <a:r>
              <a:rPr lang="en-US" sz="2000" i="1" dirty="0" err="1"/>
              <a:t>esse</a:t>
            </a:r>
            <a:r>
              <a:rPr lang="en-US" sz="2000" i="1" dirty="0"/>
              <a:t> </a:t>
            </a:r>
            <a:r>
              <a:rPr lang="en-US" sz="2000" i="1" dirty="0" err="1"/>
              <a:t>molestie</a:t>
            </a:r>
            <a:r>
              <a:rPr lang="en-US" sz="2000" i="1" dirty="0"/>
              <a:t> </a:t>
            </a:r>
            <a:r>
              <a:rPr lang="en-US" sz="2000" i="1" dirty="0" err="1"/>
              <a:t>consequat</a:t>
            </a:r>
            <a:r>
              <a:rPr lang="en-US" sz="2000" i="1" dirty="0"/>
              <a:t>.</a:t>
            </a:r>
            <a:endParaRPr lang="en-AU" sz="2000" i="1" dirty="0"/>
          </a:p>
        </p:txBody>
      </p:sp>
      <p:sp>
        <p:nvSpPr>
          <p:cNvPr id="14352"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3"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5"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7"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279</TotalTime>
  <Words>808</Words>
  <Application>Microsoft Office PowerPoint</Application>
  <PresentationFormat>Custom</PresentationFormat>
  <Paragraphs>68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Georgia</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user</cp:lastModifiedBy>
  <cp:revision>25</cp:revision>
  <cp:lastPrinted>2009-06-18T18:06:01Z</cp:lastPrinted>
  <dcterms:created xsi:type="dcterms:W3CDTF">2020-04-01T01:39:42Z</dcterms:created>
  <dcterms:modified xsi:type="dcterms:W3CDTF">2020-04-01T06:19:01Z</dcterms:modified>
  <cp:category/>
</cp:coreProperties>
</file>