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85" r:id="rId3"/>
    <p:sldId id="291" r:id="rId4"/>
    <p:sldId id="257" r:id="rId5"/>
    <p:sldId id="258" r:id="rId6"/>
    <p:sldId id="259" r:id="rId7"/>
    <p:sldId id="284" r:id="rId8"/>
    <p:sldId id="295" r:id="rId9"/>
    <p:sldId id="296" r:id="rId10"/>
    <p:sldId id="297" r:id="rId11"/>
    <p:sldId id="283" r:id="rId12"/>
    <p:sldId id="298" r:id="rId13"/>
    <p:sldId id="286" r:id="rId14"/>
    <p:sldId id="299" r:id="rId15"/>
    <p:sldId id="300" r:id="rId16"/>
    <p:sldId id="301"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dirty="0"/>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50494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3171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22854"/>
            <a:ext cx="2743196" cy="365125"/>
          </a:xfrm>
        </p:spPr>
        <p:txBody>
          <a:bodyPr/>
          <a:lstStyle/>
          <a:p>
            <a:fld id="{846CE7D5-CF57-46EF-B807-FDD0502418D4}" type="datetimeFigureOut">
              <a:rPr lang="en-US" smtClean="0"/>
              <a:t>5/12/2019</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9342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891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846CE7D5-CF57-46EF-B807-FDD0502418D4}" type="datetimeFigureOut">
              <a:rPr lang="en-US" smtClean="0"/>
              <a:t>5/12/2019</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73127309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2303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577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4038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93924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9667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00897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846CE7D5-CF57-46EF-B807-FDD0502418D4}" type="datetimeFigureOut">
              <a:rPr lang="en-US" smtClean="0"/>
              <a:t>5/12/2019</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0085824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3">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
            <a:ext cx="7537703"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5200" y="643467"/>
            <a:ext cx="5929039" cy="5571066"/>
          </a:xfrm>
        </p:spPr>
        <p:txBody>
          <a:bodyPr>
            <a:normAutofit/>
          </a:bodyPr>
          <a:lstStyle/>
          <a:p>
            <a:pPr algn="l"/>
            <a:r>
              <a:rPr lang="en-US" dirty="0"/>
              <a:t>INSURANCE DATA SET</a:t>
            </a:r>
          </a:p>
        </p:txBody>
      </p:sp>
      <p:sp>
        <p:nvSpPr>
          <p:cNvPr id="22" name="Rectangle 25">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181171" y="1244205"/>
            <a:ext cx="2808563" cy="4369589"/>
          </a:xfrm>
        </p:spPr>
        <p:txBody>
          <a:bodyPr anchor="ctr">
            <a:normAutofit/>
          </a:bodyPr>
          <a:lstStyle/>
          <a:p>
            <a:pPr algn="l"/>
            <a:r>
              <a:rPr lang="en-US" sz="2400" dirty="0"/>
              <a:t>Basic ML Project  </a:t>
            </a:r>
          </a:p>
          <a:p>
            <a:pPr algn="l"/>
            <a:r>
              <a:rPr lang="en-US" sz="2400" dirty="0"/>
              <a:t>By: Vikas Rohra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003FD-52F6-48F0-A149-09574DDECE95}"/>
              </a:ext>
            </a:extLst>
          </p:cNvPr>
          <p:cNvSpPr>
            <a:spLocks noGrp="1"/>
          </p:cNvSpPr>
          <p:nvPr>
            <p:ph type="title"/>
          </p:nvPr>
        </p:nvSpPr>
        <p:spPr>
          <a:xfrm>
            <a:off x="172278" y="838646"/>
            <a:ext cx="4160283" cy="5180709"/>
          </a:xfrm>
        </p:spPr>
        <p:txBody>
          <a:bodyPr>
            <a:normAutofit/>
          </a:bodyPr>
          <a:lstStyle/>
          <a:p>
            <a:r>
              <a:rPr lang="en-US" sz="3600" dirty="0"/>
              <a:t>2. Removing </a:t>
            </a:r>
            <a:br>
              <a:rPr lang="en-US" sz="3600" dirty="0"/>
            </a:br>
            <a:r>
              <a:rPr lang="en-US" sz="3600" dirty="0"/>
              <a:t>Highly                                  correlated columns</a:t>
            </a:r>
          </a:p>
        </p:txBody>
      </p:sp>
      <p:sp useBgFill="1">
        <p:nvSpPr>
          <p:cNvPr id="11"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Content Placeholder 15">
            <a:extLst>
              <a:ext uri="{FF2B5EF4-FFF2-40B4-BE49-F238E27FC236}">
                <a16:creationId xmlns:a16="http://schemas.microsoft.com/office/drawing/2014/main" id="{FAF43231-BD8D-49C1-B8FE-0822535AAB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09796" y="175928"/>
            <a:ext cx="6658134" cy="5083575"/>
          </a:xfrm>
        </p:spPr>
      </p:pic>
      <p:sp>
        <p:nvSpPr>
          <p:cNvPr id="4" name="AutoShape 2" descr="data:image/png;base64,iVBORw0KGgoAAAANSUhEUgAAAcAAAAFXCAYAAAA1Rp6IAAAABHNCSVQICAgIfAhkiAAAAAlwSFlzAAALEgAACxIB0t1+/AAAADl0RVh0U29mdHdhcmUAbWF0cGxvdGxpYiB2ZXJzaW9uIDIuMi4yLCBodHRwOi8vbWF0cGxvdGxpYi5vcmcvhp/UCwAAIABJREFUeJzsnXd4FNX3h9+zm0YJpEBIICjdAkLoCqgUgYAgiAoqUqRZQIrCFxBBVBBUFERUxAJiV/ypWEARpKr0jkASmiEN0kgvu/f3x06WbHqyAYLc93n2ycydc+d+pmTOnHPvzIhSCo1Go9ForjVMV1qARqPRaDRXAu0ANRqNRnNNoh2gRqPRaK5JtAPUaDQazTWJdoAajUajuSbRDlCj0Wg01yTaAWo0Go3mmkQ7QI1Go9Fck2gHqNFoNJprEpcrLUBTfmSdP1EhX+uzo9n/rrSEAlninn2lJRTIh9PqXmkJhaIiz11pCQVi7n73lZZQINY/N1xpCYVSeepycXYdpbnmuNZo4HR75Y2OADUajUZzTaIjQI1Go9GUDavlSitwCu0ANRqNRlM2LBWzG6GkaAeo0Wg0mjKhlPVKS3AK7QA1Go1GUzas2gFqNBqN5lpER4AajUajuSbRg2A0Go1Gc02iI0CNRqPRXIsoPQpUo9FoNNckehCM5r/Ecy+/weZtO/Dx9uL7T5deljbrzxmBd7eWWNMyCZmwhJSDJ/PZVGnegMZvjsXk4Ub8+r2cfO4jAOrNGoJ39zaorGzST0URMvFtLBdS7fXc6tSg1eaFnFnwDRHvri6zxmGzRxHUpTWZaRm8O3kxpw6dyGcz88s5ePl5k5meCcC8IbO5EJvIXYN70n1ob6wWK+mpaXww/R3OhoSXWUtutp06z2ubjmK1Kvo3C2RE2/oOy1cfPsvCrcfxq+IBwKCgugxoFsjOf+NYsOmY3e5UfArzezWnSyO/ctFlbtQCt97DQExk79lA1paC97355vZ4PDiJtKXPYo2w7VOpdR3u94xC3CuBUqS9NwOys8pF17ZDYbzyxa9YrYp7bw9iZO+ODstf+/I3dh47DUBaZhbxF1LY+tYUABauWs+WA6EAjOnTieB2TctFE4CpfjPcuj0MJhPZ+zeTvf0Xh+XmZh1x6zIIlRQPQNae9VgObAbA/YGnMdVuiDX8OBnfvllumkqEToFq/kv0792dh++7h2dfWnBZ2vPu1pJKDQLYc9tTVG3VmIavjOFA7+n57Bq+Mpqwye+RtPs4N38+A6+uLUnYsJeETQc4NfczsFi5/rlHCBw/gNNzPrXXq//CcOI37HNKY1CX1vjXD2DSnU/QqGUTRs55nJn9C36/6dsT3uDEwTCHsm0/bOb3z34FoPVdbRny3AjmD3vRKU0AFqti/h//8O6A1tSq6sHgL/7mzgY1aehb1cGuZxN/pnW5yaGsbV0fvnrkNgAS07O4Z/kWbr3e12lNAIjg1mcE6R/PRV2IxeOxl8k+uht17qyjnZsHrrcGY/k35GKZyYTHfWPJ+PZtrNFnoFLVcnvY2mK18vJna3jv6cHU8q7Gw3M+pHNQExrWrmm3mfJgD/v05+t3cvRMFACbD4Rw9HQUXz8/mszsbEa++gmdbmlE1UruzgsTwa37EDK+WoBKisNj2CwsoftQsREOZtn/7CDr90/zVc/asQZxccMlqLPzWkrLVT4Ipth3gYpI8uUQcrkRkVMiUiPXfGcR+cmYvkdEphVRN0hEel9ifTeKyF8ikiEiky9lW7lpE3QL1at5Xq7m8OnZlpivNwKQvCcEl2qVcfXzcrBx9fPCXLUySbuPAxDz9UZ8g9sCkLBpP1hsd6FJu4/jHnDxIu4T3JaMM9GkHvvXKY2tu7djy7c2jaF7j1O5WhW8/LxLXD8tOc0+7V7ZA0X5vLP8UFQidatXJrB6ZVzNJno28WdjWEyp1/N7SDQd69Wgkqu5XHSZAhthjYtCxceAxYLl4J+43Ngmn51bt4Fkbf3RIbozN2yONfqMzfkBpCWDKqf9dTKCun4+BNb0xtXFTHC7pmzcd7xQ+7U7DtPLiPJORJyn9Q3X4WI2UdndjSZ1/dh2KKzQuqXBFNAAlRCDSjwHVgvZ/+zA3LhlietbT/+DykwvFy2lRllL/quAXNGXYYtI+fzHlTNKqdVKqflFmAQBpXKAIlLaaDsOGA9cnlDsCuEW4EtGRKx9PiMyzsGJAbgH+JIZedEmMzIOt4D80Uqth7oSv2EPAKbK7tQZ158zC75xWqOPvw+xEeft83FRsfjU8inQ9rEF45n3y0LuHT/Qobz70F4s2ryUh6cP4+PnP3BaE0BMSjq1PD3s87U8PTiXkpHPbn1INAM//ZPJP+0jKin/hfLXY5EE3xBQLpoAxNMHlXjxeKkLcUg1x/1l8q+HVPPFcnyPY90aAaDAfeh0PB6fh2unvuWmKyY+CX/vavZ5P29PouOTCrSNiE3g7PkE2t1UD8Dm8A6GkZaRRXxSKjuPniYq7kK56BJPb9SFOPu8SopDqua/wXK5oTUej76IW/8nEc+Cz7/LjiW75L8KSIkdoBEhbRSRVSJyVEQ+ExExls0XkSMickBEFhhlK0Tk/lz1k3Ot5w8R+Rw4aJR9LyK7ReSwiIzJXUdE5orIfhH5W0RqGeW1ROQ7o3y/iHQwyh8RkR0isk9E3iurgxWR4SKyxJh+QEQOGe1sFhE34EVgkNHOIBHxMbbhgKGzuVF3togsE5HfgJUiskVEgnK1sy3HNi9KqRil1E6gfDo/KioFfCBF5b3jL+gjKnlsAicMQGVbOPftFgCumzKIiGU/YU11/s7YOM2Lah6AJRPeYGrPCbzwwHRubHsztw/obF+2buUaJt7xOJ/PX8m9Tz3gtCabiOJN7mhQk59H3MHXj3Sg/XW+zPr1oMPycykZhMQmc1t5pT+h+OMlgluvoWT+mj+dh8mM6fobyFi1hPQPn8d8U1tMDZqVi6yCIu8CDi0Aa3cc4a7WN2I22S6RHZo2pNMtjRg2fwXTln1Hi4Z1cDFfyvjBUasldB9pS6eQvnwW1lNHcLt71CVsuxRYrSX/VUBKG5W0BJoCEcA2oKOIHAHuBW5USikR8SpqBQbtgGZKqZzRDiOUUnEiUgnYKSLfKqVigSrA30qpGSLyKjAamAMsBjYppe41nFxVEbkJGAR0VEplicg7wGBgZRE6/hCRnCR2VeBoATazgJ5KqbMi4qWUyhSRWUAbpdQ4ABF5C9irlOovIl2NNnMcXWugk1IqTUSGAcOBiSLSBHBXSh0owf4qFOOGYQzAO6/PYdTQh5xZ3WXB/9Fgag3uBkDyvjDca/uScx/uHuBDZlScg31GRKxDxOeWx6bmwDvx7t6aww+8YC+r2rIxvn1upd7MIbhUq4KyWrFmZBL10doSaew+tBddjf6gEwdC8K1tz5bj4+9LfExcvjrx0bay9JR0tv2wmYZBjdnyfxsdbP5avYWRcx4rkYbi8KvqQXSuiC46KZ2aVRz7pLwqudmnBzQLZPHWEIfl645H0bWhH67leDFXF+KQ6hePl1TzsQ/eAMDNA5NfIB6PzrItr1od94cnk/H5AlRiLJZT/0Cq7YywHN+HOaAe1hOHnNZVy7saUfEXo7aY+CT8vApO96/dcZhnBwc7lI3u04nRfToBMG3Zd1znVz5RmEqKd4iQxdMHlZzgaJSeYp/M3r8J187ldBPlJEr9x/sA87BDKRWubG9A3QfUAy4A6cAHIjIASC2ifu715B7qN15E9gN/A3WBxkZ5JvCTMb3baA+gK/AugFLKopRKBLphczY7RWSfMd+gGB1dlFJBSqkgoLBbqm3AChEZDRQWUXYCPjH0bAB8RaS6sWy1UiqnE+gboI+IuAIjgBXF6CsWpdQypVQbpVSbq8H5AUQtX8v+u6aw/64pxK3dgd/AzgBUbdWY7KRUsmIc//mzYhKwpKRRtZXttPAb2Jm4X3cC4NUliMBx/fln2CtY0zLtdQ71n8nutk+yu+2TRLz/M+GLvyux8wNbxDa99ySm957Ert+2c/t9No2NWjYhNSmFhJh4B3uT2YSnt+1ianYx06pbG8KP2fqx/OtdTC+27NqGqFORJdZRFE39q3EmIZWzialkWaz8ejyKzg0dR3HmToluOhFDfZ8qDsvXHosq1/QngPVsGCYff8SrJpjNmG/pQPbR3RcNMtJIfWUMaQufIm3hU1jDQ8n4fAHWiBNYQg9gqnUduLqByYS53k1Y8w6eKSNN69XmTHQc4efiycq2sHbHYe5s0SSf3amoWJJS02nRMNBeZrFaSUi2XdqO/xvN8fAYbmta3OWlZFgjTyLefkj1GmAy43JTOyyhex2NqlS3T5obtcQaWz7nkNNc5X2ApY0Ac3cwWAAXpVS2iLTD5nAeBMZhc1DZGA7WSJW65aprv50Rkc7AXcBtSqlUEdkI5HRsZKmL+TBLMXoF+FgplX8IoRMopR4XkfbA3cC+3CnMPG3nq2r8tW+rsX3rgH7AQCD/yIArzJTn57Nz7wESEi7Qrf8jPDlyCPf17XnJ2ov/fQ/e3VrR6u8lWNMyCJ34jn1Zi99fY/9dtiHoJ6a+TyPjMYiEDXuJX2+7QDR4eSQmN1eafjUTgOTdIYRNXVauGvdu2E1Ql9Ys2ryUjLQM3pu82L5s3i8Lmd57Eq5urkz7ZDYuLmZMZhMHt+5n/RfrAOgxrDe3dGpBdpaFlAvJvPt0+QxVdzGZmNrlRp78bg9WpejXtA4Nfavyzl+h3OxXjc4N/fhi7xk2nYjBbBKqe7jyQo+L6cSIxDSiktJpHVjyAT0lwmol8+fleAx91jasf88fqHPhuHZ9AOvZE1iO7S68bnoKWX/+TKXH5oKC7JC9WI7vLdy+FLiYTUx/OJgnFn2B1Wqlf8cgGtWpydvfb6Rpvdp0DrI5wzXbD9GzbVOH1He2xcqjr9iSSVUqufPyqH7llwJVVjLXfYb7wGdsj40c3II6H4Frp/5Yo05hCd2Ha+vumBsHgdWCSksh8+eL/cjuD0/H5BsAru54PPk6mWuWYz3pfMRcIipoarOkSL7+lrwGIslKqaqGo5qslOpjlC8BdgGrgMpKqRgR8QFClVI+IvIc4KmUmioi/YHvbBnSfOvpB4xSSvUVkRuxRZbBSqmNOW0bdvcDfZRSw0XkS2yp0UVGCrQKEAj8gC0FmqPFUyl1upDtOoUtjXnemLfrEpHhxrJxItJQKRVm2OwFHgUaAvcopYYZ5YuBc0qpl4z1LFRKtRSR2UCyUmpBrnZbAz8CW5RSg4o5PhS0jsLIOn+ifIbLlTM7mhX8yMCVZol7xeyY/3Ba3SstoVBU5LkrLaFAzN3vvtISCsT654YrLaFQKk9dXkgPaMlJ3/19ia85Hq37F9meiAQDb2LLtH2QdyCiiFwHfAx4GTbTlFK/5FtRKSiP5wA9gR9ExANbJDTJKH/fKN8BrCdXJJSHtcDjInIAOIYtDVocE4BlIjISW2T4hFLqL8Pp/iYiJmyDR8YCBTrAUvCaiDTGtm3rgf3AGWCakWqdB8wGlhvbkAoMK2xlSqndInIBWF5UoyLij+0GoxpgFZGJwM1KqfIZeqbRaDTOYimfMXpGIPM20B0Ix9aVtVopdSSX2XPA10qpd0XkZuAXLnaLlYliHWBOBKaU2ghszFU+LpdZuwLqRQO35iqaXsh6MoBeRbVtTK/CFm3mrLtfAfZfAV8Vs0k5tvXyzNt1KaVWYPTPKaUGFFA9Dmibp6wgPbPzlolIbWyp4d+K0ReFLarVaDSaikn5pUDbYcsengAwsnz9gNwOUGELCACqYxuM6RRX9DnAaw0RGQpsB2aoq/1TyhqNRlOKQTAiMkZEduX6jcm1pjpA7jdWhBtluZkNPCIi4diiv6eclf+ffxWaiGwH8r6vaIhS6mBB9pcSpdRK8jyWISKPYkvp5mabUmrsZROm0Wg0ZaEUEaBSahlQ2Ai1ogYS5vAQsEIp9bqI3AZ8IiLNnAkm/vMOUCnV/kprKAql1HKK6Q/UaDSaCkn5pUDDsT0Cl0Mg+VOcI4FgAGPMhwdQAyj9+/8MdApUo9FoNGVCWbJK/CuGnUBjEalvvG3rQSDvJ0TOYHvcDuPFJx6AU8OS//MRoEaj0WguEeU0lMF4nnwc8Cu2Rxw+UkodFpEXgV1KqdXAM8D7IjIJW3p0eK7nxMuEdoAajUajKRvl+CC88UzfL3nKZuWaPgJ0zFvPGbQD1Gg0Gk3ZuMoHs2sHqNFoNJqycZW/Ck07QI1Go9GUjas8Aiz2XaCaq4dt/vdXyIPZ7tCrV1pCgRxsOal4oytAenbFvS9VyunXR14SzKaKeSG2VtD9BdAh8lunxaX9vKjE15xKd0+scDuj4v6naTQajaZic5VHgNoBajQajaZs6D5AjUaj0VyT6AhQo9FoNNckOgLUaDQazTWJjgA1Go1Gc02SnX2lFTiFdoAajUajKRtX+WN02gFqNBqNpmzoPkCNRqPRXJNoB6jRaDSaaxI9CEZztVB/zgi8u7XEmpZJyIQlpBw8mc+mSvMGNH5zLCYPN+LX7+Xkcx8BUG/WELy7t0FlZZN+KoqQiW9juZBqr+dWpwatNi/kzIJviHg373csy4fnXn6Dzdt24OPtxfefLr0kbRREtc4tCZw9GswmYr9YR/Q73zosFzcX6i2aRKVbGmKJT+Lkk6+RGR6D5+0tqDNtKOLmgsrMJnzuCpL/PFgumuq/NAKvbq2wpmUSOvGtQo9lo0XjMHm4kbB+Dydn2o7l9TOH4t2jDSozm/TTUYROXILlQirV72jO9TMeQVxdUFnZnHpxJRe2HSqdrgp6jl3/0ki8u7bCkpZB2KQlpB48kV/XLQ1ouOgpm64Nezg980MAfPrcRuAzg6jUOJBDvaeSciDMZh/UiAavPWHUFsJf/4r4tdtLpcuZ4+jb5zbqTh5EpcZ1ONB7Gin7bbrE1YWGrz5GlRYNwao4OfMjLvx1uFS6SozFcmnWe5nQX4S/RvDu1pJKDQLYc9tThE5eSsNXxhRo1/CV0YRNfo89tz1FpQYBeHVtCUDCpgPs7TyJfV2fIe1EJIHjBzjUq//CcOI37Luk29C/d3eWvjHnkraRD5OJunMeI3ToC/zTdRze/W7Ho3FdBxPfB7uTnZDMkdsfJ+aD1dR5dhgA2XEXCBsxl3+6T+DU029S783yefeoV9dWeDQIYG+HcYRNeZcG8ws+lg3mjyFsylL2dhiHR+5juXk/+zpPZH+3p0kPiyDwqQGG3iT+GTqP/V2fJnT8WzR+a3ypdFXUc8yraysq1Q9gX8exnPzfUhrMK1hX/fmPceJ/77Kv41gq1Q/Aq4tNV+rRMxwf9SpJfx9xsE87doaDwVM42P0Zjg5+iQavPg7mkl9SnT2OqcfOcHTkq1zIo6vW4LsA2N/1aY4MeoF6s4eBXKLXcFqtJf9VQIo9WiKSfDmEXG5E5JSI1Mg131lEfjKm7xGRaUXUDRKR3pdY32AROWD8/hSRFs6sz6dnW2K+3ghA8p4QXKpVxtXPy8HG1c8Lc9XKJO0+DkDM1xvxDW4LQMKm/WCxncRJu4/jHuB7cd3Bbck4E03qsX+dkVgsbYJuoXo1z0vaRl6qBDUm41QUmWeiUVnZxK/eQvUe7RxsvHq0J27VBgDif96GZ8fmAKQdPklWdBwA6cfOYHJ3RdycT7r4BLfl3DebgJxjWaXgY+lZmWTjWJ77ZhM+wTbdibmP5Z7juNW2HcuUQyfJio4HIPXYv5jc3Uqlt6KeY94923FuVY6u45irV8HVzzuPLm/MnpUu7q9VG/EObg9AeuhZ0sMi8q3XmpZp12tyd6W0HxZw9jimhRSsq1KTQBK22jINWbEXyE5MoWqLhqXSVmL+6w7wUiIi5ivZfmEopVYrpeYXYRIElMoBikhpr3wngTuVUs2Bl4BlpazvgFuALxkRsfb5jMg4hwsMgHuAL5mRF20yI+Nwy2MDUOuhrsRv2AOAqbI7dcb158yCb5yRV2Fx9fclM+K8fT4rMhZXf988Nj4XbSxWLEkpmL0dHbVX7w6kHjqJynT+uSk3fx8ycmnKiIzNd5zcAnzJdDjesbj5++Rbl9+D3YjfsDdfue/dt5JSSr0V9Rxzy318gMyI/PvCzd/HUVcBNgVRtWVjmv+xiOYbFnJy6nt2h1hSXeV1HHOTeuQ0Pj3bgtmEe10/qjZviFudGkXWKTPKWvJfBaTEDtCIkDaKyCoROSoin4nY4moRmS8iR4xoZYFRtkJE7s9VPznXev4Qkc+Bg0bZ9yKyW0QOi8iY3HVEZK6I7BeRv0WkllFeS0S+M8r3i0gHo/wREdkhIvtE5L2yOlgRGS4iS4zpB0TkkNHOZhFxA14EBhntDBIRH2MbDhg6mxt1Z4vIMhH5DVgpIltEJChXO9tybPOilPpTKRVvzP4NBJZlWy5uVIFtFGuT9zmfwAkDUNkWzn27BYDrpgwiYtlPWFPTnZJXYSnBPil4516c9GhSlzrPDuXM9HfKR1JB6aw8mgpMeOWRXWfCfSiLhfPfbnYor9SkLtc/N4Sw/5Wyn7WinmMl2F8FpwiLj+iS94ZwoMtEDvb6H3WeGoC4u5ZCVvkcx7xEf7GezMhYWqx9lfovPkrSrmOo7EvTV6esqsS/ikhpo5KWQFMgAtgGdBSRI8C9wI1KKSUiXkWtwKAd0EwpldPjO0IpFScilYCdIvKtUioWqAL8rZSaISKvAqOBOcBiYJNS6l7DyVUVkZuAQUBHpVSWiLwDDAZWFqHjDxHJOTOqAkcLsJkF9FRKnRURL6VUpojMAtoopcYBiMhbwF6lVH8R6Wq0mePoWgOdlFJpIjIMGA5MFJEmgLtS6kAJ9tdIYE1BC4wbhjEAUzxb0q9yA/sy/0eDqTW4GwDJ+8Jwr+1LkrHMPcCHzKg4h3VlRDjegbrlsak58E68u7fm8AMv2MuqtmyMb59bqTdzCC7VqqCsVqwZmUR9tLYEm1XxyYqMxa32xbtn1wBfe1rTbhNls8mKigWzCbNnFSwJtj3t6u9Lg/enc2riIjJPR5VZh//wYHvfTvL+UNxr18h1LH3zH8vIWHtq026TS3fNBzrjc1drDg+c7VDPLcCHGz/6HyHjF5NxOrp4XRX0HKs1PBi/wd0NXaEOx9Ctti+Z0fEO9pl5oi+32r5kRjnaFEV66FksqelUvuE6+yCZgijv41ggFiunnl9hn222ei7pJyNLvC2looKmNktKaR3gDqVUOICI7APqYYtO0oEPRORn4KcSrif3cKfxInKvMV0XaAzEApm51rcb6G5MdwWGAiilLECiiAzB5mx2GndWlYCYYnR0UUqdN7anMzC5AJttwAoR+Rr4v0LW0wm4z9CzQUR8RaS6sWy1UirNmP4GmCkiU4ARwIpi9CEiXbA5wE4FLVdKLcNIj+b9IG7U8rVELbddJLzvakXAiF6c/34bVVs1JjsplayYBId1ZcUkYElJo2qrxiTvCcFvYGciP/wFAK8uQQSO68/Be5+39X0YHOo/0z5dd/JALCnp/xnnB5CyPwT3egG41fUjKyoO73tu59RTrzvYJKzbgc/9XUnZcwzvuzuStM12T2OuVoWGH88kYv4npOwq6N6q5EStWEvUCuNYdmuF/4henP9+a5HH0pp88VjWfOBOIj+03UN5dQmizrj+HBowy+FYmqtV5qZPZnB63mck7TxWMl0V9ByLXrGWaGN/eXVrjf+jvYj9fitVWzXBciGVrBhH55YVE48lOZ2qrZqQvOc4Ne/vTNRHvxTZhntdP1sK02LFrU5NKjWsQ0Z40Zec8jyOhWGq5AYI1rQMqt/RHGWxknY8vMg6ZeYqHwVaWgeYkWvaArgopbJFpB3QDXgQGIfNQWVjpFiNVKlbrropOROG47kLuE0plSoiGwEPY3GWuphDsRSjV4CPlVLTS7lNRaKUelxE2gN3A/typzDztJ2vqvHXvq3G9q0D+gEDgTZFtW2kRz8AehkRcZmJ/30P3t1a0ervJVjTMgideDEd1+L319h/1xQATkx9n0bGEPWEDXuJX2/rH2rw8khMbq40/cp2MUreHULYVKe6JUvNlOfns3PvARISLtCt/yM8OXII9/XteWkbtVj5d+YyGn06GzGbiP1qPenH/yXgmYdJPRBK4rodxH65jnqLJnHzlqVYEpI4OXYBADWH98a9XgD+EwbiP2EgAKGDZ5Mdm+iUpPj1e/Dq1opWf72NJS2D0Elv25e1WLeA/d1t93Fh05bR2Bg+H79hLwlGn1r9uaNsx/LLWYBtIMyJqcsIGNELj/r+1J14P3Un2novjjz4IlmxF0qmq4KeYwnrd+PVrRVBf76D1XgMIodb1r3Owe7PAHBy2nv2xyAS/thj31/ewe2pN2cUrr7VuOGTGaQePsnRh1/Cs91N3DDuXlt60ao4+ewysuOSCtRQEM4eR59e7ahv6Lrpk2dJOXyKfx56CVff6tz8xUyUUmRGxhH61GKn92GhXOURoBQ3cklEkpVSVXMiJKVUH6N8CbALWAVUVkrFiIgPEKqU8hGR5wBPpdRUEekPfGfLkOZbTz9glFKqr4jcCOwDgpVSG3PaNuzuB/oopYaLyJfYUqOLjBRoFWx9ZD9gS4HmaPFUSp0uZLtOYUtjOkSASqk+IjLcWDZORBoqpcIMm73Ao0BD4B6l1DCjfDFwTin1krGehUqpliIyG0hWSi3I1W5r4Edgi1JqUBH7/TpgAzBUKfVnkQfJIG8EWFFod+jVKy2hQA62LJ/HEsqb9OyK+3iuUpdoOL2TmE0V80JsraD7C6BD5LdOi0t98/ESX3MqT1ha4XZGefyneQI/iIgHtkgo56ryvlG+A1hPrkgoD2uBx0XkAHAMW0q1OCYAy0RkJLbI8Aml1F+G0/1NRExAFjAWKNABloLXRKQxtm1bD+wHzgDTjDTwPGA2sNzYhlRgWGErU0rtFpELwPJi2p0F+ALvGCndbKVUkRGjRqPRXFau8pdhFxsBasoXEakNbMQ2aKhcb1t1BFg6dARYenQEWDr+8xHgG6NLHgE+/X6F2xn6TTCXEREZCmwHZpS389NoNJrLjlWV/FcBqbi3muWEiGwH3PMUD1FKlc9LGUuBUmoleR7LEJFHsaV0c7NNKTWxSEQlAAAgAElEQVT2sgnTaDSasnCNjQK96lBKtb/SGopCKbWc4vsDNRqNpsKhrvJRoP95B6jRaDSaS0QFTW2WFO0ANRqNRlM2rvKhDNoBajQajaZs6AhQo9FoNNckl+gl25cL7QA1Go1GUzZ0ClSj0Wg01yQ6BaqpKCxxd/5jq5eCKRX0jSu37F14pSUUiGdg5ystoVCyrRUz5bUvsOWVllAgQeH5PzZcUSiPq8XV/hiEfhOMRqPRaMpGOb4JRkSCReSYiISKyLQi7O4XESUiTr8bWUeAGo1Goykb5ZQCNb7q8za2b76GY/uu62ql1JE8dp7AeGyvlHQaHQFqNBqNpmxYLCX/FU07bJ/SO6GUygS+xPbd1Ly8BLyK7SPsTqMdoEaj0WjKhLKqEv9EZIyI7Mr1G5NrVXWAf3PNhxtldkSkJVBXKfVTeenXKVCNRqPRlI1SpECVUsuAZYUsLuhTSfaVG994XQgML4W6YtEOUKPRaDRlo/xGgYYDdXPNBwIRueY9gWbARuMD4f7AahG5Rym1q6yNageo0Wg0mrJRfs8B7gQai0h94CzwIPBwzkKlVCJQI2deRDYCk51xfqAdoEaj0WjKSjk5QKVUtoiMA34FzMBHSqnDIvIisEsptbpcGsqDdoAajUajKRPKUn4PwiulfgF+yVM2qxDbzuXRpnaAGo1Goykb+lVomquRYbNHEdSlNZlpGbw7eTGnDp3IZzPzyzl4+XmTmZ4JwLwhs7kQm8hdg3vSfWhvrBYr6alpfDD9Hc6GhDutqVrnlgTOHg1mE7FfrCP6nW8dloubC/UWTaLSLQ2xxCdx8snXyAyPwfP2FtSZNhRxc0FlZhM+dwXJfx50Wk9Jee7lN9i8bQc+3l58/+nSy9ZuDq+//gLBwV1ITU1j9Ohn2LfvUD6b++/vy9Sp4zCbzaxZs4EZM14GYMiQ+3n55RlEREQBsHTpxyxf/mW56Fr4xov0Cu5KaloaI0dOYm8Buh544B6mT3vK0LWeadPn2rbptdnc2bkDAJUrV8Kvpi81/G4uk46qd7QiYNYYMJmI//o3zi9d5bBc3FwIXPA0Hs0aYUlI4t+nXiHrbAyudfxovO5dMk6cBSBt3zEinnsbgPqfz8PFzxur8b9xathMLLGJZdKXG2f2Wd26tVn+4ZtU96qG2Wxixox5rFm7wWlNRaG0A9RcbQR1aY1//QAm3fkEjVo2YeScx5nZ/38F2r494Q1OHAxzKNv2w2Z+/+xXAFrf1ZYhz41g/rAXnRNlMlF3zmOEPPw8WZGx3PDTAhLX7SA95OKjQb4Pdic7IZkjtz+O9z23U+fZYZx88jWy4y4QNmIuWdFxeNxwHY0+nc2htiOc01MK+vfuzsP33cOzLy24bG3m0LNnFxo1qkfTpnfQrl1LFi+eyx13OD4/7OPjxbx5z3LbbXdz/nwcH3zwBl26dOSPP7YBsGrVj0yaVGCmqcz0Cu5K40b1ufHmTrRv14q3l8yjQ6e+eXR588q852h3azDnz8fx0YeL6NqlExv+2MozU2bb7cY++ShBQc3KJsRkovYLT3By6HNkR8XS4PuFJP2+nYzQi+eV98AeWC6kENJ1DNX73IH/1OH8O/5VADJPRxHWZ3yBq/530gLSD4aWTVcBOLvPnp0+gW9W/ch7y1Zy002N+fGHT2jU5NZy01cgV7kDLPZBeBFJvhxCLjcickpEco8q6iwiPxnT9xTzLrogEel9ifX1E5EDIrLPeGi0U3mtu3X3dmz5diMAoXuPU7laFbz8vEtcPy05zT7tXtkDhfP/BFWCGpNxKorMM9GorGziV2+heo92DjZePdoTt8p2Rxv/8zY8Oza36Tl8kqzoOADSj53B5O6KuF2+e7s2QbdQvZrnZWsvN3379uCzz2yR8o4de/Hyqoa/v5+DTf361xEScpLz5237aMOGrfTv3+sS6+rJJ5/ZIq3tO/ZQ3at6Pl0N6l9HSMgJu671G7Zw7735/60eHNSfr776vkw6KrVoQsbpSLL+tZ1XiT9txrO7o1PwvOtW4r9dD0Dimq1U6dCiTG05i7P7TCmoVq0qANWrVSMyMvrSi7aW4lcBuaIRoIiYlVIV7vXyxoijokYdBQFtyNNhWxQi4qKUKs0L2NcDq5VSSkSaA18DN5aifqH4+PsQG3HePh8XFYtPLR8SYuLz2T62YDxWi5Uda//iu8Vf28u7D+3F3aP64eLqwpyHZjqtydXfl8xcmrIiY6ncskkeG5+LNhYrlqQUzN6eWOKT7DZevTuQeugkKrNifhmjvKld25/w8Ej7/NmzUdSu7U9UVIy9LCzsNE2aNOT66wMJD4+kb98euLm52Zf379+bTp3aExJykv/97wWH9ZWVOrX9Cf/34mNcZ8MjqZNHV2jYKW64oZFdV797ejroArjuujrUq1eXDUa0Wlpc/X3Jijxnn8+OPE+loBscbWrlsrFYsSalYvauBoBb3Vo0/PFNrMmpRL/xKak7D9vrBb46EWWxcmHtn5xb4nza2Nl99uJLr7Pml88Z++QIqlSpRM/gB53WVBwqu4J6thJS4lehGRHSRhFZJSJHReQzMZ5IFJH5InLEiFgWGGUrROT+XPWTc63nDxH5HDholH0vIrtF5HDu1+OISLKIzBWR/SLyt4jUMsprich3Rvl+EelglD8iIjuMqOk94wWrpUZEhovIEmP6ARE5ZLSzWUTcgBeBQUY7g0TEx9iGA4bO5kbd2SKyTER+A1aKyBYRCcrVzrYc27wopZKVUjmhVRUohzDrYrsFtJffbsmEN5jacwIvPDCdG9vezO0DOtuXrVu5hol3PM7n81dy71MPlIOoAsryiSrAKJeJR5O61Hl2KGemv+O8nquEAg4lKs9+S0hIZPz4GXzyydusX7+K06fDyc623SD8/PPv3HBDB9q27cmGDVv54IM3yklXQedYfl3jnprOF5+9y6Y/vuP0qYu6chg0sB/f/t/PWMvzszt5z6tCzr3sc3Ec6/QoYX0nEDn3A+ounIypaiXAlv4M7TWOk4OmUqXtzXjd29VpWc7uswcH9Wflym+o16ANfe8ZyooViwtcZ7lylUeApX0XaEtgInAz0ADoKCI+wL1AU6VUc2BOCdbTDpihlMrp1R6hlGqNLaoaLyK+RnkV4G+lVAtgMzDaKF8MbDLKWwGHReQmYBDQUSkVBFiAwcXo+MNwYvuADwqxmQX0NNq6x3hR6yzgK6VUkFLqK+AFYK+x/c8CK3PVbw30U0o9bLQxHEBEmgDuSqkDhYkTkXtF5CjwM1Bgp1bu9+uFJp8qdEO7D+3FvF8WMu+XhcRHx+Fb2579xcffl/iYuHx14nPSiinpbPthMw2DGuez+Wv1Ftr0aF9ouyUlKzIWt1yaXAN87WlNu01ULhuzCbNnFSwJtujP1d+XBu9P59TERWSejnJaT0XmsceGsn37GrZvX0NkZAyBgQH2ZXXq+BeY+vrll9+5445+dO58LyEhJwgNPQVAXFwCmZm2gRwfffQ5LVveUmZdTzw+jF07f2PXzt+IiIwisG7ti7oCA4goQNdPP6+jQ6e+dLrjHo4dDyM09KTD8oED+/HVVz+UWVNWVCyuATXt8y4BNciKyX9e2W3MJkyelbEkJKEys+3nV/qhMDLPROFW3/Z6yuzoWACsKWkkrN5EpRaO2YqSUp777NFHH+SbVT8C8Pf23Xi4u1Ojhk+ZdJWU0rwLtCJSWge4QykVrpSyAvuAesAFbG/m/kBEBgCpJVxP7jN9vIjsB/7G9jqcnCttJpDz4tPdRnsAXYF3AZRSFuMtAd2wOZudhkPrhs1JF0UXw4kFAaMKsdkGrBCR0dge0CyITsAnhp4NgK+IVDeWrVZK5XSafQP0ERFXbA5tRVHilFLfKaVuBPpjewt6QTbLlFJtlFJtGlWtV+i61q1cw/Tek5jeexK7ftvO7fd1BqBRyyakJqXkS3+azCY8vW39WmYXM626tSH82BkA/OtdvOC27NqGqFPOp8xS9ofgXi8At7p+iKsL3vfcTuK6HQ42Cet24HO/7U7b++6OJG2z3TuYq1Wh4ccziZj/CSm7jjqtpaLz3nsrad++F+3b92L16l8ZPPg+ANq1a0liYpJDyiyHmjVt95ReXtUZM2YIy5d/AeDQx9SnT3eOHi37oI53l35Mm7Y9aNO2B6tX/8qQwbYEUPt2rbiQeKFYXY8/PowPP/rCvqxJk4Z4e1Xnr7/L/rKPtAPHca9XG9fAWoirC9X73EHS745f0klavx3v+7oBUL1XJ1L+Ms4rn2pgsl0iXevWwq1ebbLORNluvowUKS5mPLu2I/346TLpK8999u+Zs3TtYhsqcOONjfDwcOfcudgy6SoxV3kEWNo+wIxc0xbAxXiCvx02h/MgMA6bg8rGcLBGqjR3cj8lZ0JEOgN3AbcppVKNV9x4GIuzcqUBLcXoFeBjpdT0Um5TkSilHheR9sDdwL7cKcw8beeravy1b6uxfeuwfeZjILaItyQaNotIQxGpoZQ6X3yNotm7YTdBXVqzaPNSMtIyeG/yYvuyeb8sZHrvSbi6uTLtk9m4uJgxmU0c3Lqf9V+sA6DHsN7c0qkF2VkWUi4k8+7TbzorCSxW/p25jEafzkbMJmK/Wk/68X8JeOZhUg+EkrhuB7FfrqPeokncvGUploQkTo61jbqsObw37vUC8J8wEP8JAwEIHTyb7HIYll4Spjw/n517D5CQcIFu/R/hyZFDuK9vz8vS9tq1GwgO7sKRI1tITU1jzJjJ9mXbt6+hfXvbYJfXX5/NLbfYEi4vv7zIHjWMHfsod9/dnezsbOLjExg9+ply0fXLmvUEB3fl2D/bSE1LY9Sop+3Ldu38jTZtewC2Yf/Nm9t0zZm7kJCQi4/jPDioH19/U/boDwCLlYjZS6n38YuIyUT8N+vICDmD38TBpB0MIWn9DuK/+o3AN56h8YZlWBKT+Xf8KwBUadcMv4mDbQ97WyxEPPc2lsRkpJI79Va8iLiawWQiedt+4r/81TmdOL/Ppkx9kffefY0JE0ajlGLkqElOayqOihrZlRTJm2POZyCSrJSqajiqyUqpPkb5EmAXsAqorJSKMdKhoUopHxF5DvBUSk0Vkf7Ad7bxHPnW0w8YpZTqKyI3Yossg5VSG3PaNuzuB/oopYaLyJfYUqOLjH6+KthenvoDthRojhZPpVSBt2Yicgpok+NQcusSkeHGsnEi0lApFWbY7AUeBRpiS4cOM8oXA+eUUi8Z61molGopIrOBZKXUglzttgZ+BLYopQYVsd8bAWHGIJhWRp1AVcQBe+j6/hXybJxSQf9Jbtm78EpLKBDPwM5XWkKhZFsr3Jg1APYFtrzSEgokKHzvlZZQKNmZZ53uIIzrd2eJ/7l9fth0iTskS095jAL1BH4QEQ9skVDObcf7RvkObCMaUwqpvxZ4XEQOAMewpUGLYwKwTERGYosMn1BK/WU43d/E9umMLGAsULbcxEVeE5HG2LZtPbAfOANMM1Kt84DZwHJjG1KBYYWtTCm1W0QuAMuLafc+YKiIZAFpwKCinJ9Go9Fcbko1rr0CUmwEqClfRKQ2sBG40ehLLTd0BFg6dARYenQEWDr+6xHg+V4ljwBrrKl4EaD+IvxlRESGAtuxjYCtoN3CGo1GU0KusUEwVx0ish1wz1M8RCl1+V4WaaCUWonjIxKIyKPYUrq52aaUGnvZhGk0Gk0ZuNpv4//zDlAp5fxDapcQpdRyiu8P1Gg0mgqHdoAajUajuSZRlgrXrVcqtAPUaDQaTZnQEaBGo9ForkmUVUeAGo1Go7kG0RGgRqPRaK5JlNIRoEaj0WiuQXQEqKkwfDit7pWWUCD7Xowo3ugKUFHfuJIUvvFKSygUa2L+rxNUBI50mXelJRRIasiPV1rCJcWqR4FqNBqN5lpED4LRaDQazTWJdoAajUajuSa52r+loB2gRqPRaMqEjgA1Go1Gc02iH4PQaDQazTWJRY8C1Wg0Gs21iI4ANRqNRnNNovsANRqNRnNNokeBajQajeaaREeAmquObafO89qmo1itiv7NAhnRtr7D8tWHz7Jw63H8qngAMCioLgOaBbLz3zgWbDpmtzsVn8L8Xs3p0sjPKT31XxqBV7dWWNMyCZ34FikHT+azqdK8AY0WjcPk4UbC+j2cnPkRANfPHIp3jzaozGzST0cROnEJlgupVL+jOdfPeARxdUFlZXPqxZVc2HaozBpff/0FgoO7kJqaxujRz7BvX/513X9/X6ZOHYfZbGbNmg3MmPEyAEOG3M/LL88gIiIKgKVLP2b58i/LrKWkPPfyG2zetgMfby++/3TpJW8vN1t3HeCV9z7DarUyoOedjBzYx2F5RPR5Zi36kPjEC1T3rMrLUx7Dv4YPR8NOM+ftj0lJTcNkMjF60D0E39neKS2ed7YkcPZoxGwi9st1RL/zrcNycXPh+oWTqHxLQ7Ljkzg19jUyw2PwvL0FtacNtZ9DZ+euIPnPgw51G3w4A7franG0+3inNG7duY9X3l2JxWplQHAXRj3Yz2F5RPQ5Zr3+HnHG/po3dSz+NX3ty5NTUuk3ajJdO7ZlxrhHndJSGixW02Vr61JwdavXlBqLVTH/j39Y0r8V3w7tyNpjkYTFJuez69nEn68euY2vHrmNAc0CAWhb18detuz+Nni4mLj1et98dUuDV9dWeDQIYG+HcYRNeZcG88cUaNdg/hjCpixlb4dxeDQIwKtrSwASNu9nX+eJ7O/2NOlhEQQ+NQCA7Lgk/hk6j/1dnyZ0/Fs0fqvsF6iePbvQqFE9mja9g7Fjp7F48dx8Nj4+Xsyb9yy9ej1Eq1Z3UatWDbp06WhfvmrVj7Rv34v27XtdFucH0L93d5a+MeeytJUbi8XKy++s5N0Xn+H7pfNYs+lvws6cdbB5/cMv6dutI9++M5fHHurH4uXfAODh7s7cZ8bw3dJ5vPvSZF5d9hkXklPKLsZkou6cxwgb9gL/dBuH9z2349HY8Z25voO6Y0lM5sgdjxPzwWpqTx8GQHbcBcJGzOVojwmcnvQm1y+a5FCvevCtWFLSyq7NwGKxMnfJct6ZO5Uf3l/Amo1/EnY63MFmwbLP6HvX7fzfe6/y+OABvPmR4zm05ONvaN38Jqe1lBalSv6riBTrAEUk/9XxP4CInBKRGrnmO4vIT8b0PSIyrYi6QSLS+zLpbCsiFhG5vzzWdygqkbrVKxNYvTKuZhM9m/izMaz0Lzj+PSSajvVqUMnV7JQen+C2nPtmEwDJe0JwqVYFVz8vBxtXPy/MnpVJ3n0cgHPfbMInuB0AiZv2g8X2SvqkPcdxq21zyCmHTpIVHQ9A6rF/Mbm7IW5lS3j07duDzz6zRQ07duzFy6sa/v6OUW/9+tcREnKS8+fjANiwYSv9+/cqU3vlRZugW6hezfOyt3vo+Amuq12LwAA/XF1dCL6jPX/8tcfB5sSZs7QPuhmAdi1u4o+/bcvrBfpzfR1/APx8vfHxqkZ8YlKZtVQOakzGqSgyz0SjsrKJ/3EL1Xu0c7Cp3qM9sas2AJDwyzY8OzYHIO3wSbKjbccz/fgZTO6u9nPIVNkDv9H9iH7rmzJry+HgsVCuq+1P3YBauLq60OvO2/jjz10ONifOhNO+ZTMA2gU15Y+/dtuXHT5+gtj4RDq0bu60ltJiVVLiX3GISLCIHBOR0IKuvyLiLiJfGcu3i0g9Z/Vf0QhQRJy7el4ilFKrlVLzizAJAkrlAEWk1FdfY/+8Avxa2rqFEZOSTi1PD/t8LU8PzqVk5LNbHxLNwE//ZPJP+4hKSs+3/NdjkQTfEOC0Hjd/HzIiztvnMyJjcQtwjCrdAnzJjIh1tPH3ybcuvwe7Eb9hb75y37tvJeXQSVRmdpk01q7tT3h4pH3+7Nkoatf2d7AJCztNkyYNuf76QMxmM3379iAwsLZ9ef/+vdm581c+/3wpgYHO77eKTHRsPLVqXDw+tWr4EBMb72DTpP51/L7VdpFf/+duUtLSSbjgeK998FgYWdnZ1A0oe4rdzd+XzFznV2ZkLK61HM8vV38fsnJsLFYsSSmYvR1vHLx6dyDt8MVzKGDyYGKW/YA1Lf//TmmJOR/vkM6sVdOX6Lz7q8H1/L51BwDrt+0kJTWNhAtJWK1WFiz7lGdGD3ZaR1lQSkr8KwrjWvc20Au4GXhIRG7OYzYSiFdKNQIWYrs2OkWJHaARIW0UkVUiclREPhMRMZbNF5EjInJARBYYZStyRy05kaSxnj9E5HPgoFH2vYjsFpHDIjImdx0RmSsi+0XkbxGpZZTXEpHvjPL9ItLBKH9ERHaIyD4Rea+sDlZEhovIEmP6ARE5ZLSzWUTcgBeBQUY7g0TEx9iGA4bO5kbd2SKyTER+A1aKyBYRCcrVzrYc20J4CvgWKL9v0JQgFXFHg5r8POIOvn6kA+2v82XWr479HudSMgiJTeY2J9OfAMYplEejo8gC/3XybEedCfehLBbOf7vZobxSk7pc/9wQwv5X9j6wgiU6CkhISGT8+Bl88snbrF+/itOnw8nOtl0sf/75d264oQNt2/Zkw4atfPDBG2XWclVQQL4r73F+ZtSD7D50lIHjZrLr4FH8fL0xmy9ejs7FJfDsgmW8OGkUJpMT9+kFnTx59RV4gC9OejSpS+3pQzkz/R0AKt1cH/d6/iT++nfZdTk0VdD+cpyfPGYwuw78wwNPTGPXgX/wq+GD2Wzmyx/XcXu7IPz9nP9fLAvlmAJtB4QqpU4opTKBL4F+eWz6AR8b06uAblLgBaTklDYqaQk0BSKAbUBHETkC3AvcqJRSIuJV1AoM2gHNlFI5ox1GKKXiRKQSsFNEvlVKxQJVgL+VUjNE5FVgNDAHWAxsUkrdazi5qiJyEzAI6KiUyhKRd4DBwMoidPwhIhZjuipwtACbWUBPpdRZEfFSSmWKyCygjVJqHICIvAXsVUr1F5GuRps5jq410EkplSYiw4DhwEQRaQK4K6UOFCRMROpg269dgbaFbYBxwzAG4K2HOzOiU7MiNhf8qnoQnSuii05Kp2YVdwcbr0pu9ukBzQJZvDXEYfm641F0beiHq7lsFyb/4cHUGnwXAMn7Q3GvXYOcJJd7gC+ZUXEO9hmRsfbUpt0m+qJNzQc643NXaw4PnO1Qzy3Ahxs/+h8h4xeTcTq6VBofe2woI0Y8BMDu3QccorY6dfyJjMy/vl9++Z1ffvkdgJEjH8ZipGbj4hLsNh999Dlz5xaaXf9PUKuGD9HnLx6f6PNx1PRxvCz4+Xqz8Dlbv2xqWjq/b9uFZ5XKACSnpjH2+Td4auh9tLixkVNaMiNjcatt7+nALcCXrBjH8ysrMhbX2jXIiooFswmzZxUsCbYz0tXfl/rLpnN60iIyT9sGMVVpdQOVb2nEzduWIS5mXHyr0+irOYQOeq5MGmvV8CHq3MUMR/S5WPx8vB1s/Hx9WPT804Btf63bugPPKpXZfySEPYeO8tWP60hNSycr20LlSh5MGvlQmbSUlpKkNktIHeDfXPPhQN7RT3YbpVS2iCQCvsB5ykhpr2A7lFLhSikrsA+oB1wA0oEPRGQAkFrC9eQe6jdeRPYDfwN1gcZGeSbwkzG922gPbE7hXQCllEUplQh0w+ZsdorIPmO+QTE6uiilgpRSQcCoQmy2AStEZDRQWETZCfjE0LMB8BWR6say1UqpnJ7yb4A+IuIKjABWFKFtETBVKWUpwgal1DKlVBulVJvinB9AU/9qnElI5WxiKlkWK78ej6JzQ8cUU+6U6KYTMdT3qeKwfO2xKKfSn1Er1rK/+2T2d59M3Jod1HzgTgCqtmpMdlIqWTEJDvZZMQlYk9Oo2sp2WtR84E7i1u4EwKtLEHXG9eef4fOxpmXa65irVeamT2Zwet5nJO08Rml5772V9kErq1f/yuDB9wHQrl1LEhOTiIrKH5TXNNJYXl7VGTNmCMuXfwHg0F/Yp093jh4NLbWeq4mmTepzOiKa8KhzZGVls3bzdjrf2tLBJj7Rlr4D+ODrn7i3xx0AZGVlM/GlxfTt1pEet7fLt+7Skro/BPf6AbjV9UNcXfDuezuJ63Y42CSu24Hv/V0B8OrdkaQ/bfek5mpVaLhiJhGvfELKrov3xuc/Xcuhto9ypOMYQu6bTsbJiDI7P4BmNzTk9NkowiNjyMrKZs2mv+h8W2sHm/jECxf315c/cG/PzgC8Mn0c6z5bwq+fvMUzYx6h7123XzbnB7ZRoCX9icgYEdmV65d7xFuBsXqe+ZLYlIrSRoC5E94WwMXwxO2wOZwHgXHYHFQ2hoM1wlS3XHXtw7pEpDNwF3CbUipVRDYCOZ1UWepirslSjF4BPlZKTS/lNhWJUupxEWkP3A3sy53CzNN2vqrGX/u2Gtu3DlsoPxBoU0TTbYAvjQi/BtBbRLKVUt+XYTPsuJhMTO1yI09+twerUvRrWoeGvlV5569QbvarRueGfnyx9wybTsRgNgnVPVx5ocdFxxqRmEZUUjqtA72LaKXkxK/fg1e3VrT6620saRmETnrbvqzFugXs7z4ZgLBpy2hsPAYRv2EvCRtsgybqzx2Fyc2Vpl/OAmwDYU5MXUbAiF541Pen7sT7qTvRlok/8uCLZMVeKLXGtWs3EBzchSNHtpCamsaYMZPty7ZvX0P79rbBLq+/PptbbrF1W7z88iJCQ233eGPHPsrdd3cnOzub+PgERo9+ptQaysKU5+ezc+8BEhIu0K3/Izw5cgj39e15ydt1MZt59okhPPHca1isVvr3uING1wfy9if/x82N69Hl1lbsPHiUxSu+QYBWzW5gxtihAPy6ZTt7Dh0jMSmZ1b9vBeCl/2fvvOOjKLf//z4JSQgQSIGQ0CE0ATF0FVSqoKKCCnhFBQS5FhS96BcpKj8sgGJHRWxYsHfxwpUqiNIJVaSDkNBCQhISUnbP74+ZhGz6JoFd4HnzmhezM2ee5zOb2eypqyYAACAASURBVDlzzlPm0RE0j6pfOjEOJwefnEXUJ5OsYRBfLuL0jn+I+M8dpG7eRdKC1cR/uYD6rz5Ki2UzyUpMZt+o6QBUH3I9/g0iiXh4IBEPDwRg952TyIo/WebvKDcVfH0ZP2oo942fgsPppH/vrjRuUJcZH31Ny6YN6XZFe9Zs/IvXPvgCEWh36SXndKhDUbjjfVR1FjCrkN0HsYKfbOpgZRoLsjlo96moBpygDEjetox8BiIpqlrFdlSPqWpfe/sMYC1WLraSqh4VkVCsPG6oiEwEglR1rIj0A763MqT5yrkZGKGqN4pIc6zIso+qLs2u27a7DeirqkNF5Aus1Oirdgq0sv2F/YiVAs3WEqSq+ws5r31Yaczj9uccXSIy1N43SkSiVHW3bbMBGAZEATep6hB7++vAMVV9xi7nFVVtIyKTgBRVnZ6r3nbAz8ByVR1UzN8n+5jZwFxV/aYou9S3H/LKzsYxk/Nex95B94Q1npZQIMkHl3paQqE4T5Zfc3R5sq3bFE9LKJCWy5/2tIRC8a/ftsz5yz8iby3xPefKuG8Lrc92aDuwAqlDwBrgDlXdmsvmQeBSOyi5HbhFVQeWWjzlMxA+CPhRRCpiRULZg2XetbevBhaRKxLKw3zgPhHZBPyNlQYtjtHALBEZjhUZ3q+qf9pO91cR8QEygQeBAh2gG7woIk2wzm0RsBE4ADxhp1qnAJOAD+1zSAWGFFaYqq4TkSTgwzLqMhgMBo9SXpNh25nEUVg93n2BD1R1q4hMBtaq6k/A+8AnIrILK/K7vaz1FhsBGsoXEakFLMXqNOQsz7JNBOgeJgJ0HxMBuseFHgEuj7itxPecqw5/43XzppmZYM4hInI3sAqYUN7Oz2AwGM41ipR48UYu+LlARWQVEJBn812qurkg+7OJqn5MnmEZIjIMK6WbmxWq+uA5E2YwGAylIMu8D9C7UdWyzaR7llHVDzHtgQaD4TzEWyO7knLBO0CDwWAwnB3O93Yc4wANBoPBUCpMBGgwGAyGixITARoMBoPhosRhIkCDwWAwXIw4z2//ZxygwWAwGEqH00SABm9B4455WkKBlNd0SeVNlrPIF214DG+dbQXAp1rpX057NtmfUbl4Iw/Q0i/vEOQLC6+cesoNjAM0GAwGQ6kwnWAMBoPBcFHiLNsL2T2OcYAGg8FgKBXe2YhQcowDNBgMBkOpML1ADQaDwXBRYnqBGgwGg+GixPQCNRgMBsNFiUmBGgwGg+GixAyDMBgMBsNFicNEgAaDwWC4GDERoOG8w7fxZfhfPwTEh6z1i8lc/lPBdi06UfH2R0mbOR5n7B4ApGY9Am4agQQEgipp70yArMwy6Wn47D2E9GiDMy2DnaNncGrz3nw2lVs3oslrD+JT0Z+ERRvYO/EDABo8dRchvdqjmVmc3neYnY+8iSMpNec4/9rVabvsFQ5M/5rYtws+z5LwysuTua5Pd1LT0hg+/FE2xGzJZzNgwE2Me+IhfH19mTdvEU+Mew6Al16cxDVdrwSgUqVAwmuEUT28Ram15Ob3tZuY9s4cnE4nt/S+huED+7rsjz1ynKdefZ+Ek0lUC6rC84//m4jqoWzfvZ9n3/yIU6lp+Pj4cO+gm+hzTady0VQcE59/mWUrVhMaEswPn848J3Xm5tJn76Zmj2gcaRmsHz2Tk5v35bO55ImB1B1wFf7BlZkbdU/O9qh/X0/9wV3RLCcZ8Umsf3QWaQePl1nT76vXM23GBzgcTm65oScj7rjFZX/s4aM89cKbnLD/jlMmjCaiRnUA4o4c4+npb3H46HFEhLemTqR2xLmZsu58d4A+nhZgOMeI4N/3Hk5/MpW0GWPwvbQzUqN2fjv/ivhd3gfHPzvPbPPxoeKtD5Lx03ukzXictA8mgyOrTHJCerQhsFEk6694iF2PzSRq2sgC7aKm3cvux95h/RUPEdgokuDubQBI/G0TG7o+Skz3MaTtiaPOw643job/bygJi2PKpPG6Pt1p0rghzVt04f77x/LmjCn5bEJDQ5g2ZSLX9h7EZdHdCQ+vQfduXQAY8/gk2ne4lvYdruXNNz/g+x/mlUlPNg6Hk+ff+pi3J4/hh5lTmPfbSnYfOORi89L7X3Bjj858+9Zz/PtfN/P6h18DUDEggOfGjOT7mVN4+5nHeGHWHJJSTpWLruLod30vZr787DmpKy81e0RTpVEEC6/4DzGPvcdl0+4p0O7wr+v57bon820/uWUfv/WeyJLuT3Bo7mpaPvmvMmtyOBw899q7vDV1Ij/Ofo15i5aze98/LjbTZ37Ejdd25bv3X+G+uwfy2rtzcvaNn/I6QwfdzE8fvcHnb08jNLhamTWVFJWSL95IsQ5QRFLOhZBzjYjsE5HquT53FZG59vpNIvJEEcdGi8j1Z1nf4yISYy9bRMQhIqFlLdenTmOcJw6jCUfB4cCx+Q8qNG+fz86/x0Ayf//ZJbrzjWqN88gBnEcOWBvSUkDL1hE6tHcHjn61FICU9TupULUSfuHBLjZ+4cH4VqlE8rodABz9ailhfToAkPjbRnBYz6HJ63YQEBl2puw+HUg/cITUv11vJu5y4429+WTONwCsWr2easHViMjzhN2oYT127tzD8eMnAFi0eDn9++e/RG4f1I8vv/yhTHqy2bJjD/Vq1aROZDh+fhXoc3Unlvy53sVmz4FDdIq2os2Ol13CkpXW/gZ1IqhfOwKA8LAQQoOrknAyuVx0FUf76EupVjXonNSVl4je7Tjw1XIAEtbvwq9qJQLyXG/Z+9KPJubbfnzFNhxpGZbNup0ERpb5J8nm7buoVyuSurUi8PPz47ruXViyYrWLzZ59B+nU7lIAOrZplbN/975/cDgcXNk+GoBKgYEEVjx3E3A73Vi8EY9GgCLi68n6C0NVf1LVqUWYRANuOUARcSvdrKovqmq0qkYD44DfVPWEO2UUqCMoFD0Zf6aepBNIVdcfsU9EA6RqGI4drjdTqR4JCgF3j6PifVPw63JjWeXgHxlGeuwZPelxJ1ycGEBAZBgZcWdsMuJO4J/HBqDmv7qTsNjS7FMpgNqj+nFg+tdl1li7VgQH/4nN+XzoYBy1a0W42OzavY9mzRpTv34dfH19ufmm3tStW8vFpl692jRoUJfFS1aUWRPAkfgEalY/87erWT2Uo/EJLjZNG9Zj4e9rAVj0xzpOpZ0mMcn1mXbz37vJzMqibqR3vumhPAmMDCEt9szP6HTcCQIjQ0pVVv07unFk8cYyazp6PJ6I8DPXc80aYRw57vpTbxrVgIW/rQRg0fJVnEpNI/FkMvsOxhJUpTKPPDWNAfeO4aWZH+FwnLsJyhxuLN5IiR2gHSEtFZFvRGS7iMwRsWZCFZGpIrJNRDaJyHR722wRuS3X8Sm5ylkiIp8Bm+1tP4jIOhHZKiIjcx8jIs+JyEYRWSkiNe3tNUXke3v7RhG50t5+p4istqOmd0rrYEVkqIjMsNcH2BHYRhFZJiL+wGRgkF3PIBEJtc9hk62ztX3sJBGZJSK/Ah+LyHIRic5Vz4ps22L4F/B5ac4l/8kVsC13FCeC/3V3k/G/T/Pb+fjiU78Z6d/M4PT7T+N7SQd8GrUqdz2aN6osTjNQZ/QtaJaDY99aT/f1Hh9E7Ky5OFNPl00fIAVM+JtXY2LiSUY9NI7P57zNb0u+Z/++g2RluaaHBw28mW+/+wWns5yehwuIvvNqHTPidtZt2c7AUU+ydvN2wsNC8PU987M/diKR8dNnMfnREfj4XAQtIgX+Ld0vps6tnQm+rCG73ppbZkkF1Z9X5mP3D2Htpq0MuHcMazduJbx6KL6+PjgcDtZv/osx9w3h85kvcDD2CD/OX1JmTSXFKSVfvBF3O8G0AVoCscAKoLOIbAP6A81VVUUkfz4hPx2BVqqa3dvhHlU9ISKBwBoR+VZV44HKwEpVnSAiLwD3As8Cr2NFRP1tJ1dFRC4BBgGdVTVTRN4CBgMfF6FjiYhkP5xUAbYXYPMU0FtVD4lIsKpmiMhTQHtVHQUgIm8AG1S1n4h0t+vMdnTtgC6qmiYiQ4ChwCMi0hQIUNVNRX1RIlIJ6AOMKmT/SGAkwOs3tOeetlFFFWdFfNXOPG1K1VA0OVfU4F8Rn/A6VBz2lLW/SjUC7niM9M+moyfjcez7C1KtVJljRwy+kQ1w7snfIaQoIob1oebgHgCkxOwmoFYY2cm3gMhQMg67Pv2mx8a7RHz+eWxqDLyGkF7t2Drg/+Vsq9KmCWF9L6fBk3dRoWpl1OnEmZ7B4Q/ml0jj/fcNYfjwwQCsXRtDnVzRXO06kcTGHcl3zNxfFjD3lwUAjBg+GEee9w0OHHgzDz88oUT1l4Sa1UNdIoUjx09QI9T15xceFsIrEx8GIDXtNAtXrCWociUAUlLTePDpl3no7lu5rHnjctPlbTQc1osGg7sBkBCzh8BaZ6LmipGhnD6cUNihBVLjqlY0G92P5bc8gzOjbG3gYEV8h4+eyXAcORZPeJhrVia8eiivTh4LQGpaGguW/UlQlcrUrBFG88YNqWtnJLp36cjGbTtwbQk/e3hrarOkuPvIt1pVD6qqE4gBGgBJwGngPRG5BUgt4vjc5eTu6vewiGwEVgJ1gSb29gwg+xFrnV0fQHfgbQBVdajqSaAHlrNZIyIx9udGxejolivNOKIQmxXAbBG5FygsouwCfGLrWQyEiUh2S/RPqppmr38N9BURP+AeYHYx+gBuBFYUlv5U1Vmq2l5V2xfn/ACch3bjExqBBNcAX198L72SrO3rzhikp5E6bSRprzxE2isP4Ty4i/TPpuOM3YNj1yZ8atYDP3/w8cG3wSU4jx0qvLJCOPzhfDb2fJyNPR/nxPzVhA/sCkCVtk3ISk4lM0/bS+bRRByn0qjS1roswgd25cT/1gAQ3C2aOqP68deQaTjtthmALf2eZF2HB1jX4QFi3/2Fg69/X2LnB/D2zI9yOq789NP/uGuwlczo1LEtSSeTOHw4/0tra9SwnHRwcDXuu28I739wJmhv2jSKkOBq/LlybYk1FEfLpg3ZH3uEg4ePkZmZxfxlq+h6eRsXm4STyTkR53tfzaX/tVcDkJmZxSPPvM6NPTpz7VUdy02TN7L3wwUs6TmeJT3HEzd/LfUGXgVASNvGZCWnFdjWVxjVWtUn+sXhrBzyEhnHk8pFX6vmjdl/KI6DcUfIzMxk3uLf6XplBxebhJNJZ/6Oc76j/3XWA2SrZo1JSk7hROJJAFZt2ExU/brloqsknO9tgO5GgOm51h1ABVXNEpGOWA7ndqxIpTuQhe1g7VSpf65jc7qbiUhXoCdwhaqmishSoKK9O1PP5JocxegV4CNVHefmORWJqt4nIp2AG4CY3CnMPHXnO9T+P+dc7fNbANwMDATy9z7Jz+2UV/oTwOkk45cPqXj3ePDxIWv9EvTYQfy6D8B5aA+Ov9cVfuzpU2T+8QuB/34OFLJ2bsCxY0OZ5CQsXE9Ij7a0XTkDZ1o6ux55K2ffZQtfZGPPxwHYM/ZdGtvDIBIXbyBhkVVvo+eH4+PvR8svrR57Ket2snvsrDJpyst/5y2iT5/u/P3XClLT0hgx4j85+9au+ZX2Ha4FrKESrVtbHU6efe4Vdu7ck2N3+6Cb+errH8tVVwVfX8bffxf3T3wRh9NJv2uvpnH9Orz5yXe0aNKAbpe3Zc3m7bw++2sEaNuqGRMevBuA/y1fxfotf3MyOYWfFv4OwDOPjqB5VP1y1VgQjz89lTUbNpGYmESPfnfywPC7uPXG3me9XoAjC2Oo2SOaXitfISstnQ2PvJOzr9vC51nSczwALZ/8F3X6X4lvoD+917/B/s+Wsn36t7R8ajC+lSvS8V07qj4Uz6ohL5VJUwVfX8Y/PIL7/m8yDqeT/tf1oHHDesz44HNaNouiW+eOrInZwmvvzkEE2rVuwYTRVkuRr68vY+4fwogxk1BVWjSN4ra+Pcukxx3O97lAJV97S14DkRRVrWI7qsdUta+9fQawFvgGqKSqR+1eirtUNVREJgJBqjpWRPoB31sZ0nzl3AyMUNUbRaQ5VmTZR1WXZtdt290G9FXVoSLyBVZq9FU7BVoZqAP8iJUCzdYSpKr7CzmvfVhpzOP25xxdIjLU3jdKRKJUdbdtswEYBkQBN6nqEHv768AxVX3GLucVVW0jIpOAFFWdnqvedsDPwHJVHVTMd18N2AvUVdVi+6ifeup2r7weY2aVPU10NrjmxJ+ellAgp/761tMSCsWnmnd2lPml1URPSyiQ69eXX8q7vPGv1bLMLXMv1L+zxPec/9v/qde1BJZHq3cQMFdENgG/AY/a298FrhGR1UAnckVCeZgPVLCPfwYrDVoco4FuIrIZKzXaUlW3AROBX+2yFgCRpTyn3LwoIptFZAuwDNgILAFaZHeCASYB7e16pwJDCitMVddhpY0/LEHd/YFfS+L8DAaD4VxzvvcCLTYCNJQvIlILWIrVaahcU+MmAnQPEwG6j4kA3eNCjwCfqz+4xPecCfvnXJARoKGEiMjdwCpgQnk7P4PBYDjXXGydYM47RGQVkHdqhLtUdfO51qKqH5NnWIaIDMNK6eZmhao+eM6EGQwGQynwypSTG1zwDlBVz80Mv6VEVT+kZO2BBoPB4FV4a2RXUi54B2gwGAyGs0OWnN8xoGkDNBgMBkOpUDeWsmBPN7lARHba/xc6gauIVBWRQ9nTWRaFcYAGg8FgKBXnsBPME8AiVW0CLLI/F8YzWEPyisU4QIPBYDCUCida4qWM3Ax8ZK9/BPQryMieaKQm8GtJCjUO0GAwGAyl4lylQIGaqhoHYP+fb0CqiPgALwGPl7RQ0wnGYDAYDKXCndRm7jfX2MxS1Vm59i8EIvIdCCWdTeAB4L+q+k9BrzArCOMALyB8e93gaQkF4vve956WUCAxddoUb+QBdvZ6lswsr3xXNPszKntaQoHcsOVZT0sokGUty3Vu/nKlx5Evy1yGw43YznZ2hc5Ur6qFzuItIkdEJFJV40QkEsj/Oha4ArhKRB7Aer2dvz2fdKHthcYBGgxehrc6P4MhL+dwHOBPWHMsZ8+1nO/VKqo6OHs91wsNiuosY9oADQaDwVA61I1/ZWQq0EtEdgK97M+ISHsRea+0hZoI0GAwGAyl4lxFgKoaj/XO2bzb11LAy8xVdTYleOG4cYAGg8FgKBXlMLzBoxgHaDAYDIZScX67P+MADQaDwVBKss5zF2gcoMFgMBhKRTl0bvEoxgEaDAaDoVSY1yEZDAaD4aLERIAGg8FguCgxEaDBYDAYLkocaiJAw3nGii27mfb5/3A6lf5XRTP8+s4u+1/84lfW/L0fgLSMTBKSTvH7G9YE6698s4jlm3YBMLJvF/p0bFlmPfWfGU5I97Y40tLZ/egMUjfvyWdT+dJGRL36ED4V/UlYvJ79T74PQGjfK6gzZhCBTeqw5fqxnNq027KPbkyjF++3jxYOvvQlCfNXlVhTlavbEvnUSPDxIeGrXzk+8xuX/eJfgTrT/0PFVo1xJCbzz0PTyDx0FL/a4TRZ8Dbpew4BkBbzN7ET3wSg4WdTqBAegvN0BgD7hjyJI/6kW98VQNA1bagz6V7E14f4LxZw5K1v82mr/8qjVLo0iqyEZPY9+CIZB48SdNVl1HribsSvApqZxaHnZpPyx2aXYxu9PwH/ejXZ3utht3Xl5dJn76Zmj2gcaRmsHz2Tk5v35bO55ImB1B1wFf7BlZkbdU/O9qh/X0/9wV3RLCcZ8Umsf3QWaQePl1lTcUx8/mWWrVhNaEgwP3w686zX1/S5oYT1aIMjLZ2/Hn6b5M1789kEtW5Ii9cfwKeiP/GLNrBjwuycfXWG96HOPb3RLAfxCzew65k5iJ8vzV8cSdXoRqhT2TFxNol/bDsr+i/4cYD2ZKJVzoWYc4mI7MOaK+64/bkr8Jiq9hWRm4AWqjq1kGOjgVqq+t+zqK8a8ClQD+vvNF1VPyxruQ6nk+fnzOOd/wymZkhV7nj2fbpGNyWqVo0cm8dvvzZn/bNFa9h+4DAAyzbtZPv+w3z19L1kZGUx/IVP6HJpY6oEBpRaT3D3tgQ2jCSm84NUaduURlNGsqVv/un7Gk79N3v+721S1u2g+acTCe7WhsQlG0jdfoAdI16g0bT7XOzT/j7A5j6Pg8OJX3gIrRe+zLoFa8BRgqSNjw+1/t/97L17IlmH42n0wyskL1xF+q5/ckxCBl6LI+kUO7uPpFrfq4kYO5R/Hn4BgIz9h9ndt2AH8s+j0zm9eZcb31B+bXWf/Te7Bj9NZlw8zX6ezskFqzm984y2sEG9cJxMYdvV9xF841XUGjeEfQ++SNaJJHbf8xxZR05QsWk9oj6dxNaOZ5xOtT6X4ziVVnptuajZI5oqjSJYeMV/CGnbmMum3cOy65/KZ3f41/Xs+eBXev35ssv2k1v28VvviTjSMmgwpCctn/wXa//9RrloK4p+1/fijltvYvwz0896XWE9oglsGMGfl4+marsmNHthOGuvm5jPrtkLI/jrsVkkrd3JZZ89QVj3aOIXxxDSuSU1+rRnVbfH0Yws/KpXBaD2ndaEKau6Po5f9apEfzaONb3Hw1mI1s73NkCPzgUqIl4566+q/lSY87OJBq53p0wRcTfafhDYpqqXAV2Bl0TE380y8rFlbyx1w0OpUyMEvwq+9OnYkqUxOwq1n796K9fZUd6e2OO0a1aPCr4+VArwp2ndcFZs2V0mPSG9O3Lsm6UApKzfgW+1yviFh7jY+IWH4BsUSMo6S+exb5YS0qcTAKd3HeL07th85TrTMnKcnU+AH+rGjz/wsqak748j858jaGYWJ+cuI6jX5S42QT0vJ+HbRQCcnPc7la+8rMTll4VK0U1I33eYjAOWtoSfl1Pt2o4uNtWu7UT8N4sBSPzvCoI6twYgbeteso6cAOD0jgP4BPgh/tZl6VOpIuH33syRN74uF50Rvdtx4KvlACSs34Vf1UoEhAfns0tYv4v0o4n5th9fsQ1HmhUpJ6zbSWBkaLnoKo720ZdSrWrQOamrRp8OHP56GQBJ63ZSoWpl/PN8R/7hwVSoEkjS2p0AHP56GTWu6wBA7SG92PfGj2hGFgCZx5MAqNy0DgnLN+dsy0o6RdXoRmflHM7hG+HPCiV2gCLSVUSWisg3IrJdROaI/dIlEZkqIttEZJOITLe3zRaR23Idn5KrnCUi8hmw2d72g4isE5Gt9jujco4RkedEZKOIrBSRmvb2miLyvb19o4hcaW+/U0RWi0iMiLxTWgcrIkNFZIa9PkBEttj1LLOd0GRgkF3PIBEJtc9hk62ztX3sJBGZJSK/Ah+LyHI7esyuZ0W2bQEoEGR/x1WAE0BWac4nN0cTkokIqZrzOTwkiCMJyQXaxsYncuh4Ih0vaQBgObzNu0lLzyQhOZU12/dz+ERSmfT4R4SSEXsmtZURG49/RGh+m7j4Im0KokqbJrRe8iqtF7/C3rHvlCz6A/wiwsiMO5bzOSvuOH41w1xtauaycThxJqfia3+v/nVrEvXzazT8fAqVOrimiOu88AhRc1+nxqjbS6QlL/4RYa7fV1x8fm0RoWRm2zicOJJP4RvielMPvv5K0rbuzbl5Rj42mKOzfsSZll4qXXkJjAwhLfZEzufTcScIjAwp4ojCqX9HN44s3lguuryJgMgQTh86c12nx8UTkMfRB0SGkh535ntMjz1BgP09VoqKJLhTc9rPe5a23z9NUHQUAMnb9lO9TwfE14eK9WoQ1LoRAbVcr5Hy4hy+Ef6s4G5U0gZoCcQCK4DOIrIN6A80V1UVkfyPefnpCLRS1eyE9z2qekJEAoE1IvKtPflpZWClqk4QkReAe4FngdeB31S1v+3kqojIJcAgoLOqZorIW8Bg4OMidCwREYe9XgXYXoDNU0BvVT0kIsGqmiEiT2GlT0cBiMgbwAZV7Sci3e06sx1dO6CLqqaJyBBgKPCIiDQFAlR1UyHaZmC9AiQWCAIGqWq+O3jul0zOeGwYw2/qVsTpFpyyKOzdkfNXb6Nnu+b4+ljPSVe2jGLr3jiGTJ1NSJVKXBZVmwq+ZUwiFFR53mitQIHF/6BSNuxkU7dHqNi4No1fe5jEJevR9MzS6cynqWCbrGMn+LvLMByJyVRsFUX9mRPZ2ecBnClp/PPodLKOxONTOZB6b40js393Er9f7J6OQup1tSnoOz2zWrFpXWqNu5tdd04CILBFQwIaRHBo8vv418n3ou3SUYCG0mTg6tzameDLGvJ7/2fKQZS3UbprP9tEKvjiF1yZtddNpGqbKC599xH+6PAQcZ8toXKT2nT4dQqnDx7j5JodaAkf/tzlfE+BuusAV6vqQQARiQEaACuB08B7IvILMLeE5eRu7X1YRPrb63WBJkA8kJGrvHVYr8EA6A7cDaCqDuCkiNyF5WzW2IFpIAW/NDE33fK2ARZgswKYLSJfAd8VUk4X4FZbz2IRCbPb8AB+UtXshpWvgSdF5HHgHoqerbw3EGOfaxSwQESWq6pLyJX7JZOnl39S7NVYM6QqhxPOFHE0IZnw4IJTPvNXb2X84D4u2+7t24V7+3YB4IlZ31Mv3P3UVM2hfQgfbP0pU2J24V+res4+/1phZBxJcLHPiIvHPzLM1eawq01RnN51CEfqaSo1q5fTSaYoMg/H4xd5pk20QmR1Mo+eKNAm63A8+PrgE1QJR6IVSTsyrP9Pb9lNxoHD+DeszenNu8g6Yj3tO0+lkfjTbwRe1tRtB5gRF+/6fUWG5dcWF49frepk2tp8gyrnaPOLCKPhrHHsf/RVMvZbbbuV2zaj0qWNabFiFlLBlwph1Wj85bPsGpS/PaooGg7rRYPB1gNYQsweAmuduTYqRoZy2o2/GUCNq1rRbHQ/lt/yDM6MMic/vII6w66llt1GlxSzm4q1w8juBhUQGUZ6nu8oPdY1KgyoFZpz7afHisVp6AAAIABJREFUxnP0l9VWWRt2o04nfmFBZMYns/OpM8/97eZOJm1P3Fk5n/O9F6i7j++58yMOoIKqZmFFdN8C/YD59v6s7PLtNF7u9qtT2Su24+kJXGG3d20AKtq7M/VM442Doh22AB+parS9NFPVSW6eXz5U9T5gIpZjjhGRgnIJRYUoOeeqqqnAAuBmYCDwWRFVDwO+U4tdwF6guftn4ErLBrU4cOQEB48lkJnlYP7qrVxzWdN8dvsOx5OceprLourkbHM4nSSmpAKw458j7Dh4lCtaut+2cGT2fDb3GsPmXmNImL+aGrd1BaBK26Y4klLJPOp6E8g8moAj5TRV2lo6a9zWlYT/rS6yjoC64WBHp/61axAYVZv0g8U9D1mkbdpBQINa+NWpifhVoFrfq0le6NqDNHnRKkJutW5k1a7rwqk/rUDeN7Qq2BGzX92a+DeoReaBw5Yjyk49V/AlqHtHTu/YXyI9uUnduJOAhpH41w1H/CoQcuNVnFzg+l2cXLCasNu6AxB8fWeS/7C1Va1M1OwniZ32CafWnkl2HP90Pls6DGNb55HsvHUc6Xtj3XZ+AHs/XMCSnuNZ0nM8cfPXUm/gVQCEtG1MVnJagW19hVGtVX2iXxzOyiEvkXG8bGl2b+Lgh7+yusdYVvcYy7F5a4gYcDUAVds1ISs5lYw831HG0UQcKaep2q4JABEDrubY/DUAHJu3htAuVoo9sFEkPn4VyIxPxifQH59KVse00KsvRbOcnNpx6Kycz8WWAs2HiFQBKqnqf0VkJZDdxW0fVkT2FdYN36+QIqoBCaqaKiLNgcsLscvNIuB+4FU7BVrZ3vajiLyiqkdFJBQIUlX37zK5EJEoVV0FrBKRG7EcYTJWWjKbZVjp1mdsh35cVZOk4Nzie8DPwHJVPVGQgc0BrPdfLbfbPpsB+ccHuEkFXx/G3dGH+1/9HKfTSb/O0TSuXYM3f1hKywa16BptOZl5q7bQu0NLcp9DlsPJsGnWk2XlwACeH3FzmVOgiYvWEdyjLdF/vIXTHgaRzaULXmJzrzEA7H3inZxhEIlL1pO4eD0AIX060eDZEfiFVaXZJxNI3bqX7Xc8Q1DHS2g2qj+a5QCnsnf8LLJOFNzWmQ+Hk9hJM2nw0WTEx4eErxeQvvMA4Y8MJm3zTpIXrSbhy1+p8/IYmiyeheNkCv88PM36Xjq2IvyRwVbKyeEgduKbOE6mIIEBNJg9GfHzBR8fUlZsJOGL/7n/hTmcHHxyFlGfTLKGQXy5iNM7/iHiP3eQunkXSQtWE//lAuq/+igtls0kKzGZfaOsHo3Vh1yPf4NIIh4eSMTDAwHYfeckskoxFKM4jiyMoWaPaHqtfIWstHQ2PPJOzr5uC59nSc/xALR88l/U6X8lvoH+9F7/Bvs/W8r26d/S8qnB+FauSMd3rd60qYfiWTXkpXLXmZfHn57Kmg2bSExMoke/O3lg+F3cemPvs1JX/MINVO/RhitWvYYzLYNto9/O2ddx0TRW9xgLwPax79nDIPyIXxRD/KIYAGI/X8Ilr95Pp9+m48zIYtvDbwHgX70a0V+MB6eSfvgE20bNyF95OeGtnVtKihTXOy57GETuYQL29hnAWuB/WK+nr4gVCU1X1Y/sm/aPWFHgIuChQsoJAH4AagN/AzWASaq6NPcQDLtDTV9VHWqXPQtohBUZ3q+qf4rIIGCcXWcm8KCqrizkvPZR+DCIofa+USLyHVZKVuzzeAQIsc/bD5iCFdV9CDQEUoGRqrpJRCYBKarq0qdaRLYDj6jqfApBRGphpUgj7bqnquqnhdlDyVKgniBm0PeellAgVSpmeFpCgWRmeWXnaAD2Z1T2tIQCuWHLs56WUCDLWo7ztIRC6XHky0Ja/0tO33o3lPieM/fAL2Wur7wp1gEayhfbsS3F6jRUrg9QxgG6h3GA7mMcoHtc6A7w+nrXl/ie898D//U6B+jRcYAXGyJyN7AKmFDezs9gMBjONapa4sUbueCnQhORVUDeqUruUtXNBdmfTVT1Y/IMyxCRYcDoPKYrVPXBcybMYDAYSoHDSzu3lJQL3gGqaidPaygKe3qzMk9xZjAYDOcab+3dWVIueAdoMBgMhrODt6Y2S4pxgAaDwWAoFSYCNBgMBsNFycU2FZrBYDAYDMD5PxWacYAGg8FgKBUmBWowGAyGixLjAA1eg/MPN1+tc45wqtdNAAFA9MENnpZQKKk7f/a0hAJp6Zd3SK134K0zrly9dYqnJZxVTC9Qg8FQrnir8zMY8mIiQIPBYDBclJheoAaDwWC4KHGc51MaGwdoMBgMhlJh2gANBoPBcFFi2gANBoPBcFFi2gANBoPBcFHiPM9ToOaFuAaDwWAoFerGv7IgIqEiskBEdtr/hxRi94KIbBWRv0TkdREpchCycYAGg8FgKBUOdZZ4KSNPAItUtQmwyP7sgohcCXQGWgOtgA7ANUUVahygwWAwGEqFU7XESxm5GfjIXv8I6FeAjQIVAX8gAPADjhRVqGkDNBgMBkOpOIedYGqqahyAqsaJSHg+Lap/isgSIA4QYIaq/lVUocYBXoT4NGyFf487wMeHrI3LyFr1X5f9vq06499tEJqcAEDm+kU4Ni0DIGDAf/CpFYXz4A7Sv32tXPQ0fOYegnu0xZmWwa5H3uDU5r35bCq3bkTjV0fhU9GfxEXr2fvkBwCE9b2Cuo8NIrBJbTZd/wSnNu4GQPwqEPXCv6l8WRQ4lb1PfkDSn1tLrfGVlydzXZ/upKalMXz4o2yI2ZLPZsCAmxj3xEP4+voyb94inhj3HAB169biw/dfo1pwVXx9fZgwYQrz5pfPvK2/r4lh2tsf43A6uaVPN0bcfrPL/tgjx3jqpXc4cTKJakFVmDL2QSJqhOXsTzmVys0jHqN75w5MGDWsXDQB/L56PdNmfIDD4eSWG3oy4o5bXHUdPspTL7x5RteE0UTUqA5A3JFjPD39LQ4fPY6I8NbUidSOyHe/c4umzw0lrEcbHGnp/PXw2yQXcI0FtW5Ii9cfwKeiP/GLNrBjwuycfXWG96HOPb3RLAfxCzew65k5iJ8vzV8cSdXoRqhT2TFxNol/bCuTzsKY+PzLLFuxmtCQYH74dOZZqaM0uBPZichIYGSuTbNUdVau/QuBiAIOnVDC8hsDlwB17E0LRORqVV1W2DEmBXqxIYJ/r7tI//oVTr83gQotOiFhtfKZZf21mtOzn+b07KdznB9A5up5ZMydlc++tAR3b0vFRpFsuHIUux9/m0ZTRxZo12jqSHY/PpMNV46iYqNIgru3ASD17wNsH/4CSStdbzw1B/cEYGP3/7Bt0P+jwaQhUHR7eKFc16c7TRo3pHmLLtx//1jenJF/guPQ0BCmTZnItb0HcVl0d8LDa9C9WxcAxo8bzdff/EyHjr0ZfOcDvPH686XSkReHw8lzMz7krefG8uO705m39A927z/oYjN91hxu7HkV373zAvcNvoXXPvjCZf+Mj76mXetLykXPGV0OnnvtXd6aOpEfZ7/GvEXL2b3vH1ddMz/ixmu78t37r3Df3QN57d05OfvGT3mdoYNu5qeP3uDzt6cRGlytTHrCekQT2DCCPy8fzfbH3qXZC8MLtGv2wgj+emwWf14+msCGEYR1jwYgpHNLavRpz6puj7PqmsfY/7Y1V2vtO3sAsKrr42wY+CxNJt1V6musOPpd34uZLz97VsouC+50glHVWaraPtficiNR1Z6q2qqA5UfgiIhEAtj/Hy1ATn9gpaqmqGoKMA+4vCj9xTpAEUkp6ZdxPiEi+0Skeq7PXUVkrr1+k4jka2TNZRstItefZX0hIvK9iGwSkdUi0qo8yvWJbIQmHkVPHgOng6y/VuPbpE2Jj3fu/wvNOF0eUgAI7dOBY1//BkDK+p1UqFoZv/BgFxu/8GB8gyqRsm4HAMe+/o3QPh0BSNt5iNO7Y/OVG9i0Dom/bwYgMz6JrJOnqHJZVKk03nhjbz6Z8w0Aq1avp1pwNSLyRCSNGtZj5849HD9+AoBFi5fTv791iahC1apVAKhWtSpxcUU2S5SYzX/vol6tCOpG1sTPrwLXXXMFS/5Y62Kz58BBOrWxLp2O0S1Z8ue6nH1bd+whPuEkV7ZrXS56cnRt30W9WpHUrRWBn58f13XvwpIVq1117TtIp3aXWrratMrZv3vfPzgcDq5sbzmfSoGBBFYs2xsoavTpwOGvrYe4pHXWNeaf5xrzDw+mQpVAktbuBODw18uocV0HAGoP6cW+N35EM7IAyDyeBEDlpnVIWL45Z1tW0imqRjcqk9bCaB99KdWqBp2VssuCQx0lXsrIT8AQe30I8GMBNgeAa0Skgoj4YXWAKTIF6tEIUER8PVl/YajqT6o6tQiTaMAtBygi7qabxwMxqtoauBsol3yjBIWgSSdyPmvyCaRK/h7FFZq1o+Kwyfj3ewAJCi2PqgvEPyKU9NjjOZ/T4+LxjwxztYkMIyM23tUmomhNqdv2E9q7A/j6EFA3nCqto/CvXb3IYwqjdq0IDv5zxskeOhhH7VqumZpdu/fRrFlj6tevg6+vLzff1Ju6da3IevIzL3HHHbewb89afv7pY0Y/MrFUOvJy9HiCSzqzZo0wjsQnuNg0bVSfhb9bzmXRijWcSk0jMSkZp9PJ9FmfMubeweWixVVXPBHheXQdP+Fi0zSqAQt/W2npWr7K0nUymX0HYwmqUplHnprGgHvH8NLMj3A4ynbzDIgM4fQh1+snIDI0j00o6XFnNKbHniAg0vpdVIqKJLhTc9rPe5a23z9NULT1IJW8bT/V+3RAfH2oWK8GQa0bEVDL9dq90FHVEi9lZCrQS0R2Ar3sz4hIexF5z7b5BtgNbAY2AhtVtchXq5TYAdoR0lIR+UZEtovInOwxFiIyVUS22dHKdHvbbBG5LdfxKbnKWSIin9lCEZEfRGSdPX5jZO5jROQ5EdkoIitFpKa9vaYdHW20lyvt7Xfa0VKMiLxTWgcrIkNFZIa9PkBEttj1LBMRf2AyMMiuZ5A9RuUH+/xXikhr+9hJIjJLRH4FPhaR5SISnaueFdm2BdACq7svqrodaJB9/nm0jhSRtSKy9oNVf5fmdCFPQ7ZjVwxpMx/n9IdP4dy3Df8bRpSy3OIpcJhOnh9LgUmlYn5PRz5fREZcPJfNf4GGk4eRvPZvNKt0N9KCNOb9QScmnmTUQ+P4fM7b/Lbke/bvO0hWlhUx3D6oHx9//DUNGrXnxpvuZvbs1ws+bzcpqANC3mIfGzmYtZv+YsD9T7B201+EVw/F19eXL35ewFUdo10cVXlR0L0un677h7B201YG3DuGtRu32rp8cDgcrN/8F2PuG8LnM1/gYOwRfpy/pIyKir/GCkpdZptIBV/8giuz9rqJ7Jr8KZe++wgAcZ8tIT0ung6/TqHpM0M4uWYH6ji/J4d2Fyda4qUsqGq8qvZQ1Sb2/yfs7WtVdYS97lDVf6vqJaraQlX/U1y57kYlbYCWQCywAugsItuwcq/NVVVFJLioAmw6Aq1UNbsl+h5VPSEigcAaEflWVeOBylg53Qki8gJwL/As8Drwm6r2t51cFRG5BBgEdFbVTBF5CxgMfFyEjiUikn1XrAJsL8DmKaC3qh4SkWBVzRCRp4D2qjoKQETeADaoaj8R6W7Xme3o2gFdVDVNRIYAQ4FHRKQpEKCqmwrRthG4BfhdRDoC9bEad13yZ3YefRZA6rRhxV5lmpyAVD3z9CtBoWhKoqvR6VM5q1kbf8Ov64DiinWLiKF9ctroUjbuIqBWdZLtfQGRYWQcdo0W0uPi8c/1ZB0QGUbGEVebfDic7Ht6ds7HVj89x+m9cSXWeP99Qxg+3IqO1q6NoU7dM+2ktetEEltAGnPuLwuY+8sCAEYMH4zDaV1aw4bdzg197wRg5ap1VAwIoHr1UI4di89XhjvUrB7K4VxlHDkWT3ioazQfHhbKq09b94HUtNMs+H01QZUrsXHbTtZv2c6XPy8gNe00mVkOKgVW5NHh/yqTJrAivsNH8+gKc424wquH8urksbauNBYs+5OgKpWpWSOM5o0bUteOsLt36cjGbTtw7UJTPHWGXUstu40uKWY3FWuHcdLeFxAZRvph10g5PdY1KgyoFUqGbZMeG8/RX6woOmnDbtTpxC8siMz4ZHY+deb20m7uZNL2lPwauxA43yfDdjcFulpVD6qqE4gBGgBJwGngPRG5BUgtYTm5u2E9LCIbgZVAXaCJvT0DmGuvr7PrA+gOvA05Xv8k0APL2awRkRj7c3EJ+W6qGq2q0UBhYc4KYLaI3AsUFlF2AT6x9SwGwkQku+X+J1VNs9e/Bvra+el7gNlFaJsKhNjn8hCwAcgq5nyKxRm3FwkJR6pVBx9fKlzSEceuPG9Gr3ym04Fv4zY448v3R3149nw29nqMjb0e48S81dQYYI1VrdK2CVnJqWQedXXImUcTcaakUaWtdVnUGHANJ+avKbIOn0B/fAKttqNqV7dGHU7Sdhws8pjcvD3zI9p3uJb2Ha7lp5/+x12DrWRGp45tSTqZxOHD+dvga9jpyODgatx33xDe/+BzAP45cCinQ0zz5o2pWDGgzM4PoFWzKPYfOszBuKNkZmYx77c/6XpFOxebhJNJOJ1WVPLeFz/Sv3dXAKaNG8WCOTP43ydvMGbkndzY86pycX4ArZo3Zv+hOA7GHSEzM5N5i3+n65UdCtc15zv6X9fDPqfGJCWncCLRclerNmwmqn5dtzUc/PBXVvcYy+oeYzk2bw0RA64GoGo76xrLyHONZRxNxJFymqrtrGssYsDVHLOvsWPz1hDapSUAgY0i8fGrQGZ8snWNVbKusdCrL0WznJzacchtrecz53Ac4FnB3QgwPde6A6igqll2hNIDuB0YheWgsrAdrJ0q9c91bE6IISJdgZ7AFaqaKiJLsQYzAmTqmUcMRzF6BfhIVce5eU5Foqr3iUgn4AYgJncKM0/d+Q61/885V/v8FmAN6hwItC+i3iRgGOR8f3vtpWyok4wFcwgYOAbEh6zNy9Hjsfh16Yfz8D4cu2Lwa9cL3ybR4HSgaafI+OW9nMMD7hiHT1gk+AVQ8YGXyJj3Ic69+YcElJSEResJ7tGWtn++iSMtnV2Pvpmz77IF09nY6zEAdj8xiyb2MIiExRtIXLwegNDrOtLw2RH4hVXlkk/Gc2rrPv761zP4hVWjxedPoqpkxJ1g10Ovl1rjf+ctok+f7vz91wpS09IYMeJMZmXtml9p3+FawBoq0bp1CwCefe4Vdu7cA8DjYyfzztsvMnr0vagqw0c8Wmotuang68v4UUO5b/wUHE4n/Xt3pXGDusz46GtaNm1Ityvas2bjX7z2wReIQLtLLynXoQ5F6np4BPf932RL13U9aNywHjM++JyWzaLo1rkja2K28Nq7cyxdrVswYbTV8uHr68uY+4cwYswkVJUWTaO4rW/PMumJX7iB6j3acMWq13CmZbBt9Ns5+zoumsbqHlYkun3se/YwCD/iF8UQvygGgNjPl3DJq/fT6bfpODOy2PbwWwD4V69G9BfjwamkHz7BtlEzyqSzKB5/eiprNmwiMTGJHv3u5IHhd3Hrjb3PWn0l5XyfDFuKC2FFJEVVq9iO6jFV7WtvnwGsxWp4rKSqR0UkFNilqqEiMhEIUtWxItIP+N7KkOYr52ZghKreKCLNsSLLPqq6NLtu2+42oK+qDhWRL7BSo6/aKdDKWOnBH7FSoNlaglR1fyHntQ8rjXnc/pyjS0SG2vtGiUiUqu62bTZgOaUo4CZVHWJvfx04pqrP2OW8oqptRGQSkKKq03PV2w74GViuqoOK+N6DgVQ75XovcJWq3l3U36okKVBPEPNqkqclFMjV8Ss9LaFAUncW2W7vWfzK1iPzbLG8zWRPSyiQq7fmHzLjLfhVb1Tmhuga1ZqV+J5z7OTfZ2eMSBkoj4HwQcCPIlIRKxLKfrx9196+Gqszx6lCjp8P3Ccim4C/sdKgxTEamCUiw7Eiw/vtWQAmAr+KiA+QCTwIFOgA3eBFEWmCdW6LsNrmDgBP2OnJKcAk4EP7HFI50103H6q6TkSSgA+LqfcSrI4zDmAbUPDgJYPBYPAQ53sbYLERoKF8EZFawFKsTkPl2mXMRIDuYSLAUmAiQLe40CPA0KAmJb7nnEje6XURoJkJ5hwiIncDq4AJ5e38DAaD4VxzDscBnhUu+LlARWQV1szgublLVTefay2q+jF5hmWIyDCslG5uVqjqg+dMmMFgMJSCso7v8zQXvANU1U6e1lAUqvohxbcHGgwGg9fhrZFdSbngHaDBYDAYzg7l8KJbj2IcoMFgMBhKhbcOcC8pxgEaDAaDoVSYFKjBYDAYLkrO95lgjAM0GAwGQ6kwEaDBYDAYLkrO9zZAMxOMoUBEZKT9qiWvw1u1GV3u4a26wHu1eauu8xUzE4yhMEYWb+IxvFWb0eUe3qoLvFebt+o6LzEO0GAwGAwXJcYBGgwGg+GixDhAQ2F4czuDt2ozutzDW3WB92rzVl3nJaYTjMFgMBguSkwEaDAYDIaLEuMADQaDwXBRYhygwWAwGC5KjAM0FIuIVPG0hvMBEQn1tIbCEJGbvEBDsKc1FIaIVMi1XkVE2nvL31NEaohIGxG51PwWyxfjAA0lYZunKrZ/9CtF5B8RmSUiIbn2rfagrs4i8peIbBWRTiKyAFhr67zCU7psbbfkWW4FZmV/9qC04yKyUESGe5MzFJGhwBER2SEi1wGbgGnARhH5lwd1tRCRhcCfwCrgPWCziMwWkWqe0nUhYeYCNQAgIv8pbBfgyafOt4FJwEpgBPC7iNykqrsBPw/qegUYiPXd/AL0U9XfRaQt8AbQ2YPavgLmA0ex/n4AlYEbAQW+85Cuv4BXgX8BL4jI78DnwI+qmuYhTQBjgGZAELARaKOqu0WkJrDA1ugJPgCGqOrfItIReFBVO4nIvcD7wG0e0nXBYCJAQzbPAyFYN4HcSxU8e51UUdX5qpqoqtOBUcB8EbkcPPouFj9V3ayqfwLHVPV3AFVdDwR6UBfAFbaGNcA9qjoMOK6qw1T1Hg/qylTVuao6GKgDzMF6iDgoIp95UJdDVY+r6l4gxX64QlWPeFATQKCq/m1rWQ1caq+/C7TwpLALBRMBGrJZD/ygquvy7hCRER7Qk6t6qaaqJwFUdYmd0vsW8GQbTe6HgnF59vmfSyF5UdU1ItILeAhYLCJj8ezDQjbZ0Sh2xPcV8JWdzuvnMVVwQESmYD3wbReRl7Ci5J5AnAd17RaRJ4FFwC1ADICI+GHu3eWCiQAN2QwD9heyr/25FJKHacAluTeo6iagB55L5QE8KSKVbD0/ZG8UkSjgY4+pslFVp6q+BgwGHvO0Hps5BW1U1ZOq+tG5FpOLO4Ek4CBwE/AH1kNNODDUc7K4B8spjwfSgdH29krA3Z4SdSFhZoIxuIWIvKGqD3laR16MLvfxVm1Gl3t4q67zARMBGtzFk507isLoch9v1WZ0uYe36vJ6jAM0GAwGw0WJcYAGg8FguCgxDtDgLlK8iUcwutzHW7UZXe7hrbq8HuMADS6ISKtiTF47J0LyYHS5j7dqM7rcw1t1XQiYXqAGF+zZOfyB2cBnqproWUUWRpf7eKs2o8s9vFXXhYCJAA0uqGoXrLFjdbHmtvzMHlTtUYwu9/FWbUaXe3irrgsBEwEaCkREfLFm53gda5CwAONV1ZODz42uUuCt2oyuC0PX+YxxgAYXRKQ11qwwN2BNBPy+qq4XkVrAn6pa3+jyfl3erM3oujB0XRCoqlnMkrMAy4C7sCbizbvvLqPr/NDlzdqMrgtD14WwmAjQkIOdYvlYrdn6vQajy328VZvR5R7equtCwXSCMeSgqg4gTEQ8+jaDvBhd7uOt2owu9/BWXRcK5pUahrzsB1aIyE/AqeyNqvqy5yQBRldp8FZtRpd7eKuu8x7jAA15ibUXH6xXsXgLRpf7eKs2o8s9vFXXeY9pAzQUiIgEAaqqKZ7Wkhujy328VZvR5R7equt8xrQBGlwQkVYisgHYAmwVkXUi0tLoOr90gfdqM7ouDF0XBJ7uhmoW71qw3obdLdfnrsAfRtf5pcubtRldF4auC2ExEaAhL5VVdUn2B1VdClT2nJwcjC738VZtRpd7eKuu8x7TCcaQlz0i8iTwif35TmCvB/VkY3S5j7dqM7rcw1t1nfeYCNCQl3uAGsB39lIdGOpJQTZGl/t4qzajyz28Vdd5j+kFanBBRAao6tfFbTvXGF3u463ajC738FZdFwLGARpcEJH1qtq2uG3nGqPLfbxVm9HlHt6q60LAtAEaABCR64Drgdoi8nquXVWBLM+oMrpKg7dqM7rcw1t1XUgYB2jIJhZYC9wErMu1PRl41COKLIwu9/FWbUaXe3irrgsGkwI1uCAifqqaaa+HAHVVdZOHZRldpcBbtRld7uGtui4ETC9QQ14WiEhVEQkFNgIfiog3TLprdLmPt2ozutzDW3Wd9xgHaMhLNVVNAm4BPlTVdkBPD2sCo6s0eKs2o8s9vFXXeY9xgIa8VBCRSGAgMNfTYnJhdLmPt2ozutzDW3Wd9xgHaMjLZOB/wC5VXSMijYCdHtYERldp8FZtRpd7eKuu8x7TCcZgMBgMFyVmGIQBABH5P/3/7d0/iGVnGYDx503YKEpWBSMRJISIfxItzGLMYiNGsAgaxVYriSIW2cp+FLQIVlpY2JnCUiUWoqZRQQ2BrOK6qaLCKoKSQEJwk7h5LebMeu+ZGeW9xX7vOff5wTJz7zRPcZf3nO9895zMRyPi28Cxo6LMfGRAll076NpmV03XrjVxAOrI5ennU0MrjrOrrmubXTVdu1bDJVBJ0l7yDFAARMTjnLDMciQzH7qBOdfZVde1za6arl1r4gDUkW9OPwP4LvDwwJZNdtV1bbOrpmvXargEqmMi4uljGUvwAAAFqklEQVTMvHd0x5xddV3b7Krp2rV0fg9QJ+l6VGRXXdc2u2q6di2aS6ACYLrP4JGbp5vuxtEbmfncja+yaxdd2+yq6dq1Ji6BCoCI+BOHR5lxwp8zM++6wUmAXbvo2mZXTdeuNXEAqiQi3peZl0Z3zNlV17XNrpquXUvgNUBVPTY64BR21XVts6uma1d7DkBVnbQc04FddV3b7Krp2tWeA1BVXdfM7arr2mZXTdeu9hyAkqS95ABU1SujA05hV13XNrtquna15y5QbYmIAD4L3JWZX4uIO4DbM/NJu5bTBX3b7FpH1xo4ALUlIr4DvAY8kJl3T1++/Wlm3mfXcrqgb5td6+haA+8Eo7n7M/NcRDwNkJnPR8Qto6Owaxdd2+yq6dq1eF4D1NyrEXEz086yiLiNw6PP0eyq69pmV03XrsVzAGruW8APgLdFxNeBXwHfGJsE2LWLrm121XTtWjyvAeqYiHgv8DEOv2D7RGZeHpwE2LWLrm121XTtWjoHoLZExHngUma+OL2+FbgnM39r13K6ppaWbXato2sNHIDaMl1oP5fTByMibgKeysxzdi2na2pp2WbXOrrWwGuAmovcOCrKzNfosVvYrrqubXbVdO1aPAeg5p6NiEci4sz07wLw7Ogo7NpF1za7arp2LZ4DUHNfAj4M/BW4AtwPfHFo0SG76rq22VXTtWvxvAYoSdpLriNry/Ql2y8Ad7Lx+cjMz49qArt20bXNrpquXWvgANTcj4BfAj8Hrg1u2WRXXdc2u2q6di2eS6DaEhEXM/MDozvm7Krr2mZXTdeuNXATjOZ+HBEPjo44gV11XdvsqunatXieAWpLRLwIvBF4GXiVw1svZWaetWs5XdC3za51dK2BA1CStJfcBKNjpgduvgt4/dF7mfmLcUWH7Krr2mZXTdeupXMAaktEPAxcAN4BXATOA78GHrBrOV3Qt82udXStgZtgNHcBuA/4S2Z+FLgX+MfYJMCuXXRts6uma9fiOQA1dzUzrwJExOsy8xngPYObwK5ddG2zq6Zr1+K5BKq5KxHxZuCHwM8i4nngb4ObwK5ddG2zq6Zr1+K5C1SnioiPAG8CfpKZr4zuOWJXXdc2u2q6di2VA1DXTQ/a/H1mvn90yya76rq22VXTtWstvAao66YHbf4uIu4Y3bLJrrqubXbVdO1aC68Bau7twKWIeBJ46ejNzHxoXBJg1y66ttlV07Vr8RyAmvvq6IBT2FXXtc2umq5di+c1QEnSXvIMUFumG+8eHRXdApwBXhp941276rq22VXTtWsNHIDakpm3br6OiE8DHxqUc51ddV3b7Krp2rUGLoHq/4qI32Tm+dEdc3bVdW2zq6Zr19J4BqgtEfGZjZc3AR/kv8svw9hV17XNrpquXWvgANTcJzd+/zfwZ+BTY1K22FXXtc2umq5di+cSqCRpL3knGG2JiEcj4mxEnImIJyLinxHxObuW1QV92+xaR9caOAA19/HMfAH4BHAFeDfwlbFJgF276NpmV03XrsVzAGruzPTzQeD7mfncyJgNdtV1bbOrpmvX4rkJRnOPR8QzwL+AL0fEbcDVwU1g1y66ttlV07Vr8dwEo2Mi4i3AC5l5LSLeAJzNzL/btawu6Ntm1zq6ls4zQJ3kbuDOiNj8fHxvVMwGu+q6ttlV07Vr0RyA2hIRjwHvBC4C16a3k8H/2eyq69pmV03XrjVwCVRbIuIycE82+2DYVde1za6arl1r4C5Qzf0BuH10xAnsquvaZldN167FcwlUc28F/jg9ffrlozcbPH3arrqubXbVdO1aPAeg5g5GB5ziYHTAKQ5GB/wPB6MDTnEwOuAUB6MDTnEwOmCtvAYoSdpLngEKOPbU6a0/ATnq6dN21XVts6uma9eaeAYoSdpL7gKVJO0lB6AkaS85ACVJe8kBKEnaSw5ASdJe+g+B5VL+uYE1kAAAAABJRU5ErkJggg==">
            <a:extLst>
              <a:ext uri="{FF2B5EF4-FFF2-40B4-BE49-F238E27FC236}">
                <a16:creationId xmlns:a16="http://schemas.microsoft.com/office/drawing/2014/main" id="{A27D60C5-65DF-459E-AC18-2BDDD3F6F8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D1B4E572-4D8F-42F7-B9AF-566DD333E269}"/>
              </a:ext>
            </a:extLst>
          </p:cNvPr>
          <p:cNvSpPr txBox="1"/>
          <p:nvPr/>
        </p:nvSpPr>
        <p:spPr>
          <a:xfrm>
            <a:off x="4956313" y="5259503"/>
            <a:ext cx="6559826" cy="1015663"/>
          </a:xfrm>
          <a:prstGeom prst="rect">
            <a:avLst/>
          </a:prstGeom>
          <a:noFill/>
        </p:spPr>
        <p:txBody>
          <a:bodyPr wrap="square" rtlCol="0">
            <a:spAutoFit/>
          </a:bodyPr>
          <a:lstStyle/>
          <a:p>
            <a:r>
              <a:rPr lang="en-US" sz="2000" dirty="0">
                <a:solidFill>
                  <a:schemeClr val="tx2"/>
                </a:solidFill>
              </a:rPr>
              <a:t>'Medical_History_36' is highly correlated with 'Medical_History_25'. So, we will drop 'Medical_History_36’ Column</a:t>
            </a:r>
            <a:endParaRPr lang="en-IN" sz="2000" dirty="0">
              <a:solidFill>
                <a:schemeClr val="tx2"/>
              </a:solidFill>
            </a:endParaRPr>
          </a:p>
        </p:txBody>
      </p:sp>
    </p:spTree>
    <p:extLst>
      <p:ext uri="{BB962C8B-B14F-4D97-AF65-F5344CB8AC3E}">
        <p14:creationId xmlns:p14="http://schemas.microsoft.com/office/powerpoint/2010/main" val="428085338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3E904-02BC-4DAA-9E79-E3E40648E98A}"/>
              </a:ext>
            </a:extLst>
          </p:cNvPr>
          <p:cNvSpPr>
            <a:spLocks noGrp="1"/>
          </p:cNvSpPr>
          <p:nvPr>
            <p:ph type="title"/>
          </p:nvPr>
        </p:nvSpPr>
        <p:spPr>
          <a:xfrm>
            <a:off x="238539" y="838646"/>
            <a:ext cx="4094022" cy="5180709"/>
          </a:xfrm>
        </p:spPr>
        <p:txBody>
          <a:bodyPr>
            <a:normAutofit/>
          </a:bodyPr>
          <a:lstStyle/>
          <a:p>
            <a:r>
              <a:rPr lang="en-US" sz="3600" dirty="0"/>
              <a:t>3. Separating Features (X) and </a:t>
            </a:r>
            <a:br>
              <a:rPr lang="en-US" sz="3600" dirty="0"/>
            </a:br>
            <a:r>
              <a:rPr lang="en-US" sz="3600" dirty="0"/>
              <a:t>Response (y) from data set</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7E3D13-3485-478E-BDA2-CCA0B410DBAB}"/>
              </a:ext>
            </a:extLst>
          </p:cNvPr>
          <p:cNvSpPr>
            <a:spLocks noGrp="1"/>
          </p:cNvSpPr>
          <p:nvPr>
            <p:ph idx="1"/>
          </p:nvPr>
        </p:nvSpPr>
        <p:spPr>
          <a:xfrm>
            <a:off x="5163670" y="838647"/>
            <a:ext cx="6405759" cy="2434640"/>
          </a:xfrm>
        </p:spPr>
        <p:txBody>
          <a:bodyPr vert="horz" lIns="91440" tIns="45720" rIns="91440" bIns="45720" rtlCol="0" anchor="ctr">
            <a:normAutofit fontScale="92500" lnSpcReduction="10000"/>
          </a:bodyPr>
          <a:lstStyle/>
          <a:p>
            <a:r>
              <a:rPr lang="en-US" sz="2000" dirty="0">
                <a:solidFill>
                  <a:schemeClr val="tx2"/>
                </a:solidFill>
              </a:rPr>
              <a:t>After Data Processing and removing the highly correlated Columns, only 114 Columns left to be considered as Features (X)</a:t>
            </a:r>
          </a:p>
          <a:p>
            <a:r>
              <a:rPr lang="en-US" sz="2000" dirty="0">
                <a:solidFill>
                  <a:schemeClr val="tx2"/>
                </a:solidFill>
              </a:rPr>
              <a:t>Response (Y) is the Ordinal in nature which contains values from 1 to 8</a:t>
            </a:r>
          </a:p>
          <a:p>
            <a:r>
              <a:rPr lang="en-US" sz="2000" dirty="0">
                <a:solidFill>
                  <a:schemeClr val="tx2"/>
                </a:solidFill>
              </a:rPr>
              <a:t>Count of each Response (Y) value is shown below:</a:t>
            </a:r>
          </a:p>
          <a:p>
            <a:pPr marL="0" indent="0">
              <a:buNone/>
            </a:pPr>
            <a:br>
              <a:rPr lang="en-US" sz="1600" dirty="0"/>
            </a:br>
            <a:endParaRPr lang="en-US" sz="500" dirty="0">
              <a:solidFill>
                <a:schemeClr val="tx2"/>
              </a:solidFill>
            </a:endParaRPr>
          </a:p>
          <a:p>
            <a:endParaRPr lang="en-US" sz="500" dirty="0"/>
          </a:p>
          <a:p>
            <a:endParaRPr lang="en-US" sz="500" dirty="0">
              <a:solidFill>
                <a:schemeClr val="tx2"/>
              </a:solidFill>
            </a:endParaRPr>
          </a:p>
        </p:txBody>
      </p:sp>
      <p:pic>
        <p:nvPicPr>
          <p:cNvPr id="5" name="Picture 4">
            <a:extLst>
              <a:ext uri="{FF2B5EF4-FFF2-40B4-BE49-F238E27FC236}">
                <a16:creationId xmlns:a16="http://schemas.microsoft.com/office/drawing/2014/main" id="{FE1630C0-79AB-4E33-8B00-B9557D293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5131" y="2498370"/>
            <a:ext cx="6998330" cy="4207239"/>
          </a:xfrm>
          <a:prstGeom prst="rect">
            <a:avLst/>
          </a:prstGeom>
        </p:spPr>
      </p:pic>
    </p:spTree>
    <p:extLst>
      <p:ext uri="{BB962C8B-B14F-4D97-AF65-F5344CB8AC3E}">
        <p14:creationId xmlns:p14="http://schemas.microsoft.com/office/powerpoint/2010/main" val="79709151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3E904-02BC-4DAA-9E79-E3E40648E98A}"/>
              </a:ext>
            </a:extLst>
          </p:cNvPr>
          <p:cNvSpPr>
            <a:spLocks noGrp="1"/>
          </p:cNvSpPr>
          <p:nvPr>
            <p:ph type="title"/>
          </p:nvPr>
        </p:nvSpPr>
        <p:spPr>
          <a:xfrm>
            <a:off x="278296" y="838646"/>
            <a:ext cx="4054266" cy="5180709"/>
          </a:xfrm>
        </p:spPr>
        <p:txBody>
          <a:bodyPr>
            <a:normAutofit/>
          </a:bodyPr>
          <a:lstStyle/>
          <a:p>
            <a:r>
              <a:rPr lang="en-US" sz="3600" dirty="0"/>
              <a:t>4. Converting Alphanumeric data to numerical data using Label Encoder</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7E3D13-3485-478E-BDA2-CCA0B410DBAB}"/>
              </a:ext>
            </a:extLst>
          </p:cNvPr>
          <p:cNvSpPr>
            <a:spLocks noGrp="1"/>
          </p:cNvSpPr>
          <p:nvPr>
            <p:ph idx="1"/>
          </p:nvPr>
        </p:nvSpPr>
        <p:spPr>
          <a:xfrm>
            <a:off x="5163670" y="838646"/>
            <a:ext cx="6405760" cy="4051405"/>
          </a:xfrm>
        </p:spPr>
        <p:txBody>
          <a:bodyPr vert="horz" lIns="91440" tIns="45720" rIns="91440" bIns="45720" rtlCol="0" anchor="ctr">
            <a:normAutofit/>
          </a:bodyPr>
          <a:lstStyle/>
          <a:p>
            <a:r>
              <a:rPr lang="en-US" sz="2000" dirty="0">
                <a:solidFill>
                  <a:schemeClr val="tx2"/>
                </a:solidFill>
              </a:rPr>
              <a:t>“Product_Info_2”  contains Alphanumeric Data. </a:t>
            </a:r>
          </a:p>
          <a:p>
            <a:r>
              <a:rPr lang="en-US" sz="2000" dirty="0">
                <a:solidFill>
                  <a:schemeClr val="tx2"/>
                </a:solidFill>
              </a:rPr>
              <a:t>So we need to convert it into numerical format as machine  understands numerical data.</a:t>
            </a:r>
          </a:p>
          <a:p>
            <a:r>
              <a:rPr lang="en-US" sz="2000" dirty="0">
                <a:solidFill>
                  <a:schemeClr val="tx2"/>
                </a:solidFill>
              </a:rPr>
              <a:t>For this LABEL ENCODER is used which converts Alphanumeric data into Numerical data by assigning values in orderly manner.</a:t>
            </a:r>
          </a:p>
          <a:p>
            <a:pPr marL="0" indent="0">
              <a:buNone/>
            </a:pPr>
            <a:br>
              <a:rPr lang="en-US" sz="1600" dirty="0"/>
            </a:br>
            <a:endParaRPr lang="en-US" sz="500" dirty="0">
              <a:solidFill>
                <a:schemeClr val="tx2"/>
              </a:solidFill>
            </a:endParaRPr>
          </a:p>
          <a:p>
            <a:endParaRPr lang="en-US" sz="500" dirty="0"/>
          </a:p>
          <a:p>
            <a:endParaRPr lang="en-US" sz="500" dirty="0">
              <a:solidFill>
                <a:schemeClr val="tx2"/>
              </a:solidFill>
            </a:endParaRPr>
          </a:p>
        </p:txBody>
      </p:sp>
      <p:graphicFrame>
        <p:nvGraphicFramePr>
          <p:cNvPr id="4" name="Table 3">
            <a:extLst>
              <a:ext uri="{FF2B5EF4-FFF2-40B4-BE49-F238E27FC236}">
                <a16:creationId xmlns:a16="http://schemas.microsoft.com/office/drawing/2014/main" id="{74B2168B-1470-4769-AF58-C56411B8A854}"/>
              </a:ext>
            </a:extLst>
          </p:cNvPr>
          <p:cNvGraphicFramePr>
            <a:graphicFrameLocks noGrp="1"/>
          </p:cNvGraphicFramePr>
          <p:nvPr>
            <p:extLst>
              <p:ext uri="{D42A27DB-BD31-4B8C-83A1-F6EECF244321}">
                <p14:modId xmlns:p14="http://schemas.microsoft.com/office/powerpoint/2010/main" val="2644160639"/>
              </p:ext>
            </p:extLst>
          </p:nvPr>
        </p:nvGraphicFramePr>
        <p:xfrm>
          <a:off x="4955131" y="3655613"/>
          <a:ext cx="6958574" cy="2194560"/>
        </p:xfrm>
        <a:graphic>
          <a:graphicData uri="http://schemas.openxmlformats.org/drawingml/2006/table">
            <a:tbl>
              <a:tblPr firstRow="1" bandRow="1">
                <a:tableStyleId>{5C22544A-7EE6-4342-B048-85BDC9FD1C3A}</a:tableStyleId>
              </a:tblPr>
              <a:tblGrid>
                <a:gridCol w="3479287">
                  <a:extLst>
                    <a:ext uri="{9D8B030D-6E8A-4147-A177-3AD203B41FA5}">
                      <a16:colId xmlns:a16="http://schemas.microsoft.com/office/drawing/2014/main" val="2509539275"/>
                    </a:ext>
                  </a:extLst>
                </a:gridCol>
                <a:gridCol w="3479287">
                  <a:extLst>
                    <a:ext uri="{9D8B030D-6E8A-4147-A177-3AD203B41FA5}">
                      <a16:colId xmlns:a16="http://schemas.microsoft.com/office/drawing/2014/main" val="3217404011"/>
                    </a:ext>
                  </a:extLst>
                </a:gridCol>
              </a:tblGrid>
              <a:tr h="327991">
                <a:tc>
                  <a:txBody>
                    <a:bodyPr/>
                    <a:lstStyle/>
                    <a:p>
                      <a:r>
                        <a:rPr lang="en-IN" dirty="0"/>
                        <a:t>Product_Info_2</a:t>
                      </a:r>
                    </a:p>
                  </a:txBody>
                  <a:tcPr/>
                </a:tc>
                <a:tc>
                  <a:txBody>
                    <a:bodyPr/>
                    <a:lstStyle/>
                    <a:p>
                      <a:r>
                        <a:rPr lang="en-IN" dirty="0"/>
                        <a:t>Product_Info_2_Encoded</a:t>
                      </a:r>
                    </a:p>
                  </a:txBody>
                  <a:tcPr/>
                </a:tc>
                <a:extLst>
                  <a:ext uri="{0D108BD9-81ED-4DB2-BD59-A6C34878D82A}">
                    <a16:rowId xmlns:a16="http://schemas.microsoft.com/office/drawing/2014/main" val="198733366"/>
                  </a:ext>
                </a:extLst>
              </a:tr>
              <a:tr h="341243">
                <a:tc>
                  <a:txBody>
                    <a:bodyPr/>
                    <a:lstStyle/>
                    <a:p>
                      <a:r>
                        <a:rPr lang="en-IN" dirty="0"/>
                        <a:t>A1 – A8</a:t>
                      </a:r>
                    </a:p>
                  </a:txBody>
                  <a:tcPr/>
                </a:tc>
                <a:tc>
                  <a:txBody>
                    <a:bodyPr/>
                    <a:lstStyle/>
                    <a:p>
                      <a:r>
                        <a:rPr lang="en-IN" dirty="0"/>
                        <a:t>0-7</a:t>
                      </a:r>
                    </a:p>
                  </a:txBody>
                  <a:tcPr/>
                </a:tc>
                <a:extLst>
                  <a:ext uri="{0D108BD9-81ED-4DB2-BD59-A6C34878D82A}">
                    <a16:rowId xmlns:a16="http://schemas.microsoft.com/office/drawing/2014/main" val="764128124"/>
                  </a:ext>
                </a:extLst>
              </a:tr>
              <a:tr h="341243">
                <a:tc>
                  <a:txBody>
                    <a:bodyPr/>
                    <a:lstStyle/>
                    <a:p>
                      <a:r>
                        <a:rPr lang="en-IN" dirty="0"/>
                        <a:t>B1-B2</a:t>
                      </a:r>
                    </a:p>
                  </a:txBody>
                  <a:tcPr/>
                </a:tc>
                <a:tc>
                  <a:txBody>
                    <a:bodyPr/>
                    <a:lstStyle/>
                    <a:p>
                      <a:r>
                        <a:rPr lang="en-IN" dirty="0"/>
                        <a:t>8-9</a:t>
                      </a:r>
                    </a:p>
                  </a:txBody>
                  <a:tcPr/>
                </a:tc>
                <a:extLst>
                  <a:ext uri="{0D108BD9-81ED-4DB2-BD59-A6C34878D82A}">
                    <a16:rowId xmlns:a16="http://schemas.microsoft.com/office/drawing/2014/main" val="1141709649"/>
                  </a:ext>
                </a:extLst>
              </a:tr>
              <a:tr h="341243">
                <a:tc>
                  <a:txBody>
                    <a:bodyPr/>
                    <a:lstStyle/>
                    <a:p>
                      <a:r>
                        <a:rPr lang="en-IN" dirty="0"/>
                        <a:t>C1-C4</a:t>
                      </a:r>
                    </a:p>
                  </a:txBody>
                  <a:tcPr/>
                </a:tc>
                <a:tc>
                  <a:txBody>
                    <a:bodyPr/>
                    <a:lstStyle/>
                    <a:p>
                      <a:r>
                        <a:rPr lang="en-IN" dirty="0"/>
                        <a:t>10-13</a:t>
                      </a:r>
                    </a:p>
                  </a:txBody>
                  <a:tcPr/>
                </a:tc>
                <a:extLst>
                  <a:ext uri="{0D108BD9-81ED-4DB2-BD59-A6C34878D82A}">
                    <a16:rowId xmlns:a16="http://schemas.microsoft.com/office/drawing/2014/main" val="2786209578"/>
                  </a:ext>
                </a:extLst>
              </a:tr>
              <a:tr h="341243">
                <a:tc>
                  <a:txBody>
                    <a:bodyPr/>
                    <a:lstStyle/>
                    <a:p>
                      <a:r>
                        <a:rPr lang="en-IN" dirty="0"/>
                        <a:t>D1-D4</a:t>
                      </a:r>
                    </a:p>
                  </a:txBody>
                  <a:tcPr/>
                </a:tc>
                <a:tc>
                  <a:txBody>
                    <a:bodyPr/>
                    <a:lstStyle/>
                    <a:p>
                      <a:r>
                        <a:rPr lang="en-IN" dirty="0"/>
                        <a:t>14-17</a:t>
                      </a:r>
                    </a:p>
                  </a:txBody>
                  <a:tcPr/>
                </a:tc>
                <a:extLst>
                  <a:ext uri="{0D108BD9-81ED-4DB2-BD59-A6C34878D82A}">
                    <a16:rowId xmlns:a16="http://schemas.microsoft.com/office/drawing/2014/main" val="535303643"/>
                  </a:ext>
                </a:extLst>
              </a:tr>
              <a:tr h="341243">
                <a:tc>
                  <a:txBody>
                    <a:bodyPr/>
                    <a:lstStyle/>
                    <a:p>
                      <a:r>
                        <a:rPr lang="en-IN" dirty="0"/>
                        <a:t>E1</a:t>
                      </a:r>
                    </a:p>
                  </a:txBody>
                  <a:tcPr/>
                </a:tc>
                <a:tc>
                  <a:txBody>
                    <a:bodyPr/>
                    <a:lstStyle/>
                    <a:p>
                      <a:r>
                        <a:rPr lang="en-IN" dirty="0"/>
                        <a:t>18</a:t>
                      </a:r>
                    </a:p>
                  </a:txBody>
                  <a:tcPr/>
                </a:tc>
                <a:extLst>
                  <a:ext uri="{0D108BD9-81ED-4DB2-BD59-A6C34878D82A}">
                    <a16:rowId xmlns:a16="http://schemas.microsoft.com/office/drawing/2014/main" val="688925245"/>
                  </a:ext>
                </a:extLst>
              </a:tr>
            </a:tbl>
          </a:graphicData>
        </a:graphic>
      </p:graphicFrame>
    </p:spTree>
    <p:extLst>
      <p:ext uri="{BB962C8B-B14F-4D97-AF65-F5344CB8AC3E}">
        <p14:creationId xmlns:p14="http://schemas.microsoft.com/office/powerpoint/2010/main" val="285901402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3E904-02BC-4DAA-9E79-E3E40648E98A}"/>
              </a:ext>
            </a:extLst>
          </p:cNvPr>
          <p:cNvSpPr>
            <a:spLocks noGrp="1"/>
          </p:cNvSpPr>
          <p:nvPr>
            <p:ph type="title"/>
          </p:nvPr>
        </p:nvSpPr>
        <p:spPr>
          <a:xfrm>
            <a:off x="265044" y="838646"/>
            <a:ext cx="4067518" cy="5180709"/>
          </a:xfrm>
        </p:spPr>
        <p:txBody>
          <a:bodyPr>
            <a:normAutofit/>
          </a:bodyPr>
          <a:lstStyle/>
          <a:p>
            <a:r>
              <a:rPr lang="en-US" sz="3600" dirty="0"/>
              <a:t>5. Splitting (X) AND (Y) </a:t>
            </a:r>
            <a:r>
              <a:rPr lang="en-US" sz="3600" dirty="0" err="1"/>
              <a:t>intO</a:t>
            </a:r>
            <a:r>
              <a:rPr lang="en-US" sz="3600" dirty="0"/>
              <a:t> training and test dataset</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7E3D13-3485-478E-BDA2-CCA0B410DBAB}"/>
              </a:ext>
            </a:extLst>
          </p:cNvPr>
          <p:cNvSpPr>
            <a:spLocks noGrp="1"/>
          </p:cNvSpPr>
          <p:nvPr>
            <p:ph idx="1"/>
          </p:nvPr>
        </p:nvSpPr>
        <p:spPr>
          <a:xfrm>
            <a:off x="5163671" y="838647"/>
            <a:ext cx="5823328" cy="5180708"/>
          </a:xfrm>
        </p:spPr>
        <p:txBody>
          <a:bodyPr vert="horz" lIns="91440" tIns="45720" rIns="91440" bIns="45720" rtlCol="0" anchor="ctr">
            <a:normAutofit/>
          </a:bodyPr>
          <a:lstStyle/>
          <a:p>
            <a:r>
              <a:rPr lang="en-US" sz="2000" dirty="0">
                <a:solidFill>
                  <a:schemeClr val="tx2"/>
                </a:solidFill>
              </a:rPr>
              <a:t>After splitting, the data into 80% as Training Data and 20% as Testing Data</a:t>
            </a:r>
          </a:p>
          <a:p>
            <a:r>
              <a:rPr lang="en-US" sz="2000" dirty="0">
                <a:solidFill>
                  <a:schemeClr val="tx2"/>
                </a:solidFill>
              </a:rPr>
              <a:t>Then we get the four splitting outputs i.e. </a:t>
            </a:r>
            <a:r>
              <a:rPr lang="en-US" sz="2000" dirty="0" err="1">
                <a:solidFill>
                  <a:schemeClr val="tx2"/>
                </a:solidFill>
              </a:rPr>
              <a:t>X_train</a:t>
            </a:r>
            <a:r>
              <a:rPr lang="en-US" sz="2000" dirty="0">
                <a:solidFill>
                  <a:schemeClr val="tx2"/>
                </a:solidFill>
              </a:rPr>
              <a:t>, </a:t>
            </a:r>
            <a:r>
              <a:rPr lang="en-US" sz="2000" dirty="0" err="1">
                <a:solidFill>
                  <a:schemeClr val="tx2"/>
                </a:solidFill>
              </a:rPr>
              <a:t>X_test</a:t>
            </a:r>
            <a:r>
              <a:rPr lang="en-US" sz="2000" dirty="0">
                <a:solidFill>
                  <a:schemeClr val="tx2"/>
                </a:solidFill>
              </a:rPr>
              <a:t>, </a:t>
            </a:r>
            <a:r>
              <a:rPr lang="en-US" sz="2000" dirty="0" err="1">
                <a:solidFill>
                  <a:schemeClr val="tx2"/>
                </a:solidFill>
              </a:rPr>
              <a:t>y_train</a:t>
            </a:r>
            <a:r>
              <a:rPr lang="en-US" sz="2000" dirty="0">
                <a:solidFill>
                  <a:schemeClr val="tx2"/>
                </a:solidFill>
              </a:rPr>
              <a:t> and </a:t>
            </a:r>
            <a:r>
              <a:rPr lang="en-US" sz="2000" dirty="0" err="1">
                <a:solidFill>
                  <a:schemeClr val="tx2"/>
                </a:solidFill>
              </a:rPr>
              <a:t>y_test</a:t>
            </a:r>
            <a:endParaRPr lang="en-US" sz="2000" dirty="0">
              <a:solidFill>
                <a:schemeClr val="tx2"/>
              </a:solidFill>
            </a:endParaRPr>
          </a:p>
          <a:p>
            <a:r>
              <a:rPr lang="en-US" sz="2000" dirty="0">
                <a:solidFill>
                  <a:schemeClr val="tx2"/>
                </a:solidFill>
              </a:rPr>
              <a:t>Training set contains a data of 47,504 rows</a:t>
            </a:r>
          </a:p>
          <a:p>
            <a:r>
              <a:rPr lang="en-US" sz="2000" dirty="0">
                <a:solidFill>
                  <a:schemeClr val="tx2"/>
                </a:solidFill>
              </a:rPr>
              <a:t>While testing set contains data of 11,877 rows </a:t>
            </a:r>
            <a:br>
              <a:rPr lang="en-US" sz="500" dirty="0"/>
            </a:br>
            <a:endParaRPr lang="en-US" sz="500" dirty="0">
              <a:solidFill>
                <a:schemeClr val="tx2"/>
              </a:solidFill>
            </a:endParaRPr>
          </a:p>
          <a:p>
            <a:endParaRPr lang="en-US" sz="500" dirty="0"/>
          </a:p>
          <a:p>
            <a:endParaRPr lang="en-US" sz="500" dirty="0">
              <a:solidFill>
                <a:schemeClr val="tx2"/>
              </a:solidFill>
            </a:endParaRPr>
          </a:p>
        </p:txBody>
      </p:sp>
    </p:spTree>
    <p:extLst>
      <p:ext uri="{BB962C8B-B14F-4D97-AF65-F5344CB8AC3E}">
        <p14:creationId xmlns:p14="http://schemas.microsoft.com/office/powerpoint/2010/main" val="312069525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3E904-02BC-4DAA-9E79-E3E40648E98A}"/>
              </a:ext>
            </a:extLst>
          </p:cNvPr>
          <p:cNvSpPr>
            <a:spLocks noGrp="1"/>
          </p:cNvSpPr>
          <p:nvPr>
            <p:ph type="title"/>
          </p:nvPr>
        </p:nvSpPr>
        <p:spPr>
          <a:xfrm>
            <a:off x="212036" y="838646"/>
            <a:ext cx="4120526" cy="5180709"/>
          </a:xfrm>
        </p:spPr>
        <p:txBody>
          <a:bodyPr>
            <a:normAutofit/>
          </a:bodyPr>
          <a:lstStyle/>
          <a:p>
            <a:r>
              <a:rPr lang="en-US" sz="3600" dirty="0"/>
              <a:t>6. Decision tree Model</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7E3D13-3485-478E-BDA2-CCA0B410DBAB}"/>
              </a:ext>
            </a:extLst>
          </p:cNvPr>
          <p:cNvSpPr>
            <a:spLocks noGrp="1"/>
          </p:cNvSpPr>
          <p:nvPr>
            <p:ph idx="1"/>
          </p:nvPr>
        </p:nvSpPr>
        <p:spPr>
          <a:xfrm>
            <a:off x="5163671" y="838647"/>
            <a:ext cx="5823328" cy="5180708"/>
          </a:xfrm>
        </p:spPr>
        <p:txBody>
          <a:bodyPr vert="horz" lIns="91440" tIns="45720" rIns="91440" bIns="45720" rtlCol="0" anchor="ctr">
            <a:normAutofit/>
          </a:bodyPr>
          <a:lstStyle/>
          <a:p>
            <a:r>
              <a:rPr lang="en-US" sz="2000" dirty="0">
                <a:solidFill>
                  <a:schemeClr val="tx2"/>
                </a:solidFill>
              </a:rPr>
              <a:t>After fitting the Decision Tree model then accuracy score comes out to be 0.3923</a:t>
            </a:r>
          </a:p>
          <a:p>
            <a:r>
              <a:rPr lang="en-US" sz="2000" dirty="0">
                <a:solidFill>
                  <a:schemeClr val="tx2"/>
                </a:solidFill>
              </a:rPr>
              <a:t>Then further parameterization is done accuracy score comes out to be 0.5101</a:t>
            </a:r>
          </a:p>
          <a:p>
            <a:br>
              <a:rPr lang="en-US" sz="500" dirty="0"/>
            </a:br>
            <a:endParaRPr lang="en-US" sz="500" dirty="0">
              <a:solidFill>
                <a:schemeClr val="tx2"/>
              </a:solidFill>
            </a:endParaRPr>
          </a:p>
          <a:p>
            <a:endParaRPr lang="en-US" sz="500" dirty="0"/>
          </a:p>
          <a:p>
            <a:endParaRPr lang="en-US" sz="500" dirty="0">
              <a:solidFill>
                <a:schemeClr val="tx2"/>
              </a:solidFill>
            </a:endParaRPr>
          </a:p>
        </p:txBody>
      </p:sp>
    </p:spTree>
    <p:extLst>
      <p:ext uri="{BB962C8B-B14F-4D97-AF65-F5344CB8AC3E}">
        <p14:creationId xmlns:p14="http://schemas.microsoft.com/office/powerpoint/2010/main" val="305467578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3E904-02BC-4DAA-9E79-E3E40648E98A}"/>
              </a:ext>
            </a:extLst>
          </p:cNvPr>
          <p:cNvSpPr>
            <a:spLocks noGrp="1"/>
          </p:cNvSpPr>
          <p:nvPr>
            <p:ph type="title"/>
          </p:nvPr>
        </p:nvSpPr>
        <p:spPr>
          <a:xfrm>
            <a:off x="212036" y="838646"/>
            <a:ext cx="4120526" cy="5180709"/>
          </a:xfrm>
        </p:spPr>
        <p:txBody>
          <a:bodyPr>
            <a:normAutofit/>
          </a:bodyPr>
          <a:lstStyle/>
          <a:p>
            <a:r>
              <a:rPr lang="en-US" sz="3600" dirty="0"/>
              <a:t>7. Random forest Model</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7E3D13-3485-478E-BDA2-CCA0B410DBAB}"/>
              </a:ext>
            </a:extLst>
          </p:cNvPr>
          <p:cNvSpPr>
            <a:spLocks noGrp="1"/>
          </p:cNvSpPr>
          <p:nvPr>
            <p:ph idx="1"/>
          </p:nvPr>
        </p:nvSpPr>
        <p:spPr>
          <a:xfrm>
            <a:off x="5163671" y="838647"/>
            <a:ext cx="5823328" cy="5180708"/>
          </a:xfrm>
        </p:spPr>
        <p:txBody>
          <a:bodyPr vert="horz" lIns="91440" tIns="45720" rIns="91440" bIns="45720" rtlCol="0" anchor="ctr">
            <a:normAutofit/>
          </a:bodyPr>
          <a:lstStyle/>
          <a:p>
            <a:r>
              <a:rPr lang="en-US" sz="2000" dirty="0">
                <a:solidFill>
                  <a:schemeClr val="tx2"/>
                </a:solidFill>
              </a:rPr>
              <a:t>After fitting the Random Forest model then accuracy score comes out to be 0.4662</a:t>
            </a:r>
          </a:p>
          <a:p>
            <a:r>
              <a:rPr lang="en-US" sz="2000" dirty="0">
                <a:solidFill>
                  <a:schemeClr val="tx2"/>
                </a:solidFill>
              </a:rPr>
              <a:t>Then further parameterization is done accuracy score comes out to be 0.5267</a:t>
            </a:r>
          </a:p>
          <a:p>
            <a:br>
              <a:rPr lang="en-US" sz="500" dirty="0"/>
            </a:br>
            <a:endParaRPr lang="en-US" sz="500" dirty="0">
              <a:solidFill>
                <a:schemeClr val="tx2"/>
              </a:solidFill>
            </a:endParaRPr>
          </a:p>
          <a:p>
            <a:endParaRPr lang="en-US" sz="500" dirty="0"/>
          </a:p>
          <a:p>
            <a:endParaRPr lang="en-US" sz="500" dirty="0">
              <a:solidFill>
                <a:schemeClr val="tx2"/>
              </a:solidFill>
            </a:endParaRPr>
          </a:p>
        </p:txBody>
      </p:sp>
    </p:spTree>
    <p:extLst>
      <p:ext uri="{BB962C8B-B14F-4D97-AF65-F5344CB8AC3E}">
        <p14:creationId xmlns:p14="http://schemas.microsoft.com/office/powerpoint/2010/main" val="185585094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3E904-02BC-4DAA-9E79-E3E40648E98A}"/>
              </a:ext>
            </a:extLst>
          </p:cNvPr>
          <p:cNvSpPr>
            <a:spLocks noGrp="1"/>
          </p:cNvSpPr>
          <p:nvPr>
            <p:ph type="title"/>
          </p:nvPr>
        </p:nvSpPr>
        <p:spPr>
          <a:xfrm>
            <a:off x="212036" y="838646"/>
            <a:ext cx="4120526" cy="5180709"/>
          </a:xfrm>
        </p:spPr>
        <p:txBody>
          <a:bodyPr>
            <a:normAutofit/>
          </a:bodyPr>
          <a:lstStyle/>
          <a:p>
            <a:r>
              <a:rPr lang="en-US" sz="3600" dirty="0"/>
              <a:t>8. conclusion</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7E3D13-3485-478E-BDA2-CCA0B410DBAB}"/>
              </a:ext>
            </a:extLst>
          </p:cNvPr>
          <p:cNvSpPr>
            <a:spLocks noGrp="1"/>
          </p:cNvSpPr>
          <p:nvPr>
            <p:ph idx="1"/>
          </p:nvPr>
        </p:nvSpPr>
        <p:spPr>
          <a:xfrm>
            <a:off x="5057088" y="422706"/>
            <a:ext cx="6286207" cy="1427475"/>
          </a:xfrm>
        </p:spPr>
        <p:txBody>
          <a:bodyPr vert="horz" lIns="91440" tIns="45720" rIns="91440" bIns="45720" rtlCol="0" anchor="ctr">
            <a:normAutofit/>
          </a:bodyPr>
          <a:lstStyle/>
          <a:p>
            <a:r>
              <a:rPr lang="en-US" sz="2000" dirty="0">
                <a:solidFill>
                  <a:schemeClr val="tx2"/>
                </a:solidFill>
              </a:rPr>
              <a:t>After applying different basic ML Algorithms Accuracy Score of Insurance Data Set is increased from 0.3923 to 0.5267</a:t>
            </a:r>
          </a:p>
          <a:p>
            <a:br>
              <a:rPr lang="en-US" sz="500" dirty="0"/>
            </a:br>
            <a:endParaRPr lang="en-US" sz="500" dirty="0">
              <a:solidFill>
                <a:schemeClr val="tx2"/>
              </a:solidFill>
            </a:endParaRPr>
          </a:p>
          <a:p>
            <a:endParaRPr lang="en-US" sz="500" dirty="0"/>
          </a:p>
          <a:p>
            <a:endParaRPr lang="en-US" sz="500" dirty="0">
              <a:solidFill>
                <a:schemeClr val="tx2"/>
              </a:solidFill>
            </a:endParaRPr>
          </a:p>
        </p:txBody>
      </p:sp>
      <p:pic>
        <p:nvPicPr>
          <p:cNvPr id="5" name="Picture 4">
            <a:extLst>
              <a:ext uri="{FF2B5EF4-FFF2-40B4-BE49-F238E27FC236}">
                <a16:creationId xmlns:a16="http://schemas.microsoft.com/office/drawing/2014/main" id="{F053082A-DE58-4F8C-AEE6-7AA3DB044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4087" y="1038881"/>
            <a:ext cx="5492208" cy="3910904"/>
          </a:xfrm>
          <a:prstGeom prst="rect">
            <a:avLst/>
          </a:prstGeom>
        </p:spPr>
      </p:pic>
      <p:sp>
        <p:nvSpPr>
          <p:cNvPr id="6" name="TextBox 5">
            <a:extLst>
              <a:ext uri="{FF2B5EF4-FFF2-40B4-BE49-F238E27FC236}">
                <a16:creationId xmlns:a16="http://schemas.microsoft.com/office/drawing/2014/main" id="{F351594A-D8F5-4161-84B7-7A432DF27D2E}"/>
              </a:ext>
            </a:extLst>
          </p:cNvPr>
          <p:cNvSpPr txBox="1"/>
          <p:nvPr/>
        </p:nvSpPr>
        <p:spPr>
          <a:xfrm>
            <a:off x="5120444" y="5007820"/>
            <a:ext cx="6286207" cy="1908215"/>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tx2"/>
                </a:solidFill>
              </a:rPr>
              <a:t>Further increase in Accuracy Score is not possible with these Basic ML Algorithms</a:t>
            </a:r>
          </a:p>
          <a:p>
            <a:pPr marL="342900" indent="-342900">
              <a:buFont typeface="Arial" panose="020B0604020202020204" pitchFamily="34" charset="0"/>
              <a:buChar char="•"/>
            </a:pPr>
            <a:r>
              <a:rPr lang="en-IN" sz="2000" dirty="0">
                <a:solidFill>
                  <a:schemeClr val="tx2"/>
                </a:solidFill>
              </a:rPr>
              <a:t>In future as a enhancement, we will use Advanced ML Algorithms like “</a:t>
            </a:r>
            <a:r>
              <a:rPr lang="en-IN" sz="2000" dirty="0" err="1">
                <a:solidFill>
                  <a:schemeClr val="tx2"/>
                </a:solidFill>
              </a:rPr>
              <a:t>xgboost</a:t>
            </a:r>
            <a:r>
              <a:rPr lang="en-IN" sz="2000" dirty="0">
                <a:solidFill>
                  <a:schemeClr val="tx2"/>
                </a:solidFill>
              </a:rPr>
              <a:t>” to further increase the Accuracy Score.</a:t>
            </a:r>
          </a:p>
          <a:p>
            <a:endParaRPr lang="en-IN" dirty="0"/>
          </a:p>
        </p:txBody>
      </p:sp>
    </p:spTree>
    <p:extLst>
      <p:ext uri="{BB962C8B-B14F-4D97-AF65-F5344CB8AC3E}">
        <p14:creationId xmlns:p14="http://schemas.microsoft.com/office/powerpoint/2010/main" val="323588193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D86C-21F7-42DC-97B6-98D58453DB49}"/>
              </a:ext>
            </a:extLst>
          </p:cNvPr>
          <p:cNvSpPr>
            <a:spLocks noGrp="1"/>
          </p:cNvSpPr>
          <p:nvPr>
            <p:ph type="ctrTitle"/>
          </p:nvPr>
        </p:nvSpPr>
        <p:spPr>
          <a:xfrm>
            <a:off x="365759" y="2166364"/>
            <a:ext cx="11471565" cy="1739347"/>
          </a:xfrm>
        </p:spPr>
        <p:txBody>
          <a:bodyPr/>
          <a:lstStyle/>
          <a:p>
            <a:r>
              <a:rPr lang="en-US"/>
              <a:t>Thank you</a:t>
            </a:r>
          </a:p>
        </p:txBody>
      </p:sp>
    </p:spTree>
    <p:extLst>
      <p:ext uri="{BB962C8B-B14F-4D97-AF65-F5344CB8AC3E}">
        <p14:creationId xmlns:p14="http://schemas.microsoft.com/office/powerpoint/2010/main" val="135353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FC6BE8-64CB-4970-AC47-EBF546E1FC50}"/>
              </a:ext>
            </a:extLst>
          </p:cNvPr>
          <p:cNvSpPr>
            <a:spLocks noGrp="1"/>
          </p:cNvSpPr>
          <p:nvPr>
            <p:ph type="title"/>
          </p:nvPr>
        </p:nvSpPr>
        <p:spPr>
          <a:xfrm>
            <a:off x="643467" y="1325880"/>
            <a:ext cx="3089437" cy="4206240"/>
          </a:xfrm>
        </p:spPr>
        <p:txBody>
          <a:bodyPr>
            <a:normAutofit/>
          </a:bodyPr>
          <a:lstStyle/>
          <a:p>
            <a:pPr algn="r"/>
            <a:r>
              <a:rPr lang="en-US" sz="3200">
                <a:solidFill>
                  <a:schemeClr val="tx2"/>
                </a:solidFill>
              </a:rPr>
              <a:t>Agenda</a:t>
            </a:r>
          </a:p>
        </p:txBody>
      </p:sp>
      <p:sp>
        <p:nvSpPr>
          <p:cNvPr id="13" name="Rectangle 12">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7C83B9C-3250-41D4-9DDF-528B32FC1F5D}"/>
              </a:ext>
            </a:extLst>
          </p:cNvPr>
          <p:cNvSpPr>
            <a:spLocks noGrp="1"/>
          </p:cNvSpPr>
          <p:nvPr>
            <p:ph idx="1"/>
          </p:nvPr>
        </p:nvSpPr>
        <p:spPr>
          <a:xfrm>
            <a:off x="4381668" y="1126067"/>
            <a:ext cx="6605331" cy="4605866"/>
          </a:xfrm>
        </p:spPr>
        <p:txBody>
          <a:bodyPr anchor="ctr">
            <a:normAutofit/>
          </a:bodyPr>
          <a:lstStyle/>
          <a:p>
            <a:r>
              <a:rPr lang="en-US" sz="1800" dirty="0">
                <a:solidFill>
                  <a:schemeClr val="tx2"/>
                </a:solidFill>
              </a:rPr>
              <a:t>Data background.</a:t>
            </a:r>
          </a:p>
          <a:p>
            <a:r>
              <a:rPr lang="en-US" sz="1800" dirty="0">
                <a:solidFill>
                  <a:schemeClr val="tx2"/>
                </a:solidFill>
              </a:rPr>
              <a:t>Steps followed during ML Project.</a:t>
            </a:r>
          </a:p>
          <a:p>
            <a:r>
              <a:rPr lang="en-US" sz="1800" dirty="0">
                <a:solidFill>
                  <a:schemeClr val="tx2"/>
                </a:solidFill>
              </a:rPr>
              <a:t>Conclusion.</a:t>
            </a:r>
          </a:p>
        </p:txBody>
      </p:sp>
      <p:sp>
        <p:nvSpPr>
          <p:cNvPr id="17" name="Rectangle 16">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123689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3B948-4F82-407E-B1C7-7EE065C17664}"/>
              </a:ext>
            </a:extLst>
          </p:cNvPr>
          <p:cNvSpPr>
            <a:spLocks noGrp="1"/>
          </p:cNvSpPr>
          <p:nvPr>
            <p:ph type="ctrTitle"/>
          </p:nvPr>
        </p:nvSpPr>
        <p:spPr>
          <a:xfrm>
            <a:off x="4378000" y="2167391"/>
            <a:ext cx="6280927" cy="2523219"/>
          </a:xfrm>
        </p:spPr>
        <p:txBody>
          <a:bodyPr>
            <a:normAutofit/>
          </a:bodyPr>
          <a:lstStyle/>
          <a:p>
            <a:pPr algn="l"/>
            <a:r>
              <a:rPr lang="en-US" sz="4400">
                <a:solidFill>
                  <a:schemeClr val="tx2"/>
                </a:solidFill>
              </a:rPr>
              <a:t>Data background</a:t>
            </a:r>
          </a:p>
        </p:txBody>
      </p:sp>
      <p:sp>
        <p:nvSpPr>
          <p:cNvPr id="9" name="Rectangle 8">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954176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1BA2C-B41C-41DE-BF3F-A84B2F472D22}"/>
              </a:ext>
            </a:extLst>
          </p:cNvPr>
          <p:cNvSpPr>
            <a:spLocks noGrp="1"/>
          </p:cNvSpPr>
          <p:nvPr>
            <p:ph type="title"/>
          </p:nvPr>
        </p:nvSpPr>
        <p:spPr>
          <a:xfrm>
            <a:off x="622570" y="838646"/>
            <a:ext cx="3709991" cy="5180709"/>
          </a:xfrm>
        </p:spPr>
        <p:txBody>
          <a:bodyPr vert="horz" lIns="91440" tIns="45720" rIns="91440" bIns="45720" rtlCol="0">
            <a:normAutofit/>
          </a:bodyPr>
          <a:lstStyle/>
          <a:p>
            <a:r>
              <a:rPr lang="en-US" sz="3600"/>
              <a:t>WHat data is all about</a:t>
            </a:r>
          </a:p>
        </p:txBody>
      </p:sp>
      <p:sp useBgFill="1">
        <p:nvSpPr>
          <p:cNvPr id="13" name="Rectangle 16">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8E7277-A465-4472-BBFF-DF72AB72E43E}"/>
              </a:ext>
            </a:extLst>
          </p:cNvPr>
          <p:cNvSpPr>
            <a:spLocks noGrp="1"/>
          </p:cNvSpPr>
          <p:nvPr>
            <p:ph idx="1"/>
          </p:nvPr>
        </p:nvSpPr>
        <p:spPr>
          <a:xfrm>
            <a:off x="4976766" y="306685"/>
            <a:ext cx="6010233" cy="5712670"/>
          </a:xfrm>
        </p:spPr>
        <p:txBody>
          <a:bodyPr vert="horz" lIns="91440" tIns="45720" rIns="91440" bIns="45720" rtlCol="0" anchor="ctr">
            <a:normAutofit/>
          </a:bodyPr>
          <a:lstStyle/>
          <a:p>
            <a:r>
              <a:rPr lang="en-US" sz="2000" dirty="0">
                <a:solidFill>
                  <a:schemeClr val="tx2"/>
                </a:solidFill>
              </a:rPr>
              <a:t>Insurance is a contract, represented by a policy, in which an individual or entity receives financial protection or reimbursement against losses from an insurance company.</a:t>
            </a:r>
          </a:p>
          <a:p>
            <a:r>
              <a:rPr lang="en-US" sz="2000" dirty="0">
                <a:solidFill>
                  <a:schemeClr val="tx2"/>
                </a:solidFill>
              </a:rPr>
              <a:t>Insurance policies are used to hedge against the risk of financial losses, both big and small, that may result from damage to the insured or her property, or from liability for damage or injury caused to a third party.</a:t>
            </a:r>
          </a:p>
          <a:p>
            <a:r>
              <a:rPr lang="en-US" sz="2000" dirty="0">
                <a:solidFill>
                  <a:schemeClr val="tx2"/>
                </a:solidFill>
              </a:rPr>
              <a:t>Insured needs to pay some amount in form of “</a:t>
            </a:r>
            <a:r>
              <a:rPr lang="en-US" sz="2000" b="1" dirty="0">
                <a:solidFill>
                  <a:schemeClr val="tx2"/>
                </a:solidFill>
              </a:rPr>
              <a:t>Premium”</a:t>
            </a:r>
            <a:r>
              <a:rPr lang="en-US" sz="2000" dirty="0">
                <a:solidFill>
                  <a:schemeClr val="tx2"/>
                </a:solidFill>
              </a:rPr>
              <a:t> to the insurance company in order to continue the benefits of the insurance policy.</a:t>
            </a:r>
          </a:p>
        </p:txBody>
      </p:sp>
    </p:spTree>
    <p:extLst>
      <p:ext uri="{BB962C8B-B14F-4D97-AF65-F5344CB8AC3E}">
        <p14:creationId xmlns:p14="http://schemas.microsoft.com/office/powerpoint/2010/main" val="341852146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003FD-52F6-48F0-A149-09574DDECE95}"/>
              </a:ext>
            </a:extLst>
          </p:cNvPr>
          <p:cNvSpPr>
            <a:spLocks noGrp="1"/>
          </p:cNvSpPr>
          <p:nvPr>
            <p:ph type="title"/>
          </p:nvPr>
        </p:nvSpPr>
        <p:spPr>
          <a:xfrm>
            <a:off x="622570" y="838646"/>
            <a:ext cx="3709991" cy="5180709"/>
          </a:xfrm>
        </p:spPr>
        <p:txBody>
          <a:bodyPr>
            <a:normAutofit/>
          </a:bodyPr>
          <a:lstStyle/>
          <a:p>
            <a:r>
              <a:rPr lang="en-US" sz="3600"/>
              <a:t>Data Description</a:t>
            </a:r>
          </a:p>
        </p:txBody>
      </p:sp>
      <p:sp useBgFill="1">
        <p:nvSpPr>
          <p:cNvPr id="11"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95DAE3-EA7C-4A03-A852-C6C24CE8DAB8}"/>
              </a:ext>
            </a:extLst>
          </p:cNvPr>
          <p:cNvSpPr>
            <a:spLocks noGrp="1"/>
          </p:cNvSpPr>
          <p:nvPr>
            <p:ph idx="1"/>
          </p:nvPr>
        </p:nvSpPr>
        <p:spPr>
          <a:xfrm>
            <a:off x="5163671" y="838647"/>
            <a:ext cx="5823328" cy="5180708"/>
          </a:xfrm>
        </p:spPr>
        <p:txBody>
          <a:bodyPr anchor="ctr">
            <a:normAutofit/>
          </a:bodyPr>
          <a:lstStyle/>
          <a:p>
            <a:r>
              <a:rPr lang="en-US" sz="2000" dirty="0">
                <a:solidFill>
                  <a:schemeClr val="tx2"/>
                </a:solidFill>
              </a:rPr>
              <a:t>Insurance Dataset comprises of 59381 rows X 127 columns of data</a:t>
            </a:r>
          </a:p>
          <a:p>
            <a:r>
              <a:rPr lang="en-US" sz="2000" dirty="0">
                <a:solidFill>
                  <a:schemeClr val="tx2"/>
                </a:solidFill>
              </a:rPr>
              <a:t>Target Variable i.e. “Response” Columns is Ordinal in nature with values from 1 to 8</a:t>
            </a:r>
          </a:p>
          <a:p>
            <a:r>
              <a:rPr lang="en-US" sz="2000" dirty="0">
                <a:solidFill>
                  <a:schemeClr val="tx2"/>
                </a:solidFill>
              </a:rPr>
              <a:t>Remaining 126 Columns represent the Feature or Independent Variables</a:t>
            </a:r>
          </a:p>
        </p:txBody>
      </p:sp>
    </p:spTree>
    <p:extLst>
      <p:ext uri="{BB962C8B-B14F-4D97-AF65-F5344CB8AC3E}">
        <p14:creationId xmlns:p14="http://schemas.microsoft.com/office/powerpoint/2010/main" val="340069592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A93F-FA82-4583-A248-97C9B370EED1}"/>
              </a:ext>
            </a:extLst>
          </p:cNvPr>
          <p:cNvSpPr>
            <a:spLocks noGrp="1"/>
          </p:cNvSpPr>
          <p:nvPr>
            <p:ph type="title"/>
          </p:nvPr>
        </p:nvSpPr>
        <p:spPr>
          <a:xfrm>
            <a:off x="1202919" y="284176"/>
            <a:ext cx="9784080" cy="1508760"/>
          </a:xfrm>
        </p:spPr>
        <p:txBody>
          <a:bodyPr>
            <a:normAutofit/>
          </a:bodyPr>
          <a:lstStyle/>
          <a:p>
            <a:r>
              <a:rPr lang="en-US" sz="2800" b="1" dirty="0"/>
              <a:t>INSURANCE Data Fields</a:t>
            </a:r>
            <a:endParaRPr lang="en-US" sz="2800" dirty="0"/>
          </a:p>
        </p:txBody>
      </p:sp>
      <p:graphicFrame>
        <p:nvGraphicFramePr>
          <p:cNvPr id="5" name="Content Placeholder 4">
            <a:extLst>
              <a:ext uri="{FF2B5EF4-FFF2-40B4-BE49-F238E27FC236}">
                <a16:creationId xmlns:a16="http://schemas.microsoft.com/office/drawing/2014/main" id="{C101FE8A-001E-4DED-B3AF-B756F0EE6260}"/>
              </a:ext>
            </a:extLst>
          </p:cNvPr>
          <p:cNvGraphicFramePr>
            <a:graphicFrameLocks noGrp="1"/>
          </p:cNvGraphicFramePr>
          <p:nvPr>
            <p:ph idx="1"/>
            <p:extLst>
              <p:ext uri="{D42A27DB-BD31-4B8C-83A1-F6EECF244321}">
                <p14:modId xmlns:p14="http://schemas.microsoft.com/office/powerpoint/2010/main" val="3564951917"/>
              </p:ext>
            </p:extLst>
          </p:nvPr>
        </p:nvGraphicFramePr>
        <p:xfrm>
          <a:off x="1203325" y="2507349"/>
          <a:ext cx="9783764" cy="3612756"/>
        </p:xfrm>
        <a:graphic>
          <a:graphicData uri="http://schemas.openxmlformats.org/drawingml/2006/table">
            <a:tbl>
              <a:tblPr firstRow="1" bandRow="1">
                <a:tableStyleId>{5C22544A-7EE6-4342-B048-85BDC9FD1C3A}</a:tableStyleId>
              </a:tblPr>
              <a:tblGrid>
                <a:gridCol w="2648857">
                  <a:extLst>
                    <a:ext uri="{9D8B030D-6E8A-4147-A177-3AD203B41FA5}">
                      <a16:colId xmlns:a16="http://schemas.microsoft.com/office/drawing/2014/main" val="1165277800"/>
                    </a:ext>
                  </a:extLst>
                </a:gridCol>
                <a:gridCol w="7134907">
                  <a:extLst>
                    <a:ext uri="{9D8B030D-6E8A-4147-A177-3AD203B41FA5}">
                      <a16:colId xmlns:a16="http://schemas.microsoft.com/office/drawing/2014/main" val="2772954191"/>
                    </a:ext>
                  </a:extLst>
                </a:gridCol>
              </a:tblGrid>
              <a:tr h="258054">
                <a:tc>
                  <a:txBody>
                    <a:bodyPr/>
                    <a:lstStyle/>
                    <a:p>
                      <a:pPr algn="l" fontAlgn="ctr"/>
                      <a:r>
                        <a:rPr lang="en-US" sz="1100" dirty="0">
                          <a:effectLst/>
                        </a:rPr>
                        <a:t>Column Name</a:t>
                      </a:r>
                    </a:p>
                  </a:txBody>
                  <a:tcPr marL="53603" marR="53603" marT="26801" marB="26801" anchor="ctr"/>
                </a:tc>
                <a:tc>
                  <a:txBody>
                    <a:bodyPr/>
                    <a:lstStyle/>
                    <a:p>
                      <a:pPr algn="l" fontAlgn="ctr"/>
                      <a:r>
                        <a:rPr lang="en-US" sz="1100" dirty="0">
                          <a:effectLst/>
                        </a:rPr>
                        <a:t>Description</a:t>
                      </a:r>
                    </a:p>
                  </a:txBody>
                  <a:tcPr marL="53603" marR="53603" marT="26801" marB="26801" anchor="ctr"/>
                </a:tc>
                <a:extLst>
                  <a:ext uri="{0D108BD9-81ED-4DB2-BD59-A6C34878D82A}">
                    <a16:rowId xmlns:a16="http://schemas.microsoft.com/office/drawing/2014/main" val="35826371"/>
                  </a:ext>
                </a:extLst>
              </a:tr>
              <a:tr h="258054">
                <a:tc>
                  <a:txBody>
                    <a:bodyPr/>
                    <a:lstStyle/>
                    <a:p>
                      <a:pPr fontAlgn="ctr"/>
                      <a:r>
                        <a:rPr lang="en-US" sz="1100" dirty="0">
                          <a:effectLst/>
                        </a:rPr>
                        <a:t>Id</a:t>
                      </a:r>
                    </a:p>
                  </a:txBody>
                  <a:tcPr marL="53603" marR="53603" marT="26801" marB="26801" anchor="ctr"/>
                </a:tc>
                <a:tc>
                  <a:txBody>
                    <a:bodyPr/>
                    <a:lstStyle/>
                    <a:p>
                      <a:pPr fontAlgn="ctr"/>
                      <a:r>
                        <a:rPr lang="en-US" sz="1100" dirty="0">
                          <a:effectLst/>
                        </a:rPr>
                        <a:t>A unique identifier associated with an application.</a:t>
                      </a:r>
                    </a:p>
                  </a:txBody>
                  <a:tcPr marL="53603" marR="53603" marT="26801" marB="26801" anchor="ctr"/>
                </a:tc>
                <a:extLst>
                  <a:ext uri="{0D108BD9-81ED-4DB2-BD59-A6C34878D82A}">
                    <a16:rowId xmlns:a16="http://schemas.microsoft.com/office/drawing/2014/main" val="3208063815"/>
                  </a:ext>
                </a:extLst>
              </a:tr>
              <a:tr h="258054">
                <a:tc>
                  <a:txBody>
                    <a:bodyPr/>
                    <a:lstStyle/>
                    <a:p>
                      <a:pPr fontAlgn="ctr"/>
                      <a:r>
                        <a:rPr lang="en-US" sz="1100" dirty="0">
                          <a:effectLst/>
                        </a:rPr>
                        <a:t>Product_Info_1-7</a:t>
                      </a:r>
                    </a:p>
                  </a:txBody>
                  <a:tcPr marL="53603" marR="53603" marT="26801" marB="26801" anchor="ctr"/>
                </a:tc>
                <a:tc>
                  <a:txBody>
                    <a:bodyPr/>
                    <a:lstStyle/>
                    <a:p>
                      <a:pPr fontAlgn="ctr"/>
                      <a:r>
                        <a:rPr lang="en-US" sz="1100" dirty="0">
                          <a:effectLst/>
                        </a:rPr>
                        <a:t>A set of normalized variables relating to the product applied for</a:t>
                      </a:r>
                    </a:p>
                  </a:txBody>
                  <a:tcPr marL="53603" marR="53603" marT="26801" marB="26801" anchor="ctr"/>
                </a:tc>
                <a:extLst>
                  <a:ext uri="{0D108BD9-81ED-4DB2-BD59-A6C34878D82A}">
                    <a16:rowId xmlns:a16="http://schemas.microsoft.com/office/drawing/2014/main" val="3642398905"/>
                  </a:ext>
                </a:extLst>
              </a:tr>
              <a:tr h="258054">
                <a:tc>
                  <a:txBody>
                    <a:bodyPr/>
                    <a:lstStyle/>
                    <a:p>
                      <a:pPr fontAlgn="ctr"/>
                      <a:r>
                        <a:rPr lang="en-US" sz="1100" dirty="0" err="1">
                          <a:effectLst/>
                        </a:rPr>
                        <a:t>Ins_Age</a:t>
                      </a:r>
                      <a:endParaRPr lang="en-US" sz="1100" dirty="0">
                        <a:effectLst/>
                      </a:endParaRPr>
                    </a:p>
                  </a:txBody>
                  <a:tcPr marL="53603" marR="53603" marT="26801" marB="26801" anchor="ctr"/>
                </a:tc>
                <a:tc>
                  <a:txBody>
                    <a:bodyPr/>
                    <a:lstStyle/>
                    <a:p>
                      <a:pPr fontAlgn="ctr"/>
                      <a:r>
                        <a:rPr lang="en-US" sz="1100" dirty="0">
                          <a:effectLst/>
                        </a:rPr>
                        <a:t>Normalized age of applicant</a:t>
                      </a:r>
                    </a:p>
                  </a:txBody>
                  <a:tcPr marL="53603" marR="53603" marT="26801" marB="26801" anchor="ctr"/>
                </a:tc>
                <a:extLst>
                  <a:ext uri="{0D108BD9-81ED-4DB2-BD59-A6C34878D82A}">
                    <a16:rowId xmlns:a16="http://schemas.microsoft.com/office/drawing/2014/main" val="2902562997"/>
                  </a:ext>
                </a:extLst>
              </a:tr>
              <a:tr h="258054">
                <a:tc>
                  <a:txBody>
                    <a:bodyPr/>
                    <a:lstStyle/>
                    <a:p>
                      <a:pPr fontAlgn="ctr"/>
                      <a:r>
                        <a:rPr lang="en-US" sz="1100" dirty="0" err="1">
                          <a:effectLst/>
                        </a:rPr>
                        <a:t>Ht</a:t>
                      </a:r>
                      <a:endParaRPr lang="en-US" sz="1100" dirty="0">
                        <a:effectLst/>
                      </a:endParaRPr>
                    </a:p>
                  </a:txBody>
                  <a:tcPr marL="53603" marR="53603" marT="26801" marB="26801" anchor="ctr"/>
                </a:tc>
                <a:tc>
                  <a:txBody>
                    <a:bodyPr/>
                    <a:lstStyle/>
                    <a:p>
                      <a:pPr fontAlgn="ctr"/>
                      <a:r>
                        <a:rPr lang="en-US" sz="1100" dirty="0">
                          <a:effectLst/>
                        </a:rPr>
                        <a:t>Normalized height of applicant</a:t>
                      </a:r>
                    </a:p>
                  </a:txBody>
                  <a:tcPr marL="53603" marR="53603" marT="26801" marB="26801" anchor="ctr"/>
                </a:tc>
                <a:extLst>
                  <a:ext uri="{0D108BD9-81ED-4DB2-BD59-A6C34878D82A}">
                    <a16:rowId xmlns:a16="http://schemas.microsoft.com/office/drawing/2014/main" val="3207326497"/>
                  </a:ext>
                </a:extLst>
              </a:tr>
              <a:tr h="258054">
                <a:tc>
                  <a:txBody>
                    <a:bodyPr/>
                    <a:lstStyle/>
                    <a:p>
                      <a:pPr fontAlgn="ctr"/>
                      <a:r>
                        <a:rPr lang="en-US" sz="1100" dirty="0" err="1">
                          <a:effectLst/>
                        </a:rPr>
                        <a:t>Wt</a:t>
                      </a:r>
                      <a:endParaRPr lang="en-US" sz="1100" dirty="0">
                        <a:effectLst/>
                      </a:endParaRPr>
                    </a:p>
                  </a:txBody>
                  <a:tcPr marL="53603" marR="53603" marT="26801" marB="26801" anchor="ctr"/>
                </a:tc>
                <a:tc>
                  <a:txBody>
                    <a:bodyPr/>
                    <a:lstStyle/>
                    <a:p>
                      <a:pPr fontAlgn="ctr"/>
                      <a:r>
                        <a:rPr lang="en-US" sz="1100" dirty="0">
                          <a:effectLst/>
                        </a:rPr>
                        <a:t>Normalized weight of applicant</a:t>
                      </a:r>
                    </a:p>
                  </a:txBody>
                  <a:tcPr marL="53603" marR="53603" marT="26801" marB="26801" anchor="ctr"/>
                </a:tc>
                <a:extLst>
                  <a:ext uri="{0D108BD9-81ED-4DB2-BD59-A6C34878D82A}">
                    <a16:rowId xmlns:a16="http://schemas.microsoft.com/office/drawing/2014/main" val="644914811"/>
                  </a:ext>
                </a:extLst>
              </a:tr>
              <a:tr h="258054">
                <a:tc>
                  <a:txBody>
                    <a:bodyPr/>
                    <a:lstStyle/>
                    <a:p>
                      <a:pPr fontAlgn="ctr"/>
                      <a:r>
                        <a:rPr lang="en-US" sz="1100" dirty="0">
                          <a:effectLst/>
                        </a:rPr>
                        <a:t>BMI</a:t>
                      </a:r>
                    </a:p>
                  </a:txBody>
                  <a:tcPr marL="53603" marR="53603" marT="26801" marB="26801" anchor="ctr"/>
                </a:tc>
                <a:tc>
                  <a:txBody>
                    <a:bodyPr/>
                    <a:lstStyle/>
                    <a:p>
                      <a:pPr fontAlgn="ctr"/>
                      <a:r>
                        <a:rPr lang="en-US" sz="1100" dirty="0">
                          <a:effectLst/>
                        </a:rPr>
                        <a:t>Normalized BMI of applicant.</a:t>
                      </a:r>
                    </a:p>
                  </a:txBody>
                  <a:tcPr marL="53603" marR="53603" marT="26801" marB="26801" anchor="ctr"/>
                </a:tc>
                <a:extLst>
                  <a:ext uri="{0D108BD9-81ED-4DB2-BD59-A6C34878D82A}">
                    <a16:rowId xmlns:a16="http://schemas.microsoft.com/office/drawing/2014/main" val="3425686947"/>
                  </a:ext>
                </a:extLst>
              </a:tr>
              <a:tr h="258054">
                <a:tc>
                  <a:txBody>
                    <a:bodyPr/>
                    <a:lstStyle/>
                    <a:p>
                      <a:pPr fontAlgn="ctr"/>
                      <a:r>
                        <a:rPr lang="en-US" sz="1100" dirty="0">
                          <a:effectLst/>
                        </a:rPr>
                        <a:t>Employment_Info_1-6</a:t>
                      </a:r>
                    </a:p>
                  </a:txBody>
                  <a:tcPr marL="53603" marR="53603" marT="26801" marB="26801" anchor="ctr"/>
                </a:tc>
                <a:tc>
                  <a:txBody>
                    <a:bodyPr/>
                    <a:lstStyle/>
                    <a:p>
                      <a:pPr fontAlgn="ctr"/>
                      <a:r>
                        <a:rPr lang="en-US" sz="1100" dirty="0">
                          <a:effectLst/>
                        </a:rPr>
                        <a:t>A set of normalized variables relating to the employment history of the applicant.</a:t>
                      </a:r>
                    </a:p>
                  </a:txBody>
                  <a:tcPr marL="53603" marR="53603" marT="26801" marB="26801" anchor="ctr"/>
                </a:tc>
                <a:extLst>
                  <a:ext uri="{0D108BD9-81ED-4DB2-BD59-A6C34878D82A}">
                    <a16:rowId xmlns:a16="http://schemas.microsoft.com/office/drawing/2014/main" val="3477133122"/>
                  </a:ext>
                </a:extLst>
              </a:tr>
              <a:tr h="258054">
                <a:tc>
                  <a:txBody>
                    <a:bodyPr/>
                    <a:lstStyle/>
                    <a:p>
                      <a:pPr fontAlgn="ctr"/>
                      <a:r>
                        <a:rPr lang="en-US" sz="1100" dirty="0">
                          <a:effectLst/>
                        </a:rPr>
                        <a:t>InsuredInfo_1-6</a:t>
                      </a:r>
                    </a:p>
                  </a:txBody>
                  <a:tcPr marL="53603" marR="53603" marT="26801" marB="26801" anchor="ctr"/>
                </a:tc>
                <a:tc>
                  <a:txBody>
                    <a:bodyPr/>
                    <a:lstStyle/>
                    <a:p>
                      <a:pPr fontAlgn="ctr"/>
                      <a:r>
                        <a:rPr lang="en-US" sz="1100" dirty="0">
                          <a:effectLst/>
                        </a:rPr>
                        <a:t>A set of normalized variables providing information about the applicant.</a:t>
                      </a:r>
                    </a:p>
                  </a:txBody>
                  <a:tcPr marL="53603" marR="53603" marT="26801" marB="26801" anchor="ctr"/>
                </a:tc>
                <a:extLst>
                  <a:ext uri="{0D108BD9-81ED-4DB2-BD59-A6C34878D82A}">
                    <a16:rowId xmlns:a16="http://schemas.microsoft.com/office/drawing/2014/main" val="4270613274"/>
                  </a:ext>
                </a:extLst>
              </a:tr>
              <a:tr h="258054">
                <a:tc>
                  <a:txBody>
                    <a:bodyPr/>
                    <a:lstStyle/>
                    <a:p>
                      <a:pPr fontAlgn="ctr"/>
                      <a:r>
                        <a:rPr lang="en-US" sz="1100" dirty="0">
                          <a:effectLst/>
                        </a:rPr>
                        <a:t>Insurance_History_1-9</a:t>
                      </a:r>
                    </a:p>
                  </a:txBody>
                  <a:tcPr marL="53603" marR="53603" marT="26801" marB="26801" anchor="ctr"/>
                </a:tc>
                <a:tc>
                  <a:txBody>
                    <a:bodyPr/>
                    <a:lstStyle/>
                    <a:p>
                      <a:pPr fontAlgn="ctr"/>
                      <a:r>
                        <a:rPr lang="en-US" sz="1100" dirty="0">
                          <a:effectLst/>
                        </a:rPr>
                        <a:t>A set of normalized variables relating to the insurance history of the applicant.</a:t>
                      </a:r>
                    </a:p>
                  </a:txBody>
                  <a:tcPr marL="53603" marR="53603" marT="26801" marB="26801" anchor="ctr"/>
                </a:tc>
                <a:extLst>
                  <a:ext uri="{0D108BD9-81ED-4DB2-BD59-A6C34878D82A}">
                    <a16:rowId xmlns:a16="http://schemas.microsoft.com/office/drawing/2014/main" val="3788641745"/>
                  </a:ext>
                </a:extLst>
              </a:tr>
              <a:tr h="258054">
                <a:tc>
                  <a:txBody>
                    <a:bodyPr/>
                    <a:lstStyle/>
                    <a:p>
                      <a:pPr fontAlgn="ctr"/>
                      <a:r>
                        <a:rPr lang="en-US" sz="1100" dirty="0">
                          <a:effectLst/>
                        </a:rPr>
                        <a:t>Family_Hist_1-5</a:t>
                      </a:r>
                    </a:p>
                  </a:txBody>
                  <a:tcPr marL="53603" marR="53603" marT="26801" marB="26801" anchor="ctr"/>
                </a:tc>
                <a:tc>
                  <a:txBody>
                    <a:bodyPr/>
                    <a:lstStyle/>
                    <a:p>
                      <a:pPr fontAlgn="ctr"/>
                      <a:r>
                        <a:rPr lang="en-US" sz="1100" dirty="0">
                          <a:effectLst/>
                        </a:rPr>
                        <a:t>A set of normalized variables relating to the family history of the applicant.</a:t>
                      </a:r>
                    </a:p>
                  </a:txBody>
                  <a:tcPr marL="53603" marR="53603" marT="26801" marB="26801" anchor="ctr"/>
                </a:tc>
                <a:extLst>
                  <a:ext uri="{0D108BD9-81ED-4DB2-BD59-A6C34878D82A}">
                    <a16:rowId xmlns:a16="http://schemas.microsoft.com/office/drawing/2014/main" val="628484829"/>
                  </a:ext>
                </a:extLst>
              </a:tr>
              <a:tr h="258054">
                <a:tc>
                  <a:txBody>
                    <a:bodyPr/>
                    <a:lstStyle/>
                    <a:p>
                      <a:pPr fontAlgn="ctr"/>
                      <a:r>
                        <a:rPr lang="en-US" sz="1100" dirty="0">
                          <a:effectLst/>
                        </a:rPr>
                        <a:t>Medical_History_1-41</a:t>
                      </a:r>
                    </a:p>
                  </a:txBody>
                  <a:tcPr marL="53603" marR="53603" marT="26801" marB="26801" anchor="ctr"/>
                </a:tc>
                <a:tc>
                  <a:txBody>
                    <a:bodyPr/>
                    <a:lstStyle/>
                    <a:p>
                      <a:pPr fontAlgn="ctr"/>
                      <a:r>
                        <a:rPr lang="en-US" sz="1100" dirty="0">
                          <a:effectLst/>
                        </a:rPr>
                        <a:t>A set of normalized variables relating to the medical history of the applicant.</a:t>
                      </a:r>
                    </a:p>
                  </a:txBody>
                  <a:tcPr marL="53603" marR="53603" marT="26801" marB="26801" anchor="ctr"/>
                </a:tc>
                <a:extLst>
                  <a:ext uri="{0D108BD9-81ED-4DB2-BD59-A6C34878D82A}">
                    <a16:rowId xmlns:a16="http://schemas.microsoft.com/office/drawing/2014/main" val="1670517156"/>
                  </a:ext>
                </a:extLst>
              </a:tr>
              <a:tr h="258054">
                <a:tc>
                  <a:txBody>
                    <a:bodyPr/>
                    <a:lstStyle/>
                    <a:p>
                      <a:pPr fontAlgn="ctr"/>
                      <a:r>
                        <a:rPr lang="en-US" sz="1100" dirty="0">
                          <a:effectLst/>
                        </a:rPr>
                        <a:t>Medical_Keyword_1-48</a:t>
                      </a:r>
                    </a:p>
                  </a:txBody>
                  <a:tcPr marL="53603" marR="53603" marT="26801" marB="26801" anchor="ctr"/>
                </a:tc>
                <a:tc>
                  <a:txBody>
                    <a:bodyPr/>
                    <a:lstStyle/>
                    <a:p>
                      <a:pPr fontAlgn="ctr"/>
                      <a:r>
                        <a:rPr lang="en-US" sz="1100" dirty="0">
                          <a:effectLst/>
                        </a:rPr>
                        <a:t>A set of dummy variables relating to the presence of/absence of a medical keyword being associated with the application.</a:t>
                      </a:r>
                    </a:p>
                  </a:txBody>
                  <a:tcPr marL="53603" marR="53603" marT="26801" marB="26801" anchor="ctr"/>
                </a:tc>
                <a:extLst>
                  <a:ext uri="{0D108BD9-81ED-4DB2-BD59-A6C34878D82A}">
                    <a16:rowId xmlns:a16="http://schemas.microsoft.com/office/drawing/2014/main" val="1623424956"/>
                  </a:ext>
                </a:extLst>
              </a:tr>
              <a:tr h="258054">
                <a:tc>
                  <a:txBody>
                    <a:bodyPr/>
                    <a:lstStyle/>
                    <a:p>
                      <a:pPr fontAlgn="ctr"/>
                      <a:r>
                        <a:rPr lang="en-US" sz="1100" dirty="0">
                          <a:effectLst/>
                        </a:rPr>
                        <a:t>Response</a:t>
                      </a:r>
                    </a:p>
                  </a:txBody>
                  <a:tcPr marL="53603" marR="53603" marT="26801" marB="26801" anchor="ctr"/>
                </a:tc>
                <a:tc>
                  <a:txBody>
                    <a:bodyPr/>
                    <a:lstStyle/>
                    <a:p>
                      <a:pPr fontAlgn="ctr"/>
                      <a:r>
                        <a:rPr lang="en-US" sz="1100" dirty="0">
                          <a:effectLst/>
                        </a:rPr>
                        <a:t>This is the target variable, an ordinal variable relating to the final decision associated with an application.</a:t>
                      </a:r>
                    </a:p>
                  </a:txBody>
                  <a:tcPr marL="53603" marR="53603" marT="26801" marB="26801" anchor="ctr"/>
                </a:tc>
                <a:extLst>
                  <a:ext uri="{0D108BD9-81ED-4DB2-BD59-A6C34878D82A}">
                    <a16:rowId xmlns:a16="http://schemas.microsoft.com/office/drawing/2014/main" val="3390370471"/>
                  </a:ext>
                </a:extLst>
              </a:tr>
            </a:tbl>
          </a:graphicData>
        </a:graphic>
      </p:graphicFrame>
    </p:spTree>
    <p:extLst>
      <p:ext uri="{BB962C8B-B14F-4D97-AF65-F5344CB8AC3E}">
        <p14:creationId xmlns:p14="http://schemas.microsoft.com/office/powerpoint/2010/main" val="249893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0D8987-16A3-4FCC-A3A1-BA66B335B009}"/>
              </a:ext>
            </a:extLst>
          </p:cNvPr>
          <p:cNvSpPr>
            <a:spLocks noGrp="1"/>
          </p:cNvSpPr>
          <p:nvPr>
            <p:ph type="ctrTitle"/>
          </p:nvPr>
        </p:nvSpPr>
        <p:spPr>
          <a:xfrm>
            <a:off x="4378000" y="2167391"/>
            <a:ext cx="6280927" cy="2523219"/>
          </a:xfrm>
        </p:spPr>
        <p:txBody>
          <a:bodyPr vert="horz" lIns="91440" tIns="45720" rIns="91440" bIns="45720" rtlCol="0">
            <a:normAutofit/>
          </a:bodyPr>
          <a:lstStyle/>
          <a:p>
            <a:pPr algn="l"/>
            <a:r>
              <a:rPr lang="en-US" sz="4400" dirty="0">
                <a:solidFill>
                  <a:schemeClr val="tx2"/>
                </a:solidFill>
              </a:rPr>
              <a:t>STEP BY STEP PROCESS FOLLOWED</a:t>
            </a:r>
            <a:br>
              <a:rPr lang="en-US" sz="4400" dirty="0">
                <a:solidFill>
                  <a:schemeClr val="tx2"/>
                </a:solidFill>
              </a:rPr>
            </a:br>
            <a:r>
              <a:rPr lang="en-US" sz="4400" dirty="0">
                <a:solidFill>
                  <a:schemeClr val="tx2"/>
                </a:solidFill>
              </a:rPr>
              <a:t>during ml project</a:t>
            </a:r>
          </a:p>
        </p:txBody>
      </p:sp>
      <p:sp>
        <p:nvSpPr>
          <p:cNvPr id="21" name="Rectangle 24">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6">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8068722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003FD-52F6-48F0-A149-09574DDECE95}"/>
              </a:ext>
            </a:extLst>
          </p:cNvPr>
          <p:cNvSpPr>
            <a:spLocks noGrp="1"/>
          </p:cNvSpPr>
          <p:nvPr>
            <p:ph type="title"/>
          </p:nvPr>
        </p:nvSpPr>
        <p:spPr>
          <a:xfrm>
            <a:off x="172278" y="838646"/>
            <a:ext cx="4160283" cy="5180709"/>
          </a:xfrm>
        </p:spPr>
        <p:txBody>
          <a:bodyPr>
            <a:normAutofit/>
          </a:bodyPr>
          <a:lstStyle/>
          <a:p>
            <a:r>
              <a:rPr lang="en-US" sz="3600" dirty="0"/>
              <a:t>1. Data Profiling</a:t>
            </a:r>
          </a:p>
        </p:txBody>
      </p:sp>
      <p:sp useBgFill="1">
        <p:nvSpPr>
          <p:cNvPr id="11"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95DAE3-EA7C-4A03-A852-C6C24CE8DAB8}"/>
              </a:ext>
            </a:extLst>
          </p:cNvPr>
          <p:cNvSpPr>
            <a:spLocks noGrp="1"/>
          </p:cNvSpPr>
          <p:nvPr>
            <p:ph idx="1"/>
          </p:nvPr>
        </p:nvSpPr>
        <p:spPr>
          <a:xfrm>
            <a:off x="5163671" y="838647"/>
            <a:ext cx="5823328" cy="5180708"/>
          </a:xfrm>
        </p:spPr>
        <p:txBody>
          <a:bodyPr anchor="ctr">
            <a:normAutofit/>
          </a:bodyPr>
          <a:lstStyle/>
          <a:p>
            <a:r>
              <a:rPr lang="en-US" sz="2000" dirty="0">
                <a:solidFill>
                  <a:schemeClr val="tx2"/>
                </a:solidFill>
              </a:rPr>
              <a:t>Insurance Dataset contains Missing Values, Zero Values</a:t>
            </a:r>
          </a:p>
          <a:p>
            <a:r>
              <a:rPr lang="en-US" sz="2000" dirty="0">
                <a:solidFill>
                  <a:schemeClr val="tx2"/>
                </a:solidFill>
              </a:rPr>
              <a:t>Missing Values are replaced by Median for Employment_Info_1, Family_Hist_4, Employment_Info_6 and Medical_History_1 Columns</a:t>
            </a:r>
          </a:p>
          <a:p>
            <a:r>
              <a:rPr lang="en-US" sz="2000" dirty="0">
                <a:solidFill>
                  <a:schemeClr val="tx2"/>
                </a:solidFill>
              </a:rPr>
              <a:t>Zeros Values are replaced by Median for Employment_Info_1, Employment_Info_6, Medical_History_1 and Product_Info_4 Columns</a:t>
            </a:r>
          </a:p>
          <a:p>
            <a:r>
              <a:rPr lang="en-US" sz="2000" dirty="0">
                <a:solidFill>
                  <a:schemeClr val="tx2"/>
                </a:solidFill>
              </a:rPr>
              <a:t>For the columns where maximum data is missing or data contains zero that columns are dropped and not considered in further data processing.</a:t>
            </a:r>
          </a:p>
        </p:txBody>
      </p:sp>
    </p:spTree>
    <p:extLst>
      <p:ext uri="{BB962C8B-B14F-4D97-AF65-F5344CB8AC3E}">
        <p14:creationId xmlns:p14="http://schemas.microsoft.com/office/powerpoint/2010/main" val="24079324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003FD-52F6-48F0-A149-09574DDECE95}"/>
              </a:ext>
            </a:extLst>
          </p:cNvPr>
          <p:cNvSpPr>
            <a:spLocks noGrp="1"/>
          </p:cNvSpPr>
          <p:nvPr>
            <p:ph type="title"/>
          </p:nvPr>
        </p:nvSpPr>
        <p:spPr>
          <a:xfrm>
            <a:off x="172278" y="838646"/>
            <a:ext cx="4160283" cy="5180709"/>
          </a:xfrm>
        </p:spPr>
        <p:txBody>
          <a:bodyPr>
            <a:normAutofit/>
          </a:bodyPr>
          <a:lstStyle/>
          <a:p>
            <a:r>
              <a:rPr lang="en-US" sz="3600" dirty="0"/>
              <a:t>2. Removing </a:t>
            </a:r>
            <a:br>
              <a:rPr lang="en-US" sz="3600" dirty="0"/>
            </a:br>
            <a:r>
              <a:rPr lang="en-US" sz="3600" dirty="0"/>
              <a:t>Highly                 correlated columns</a:t>
            </a:r>
          </a:p>
        </p:txBody>
      </p:sp>
      <p:sp useBgFill="1">
        <p:nvSpPr>
          <p:cNvPr id="11"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descr="data:image/png;base64,iVBORw0KGgoAAAANSUhEUgAAAcAAAAFXCAYAAAA1Rp6IAAAABHNCSVQICAgIfAhkiAAAAAlwSFlzAAALEgAACxIB0t1+/AAAADl0RVh0U29mdHdhcmUAbWF0cGxvdGxpYiB2ZXJzaW9uIDIuMi4yLCBodHRwOi8vbWF0cGxvdGxpYi5vcmcvhp/UCwAAIABJREFUeJzsnXd4FNX3h9+zm0YJpEBIICjdAkLoCqgUgYAgiAoqUqRZQIrCFxBBVBBUFERUxAJiV/ypWEARpKr0jkASmiEN0kgvu/f3x06WbHqyAYLc93n2ycydc+d+pmTOnHPvzIhSCo1Go9ForjVMV1qARqPRaDRXAu0ANRqNRnNNoh2gRqPRaK5JtAPUaDQazTWJdoAajUajuSbRDlCj0Wg01yTaAWo0Go3mmkQ7QI1Go9Fck2gHqNFoNJprEpcrLUBTfmSdP1EhX+uzo9n/rrSEAlninn2lJRTIh9PqXmkJhaIiz11pCQVi7n73lZZQINY/N1xpCYVSeepycXYdpbnmuNZo4HR75Y2OADUajUZzTaIjQI1Go9GUDavlSitwCu0ANRqNRlM2LBWzG6GkaAeo0Wg0mjKhlPVKS3AK7QA1Go1GUzas2gFqNBqN5lpER4AajUajuSbRg2A0Go1Gc02iI0CNRqPRXIsoPQpUo9FoNNckehCM5r/Ecy+/weZtO/Dx9uL7T5deljbrzxmBd7eWWNMyCZmwhJSDJ/PZVGnegMZvjsXk4Ub8+r2cfO4jAOrNGoJ39zaorGzST0URMvFtLBdS7fXc6tSg1eaFnFnwDRHvri6zxmGzRxHUpTWZaRm8O3kxpw6dyGcz88s5ePl5k5meCcC8IbO5EJvIXYN70n1ob6wWK+mpaXww/R3OhoSXWUtutp06z2ubjmK1Kvo3C2RE2/oOy1cfPsvCrcfxq+IBwKCgugxoFsjOf+NYsOmY3e5UfArzezWnSyO/ctFlbtQCt97DQExk79lA1paC97355vZ4PDiJtKXPYo2w7VOpdR3u94xC3CuBUqS9NwOys8pF17ZDYbzyxa9YrYp7bw9iZO+ODstf+/I3dh47DUBaZhbxF1LY+tYUABauWs+WA6EAjOnTieB2TctFE4CpfjPcuj0MJhPZ+zeTvf0Xh+XmZh1x6zIIlRQPQNae9VgObAbA/YGnMdVuiDX8OBnfvllumkqEToFq/kv0792dh++7h2dfWnBZ2vPu1pJKDQLYc9tTVG3VmIavjOFA7+n57Bq+Mpqwye+RtPs4N38+A6+uLUnYsJeETQc4NfczsFi5/rlHCBw/gNNzPrXXq//CcOI37HNKY1CX1vjXD2DSnU/QqGUTRs55nJn9C36/6dsT3uDEwTCHsm0/bOb3z34FoPVdbRny3AjmD3vRKU0AFqti/h//8O6A1tSq6sHgL/7mzgY1aehb1cGuZxN/pnW5yaGsbV0fvnrkNgAS07O4Z/kWbr3e12lNAIjg1mcE6R/PRV2IxeOxl8k+uht17qyjnZsHrrcGY/k35GKZyYTHfWPJ+PZtrNFnoFLVcnvY2mK18vJna3jv6cHU8q7Gw3M+pHNQExrWrmm3mfJgD/v05+t3cvRMFACbD4Rw9HQUXz8/mszsbEa++gmdbmlE1UruzgsTwa37EDK+WoBKisNj2CwsoftQsREOZtn/7CDr90/zVc/asQZxccMlqLPzWkrLVT4Ipth3gYpI8uUQcrkRkVMiUiPXfGcR+cmYvkdEphVRN0hEel9ifTeKyF8ikiEiky9lW7lpE3QL1at5Xq7m8OnZlpivNwKQvCcEl2qVcfXzcrBx9fPCXLUySbuPAxDz9UZ8g9sCkLBpP1hsd6FJu4/jHnDxIu4T3JaMM9GkHvvXKY2tu7djy7c2jaF7j1O5WhW8/LxLXD8tOc0+7V7ZA0X5vLP8UFQidatXJrB6ZVzNJno28WdjWEyp1/N7SDQd69Wgkqu5XHSZAhthjYtCxceAxYLl4J+43Ngmn51bt4Fkbf3RIbozN2yONfqMzfkBpCWDKqf9dTKCun4+BNb0xtXFTHC7pmzcd7xQ+7U7DtPLiPJORJyn9Q3X4WI2UdndjSZ1/dh2KKzQuqXBFNAAlRCDSjwHVgvZ/+zA3LhlietbT/+DykwvFy2lRllL/quAXNGXYYtI+fzHlTNKqdVKqflFmAQBpXKAIlLaaDsOGA9cnlDsCuEW4EtGRKx9PiMyzsGJAbgH+JIZedEmMzIOt4D80Uqth7oSv2EPAKbK7tQZ158zC75xWqOPvw+xEeft83FRsfjU8inQ9rEF45n3y0LuHT/Qobz70F4s2ryUh6cP4+PnP3BaE0BMSjq1PD3s87U8PTiXkpHPbn1INAM//ZPJP+0jKin/hfLXY5EE3xBQLpoAxNMHlXjxeKkLcUg1x/1l8q+HVPPFcnyPY90aAaDAfeh0PB6fh2unvuWmKyY+CX/vavZ5P29PouOTCrSNiE3g7PkE2t1UD8Dm8A6GkZaRRXxSKjuPniYq7kK56BJPb9SFOPu8SopDqua/wXK5oTUej76IW/8nEc+Cz7/LjiW75L8KSIkdoBEhbRSRVSJyVEQ+ExExls0XkSMickBEFhhlK0Tk/lz1k3Ot5w8R+Rw4aJR9LyK7ReSwiIzJXUdE5orIfhH5W0RqGeW1ROQ7o3y/iHQwyh8RkR0isk9E3iurgxWR4SKyxJh+QEQOGe1sFhE34EVgkNHOIBHxMbbhgKGzuVF3togsE5HfgJUiskVEgnK1sy3HNi9KqRil1E6gfDo/KioFfCBF5b3jL+gjKnlsAicMQGVbOPftFgCumzKIiGU/YU11/s7YOM2Lah6AJRPeYGrPCbzwwHRubHsztw/obF+2buUaJt7xOJ/PX8m9Tz3gtCabiOJN7mhQk59H3MHXj3Sg/XW+zPr1oMPycykZhMQmc1t5pT+h+OMlgluvoWT+mj+dh8mM6fobyFi1hPQPn8d8U1tMDZqVi6yCIu8CDi0Aa3cc4a7WN2I22S6RHZo2pNMtjRg2fwXTln1Hi4Z1cDFfyvjBUasldB9pS6eQvnwW1lNHcLt71CVsuxRYrSX/VUBKG5W0BJoCEcA2oKOIHAHuBW5USikR8SpqBQbtgGZKqZzRDiOUUnEiUgnYKSLfKqVigSrA30qpGSLyKjAamAMsBjYppe41nFxVEbkJGAR0VEplicg7wGBgZRE6/hCRnCR2VeBoATazgJ5KqbMi4qWUyhSRWUAbpdQ4ABF5C9irlOovIl2NNnMcXWugk1IqTUSGAcOBiSLSBHBXSh0owf4qFOOGYQzAO6/PYdTQh5xZ3WXB/9Fgag3uBkDyvjDca/uScx/uHuBDZlScg31GRKxDxOeWx6bmwDvx7t6aww+8YC+r2rIxvn1upd7MIbhUq4KyWrFmZBL10doSaew+tBddjf6gEwdC8K1tz5bj4+9LfExcvjrx0bay9JR0tv2wmYZBjdnyfxsdbP5avYWRcx4rkYbi8KvqQXSuiC46KZ2aVRz7pLwqudmnBzQLZPHWEIfl645H0bWhH67leDFXF+KQ6hePl1TzsQ/eAMDNA5NfIB6PzrItr1od94cnk/H5AlRiLJZT/0Cq7YywHN+HOaAe1hOHnNZVy7saUfEXo7aY+CT8vApO96/dcZhnBwc7lI3u04nRfToBMG3Zd1znVz5RmEqKd4iQxdMHlZzgaJSeYp/M3r8J187ldBPlJEr9x/sA87BDKRWubG9A3QfUAy4A6cAHIjIASC2ifu715B7qN15E9gN/A3WBxkZ5JvCTMb3baA+gK/AugFLKopRKBLphczY7RWSfMd+gGB1dlFJBSqkgoLBbqm3AChEZDRQWUXYCPjH0bAB8RaS6sWy1UiqnE+gboI+IuAIjgBXF6CsWpdQypVQbpVSbq8H5AUQtX8v+u6aw/64pxK3dgd/AzgBUbdWY7KRUsmIc//mzYhKwpKRRtZXttPAb2Jm4X3cC4NUliMBx/fln2CtY0zLtdQ71n8nutk+yu+2TRLz/M+GLvyux8wNbxDa99ySm957Ert+2c/t9No2NWjYhNSmFhJh4B3uT2YSnt+1ianYx06pbG8KP2fqx/OtdTC+27NqGqFORJdZRFE39q3EmIZWzialkWaz8ejyKzg0dR3HmToluOhFDfZ8qDsvXHosq1/QngPVsGCYff8SrJpjNmG/pQPbR3RcNMtJIfWUMaQufIm3hU1jDQ8n4fAHWiBNYQg9gqnUduLqByYS53k1Y8w6eKSNN69XmTHQc4efiycq2sHbHYe5s0SSf3amoWJJS02nRMNBeZrFaSUi2XdqO/xvN8fAYbmta3OWlZFgjTyLefkj1GmAy43JTOyyhex2NqlS3T5obtcQaWz7nkNNc5X2ApY0Ac3cwWAAXpVS2iLTD5nAeBMZhc1DZGA7WSJW65aprv50Rkc7AXcBtSqlUEdkI5HRsZKmL+TBLMXoF+FgplX8IoRMopR4XkfbA3cC+3CnMPG3nq2r8tW+rsX3rgH7AQCD/yIArzJTn57Nz7wESEi7Qrf8jPDlyCPf17XnJ2ov/fQ/e3VrR6u8lWNMyCJ34jn1Zi99fY/9dtiHoJ6a+TyPjMYiEDXuJX2+7QDR4eSQmN1eafjUTgOTdIYRNXVauGvdu2E1Ql9Ys2ryUjLQM3pu82L5s3i8Lmd57Eq5urkz7ZDYuLmZMZhMHt+5n/RfrAOgxrDe3dGpBdpaFlAvJvPt0+QxVdzGZmNrlRp78bg9WpejXtA4Nfavyzl+h3OxXjc4N/fhi7xk2nYjBbBKqe7jyQo+L6cSIxDSiktJpHVjyAT0lwmol8+fleAx91jasf88fqHPhuHZ9AOvZE1iO7S68bnoKWX/+TKXH5oKC7JC9WI7vLdy+FLiYTUx/OJgnFn2B1Wqlf8cgGtWpydvfb6Rpvdp0DrI5wzXbD9GzbVOH1He2xcqjr9iSSVUqufPyqH7llwJVVjLXfYb7wGdsj40c3II6H4Frp/5Yo05hCd2Ha+vumBsHgdWCSksh8+eL/cjuD0/H5BsAru54PPk6mWuWYz3pfMRcIipoarOkSL7+lrwGIslKqaqGo5qslOpjlC8BdgGrgMpKqRgR8QFClVI+IvIc4KmUmioi/YHvbBnSfOvpB4xSSvUVkRuxRZbBSqmNOW0bdvcDfZRSw0XkS2yp0UVGCrQKEAj8gC0FmqPFUyl1upDtOoUtjXnemLfrEpHhxrJxItJQKRVm2OwFHgUaAvcopYYZ5YuBc0qpl4z1LFRKtRSR2UCyUmpBrnZbAz8CW5RSg4o5PhS0jsLIOn+ifIbLlTM7mhX8yMCVZol7xeyY/3Ba3SstoVBU5LkrLaFAzN3vvtISCsT654YrLaFQKk9dXkgPaMlJ3/19ia85Hq37F9meiAQDb2LLtH2QdyCiiFwHfAx4GTbTlFK/5FtRKSiP5wA9gR9ExANbJDTJKH/fKN8BrCdXJJSHtcDjInIAOIYtDVocE4BlIjISW2T4hFLqL8Pp/iYiJmyDR8YCBTrAUvCaiDTGtm3rgf3AGWCakWqdB8wGlhvbkAoMK2xlSqndInIBWF5UoyLij+0GoxpgFZGJwM1KqfIZeqbRaDTOYimfMXpGIPM20B0Ix9aVtVopdSSX2XPA10qpd0XkZuAXLnaLlYliHWBOBKaU2ghszFU+LpdZuwLqRQO35iqaXsh6MoBeRbVtTK/CFm3mrLtfAfZfAV8Vs0k5tvXyzNt1KaVWYPTPKaUGFFA9Dmibp6wgPbPzlolIbWyp4d+K0ReFLarVaDSaikn5pUDbYcsengAwsnz9gNwOUGELCACqYxuM6RRX9DnAaw0RGQpsB2aoq/1TyhqNRlOKQTAiMkZEduX6jcm1pjpA7jdWhBtluZkNPCIi4diiv6eclf+ffxWaiGwH8r6vaIhS6mBB9pcSpdRK8jyWISKPYkvp5mabUmrsZROm0Wg0ZaEUEaBSahlQ2Ai1ogYS5vAQsEIp9bqI3AZ8IiLNnAkm/vMOUCnV/kprKAql1HKK6Q/UaDSaCkn5pUDDsT0Cl0Mg+VOcI4FgAGPMhwdQAyj9+/8MdApUo9FoNGVCWbJK/CuGnUBjEalvvG3rQSDvJ0TOYHvcDuPFJx6AU8OS//MRoEaj0WguEeU0lMF4nnwc8Cu2Rxw+UkodFpEXgV1KqdXAM8D7IjIJW3p0eK7nxMuEdoAajUajKRvl+CC88UzfL3nKZuWaPgJ0zFvPGbQD1Gg0Gk3ZuMoHs2sHqNFoNJqycZW/Ck07QI1Go9GUjas8Aiz2XaCaq4dt/vdXyIPZ7tCrV1pCgRxsOal4oytAenbFvS9VyunXR14SzKaKeSG2VtD9BdAh8lunxaX9vKjE15xKd0+scDuj4v6naTQajaZic5VHgNoBajQajaZs6D5AjUaj0VyT6AhQo9FoNNckOgLUaDQazTWJjgA1Go1Gc02SnX2lFTiFdoAajUajKRtX+WN02gFqNBqNpmzoPkCNRqPRXJNoB6jRaDSaaxI9CEZztVB/zgi8u7XEmpZJyIQlpBw8mc+mSvMGNH5zLCYPN+LX7+Xkcx8BUG/WELy7t0FlZZN+KoqQiW9juZBqr+dWpwatNi/kzIJviHg373csy4fnXn6Dzdt24OPtxfefLr0kbRREtc4tCZw9GswmYr9YR/Q73zosFzcX6i2aRKVbGmKJT+Lkk6+RGR6D5+0tqDNtKOLmgsrMJnzuCpL/PFgumuq/NAKvbq2wpmUSOvGtQo9lo0XjMHm4kbB+Dydn2o7l9TOH4t2jDSozm/TTUYROXILlQirV72jO9TMeQVxdUFnZnHpxJRe2HSqdrgp6jl3/0ki8u7bCkpZB2KQlpB48kV/XLQ1ouOgpm64Nezg980MAfPrcRuAzg6jUOJBDvaeSciDMZh/UiAavPWHUFsJf/4r4tdtLpcuZ4+jb5zbqTh5EpcZ1ONB7Gin7bbrE1YWGrz5GlRYNwao4OfMjLvx1uFS6SozFcmnWe5nQX4S/RvDu1pJKDQLYc9tThE5eSsNXxhRo1/CV0YRNfo89tz1FpQYBeHVtCUDCpgPs7TyJfV2fIe1EJIHjBzjUq//CcOI37Luk29C/d3eWvjHnkraRD5OJunMeI3ToC/zTdRze/W7Ho3FdBxPfB7uTnZDMkdsfJ+aD1dR5dhgA2XEXCBsxl3+6T+DU029S783yefeoV9dWeDQIYG+HcYRNeZcG8ws+lg3mjyFsylL2dhiHR+5juXk/+zpPZH+3p0kPiyDwqQGG3iT+GTqP/V2fJnT8WzR+a3ypdFXUc8yraysq1Q9gX8exnPzfUhrMK1hX/fmPceJ/77Kv41gq1Q/Aq4tNV+rRMxwf9SpJfx9xsE87doaDwVM42P0Zjg5+iQavPg7mkl9SnT2OqcfOcHTkq1zIo6vW4LsA2N/1aY4MeoF6s4eBXKLXcFqtJf9VQIo9WiKSfDmEXG5E5JSI1Mg131lEfjKm7xGRaUXUDRKR3pdY32AROWD8/hSRFs6sz6dnW2K+3ghA8p4QXKpVxtXPy8HG1c8Lc9XKJO0+DkDM1xvxDW4LQMKm/WCxncRJu4/jHuB7cd3Bbck4E03qsX+dkVgsbYJuoXo1z0vaRl6qBDUm41QUmWeiUVnZxK/eQvUe7RxsvHq0J27VBgDif96GZ8fmAKQdPklWdBwA6cfOYHJ3RdycT7r4BLfl3DebgJxjWaXgY+lZmWTjWJ77ZhM+wTbdibmP5Z7juNW2HcuUQyfJio4HIPXYv5jc3Uqlt6KeY94923FuVY6u45irV8HVzzuPLm/MnpUu7q9VG/EObg9AeuhZ0sMi8q3XmpZp12tyd6W0HxZw9jimhRSsq1KTQBK22jINWbEXyE5MoWqLhqXSVmL+6w7wUiIi5ivZfmEopVYrpeYXYRIElMoBikhpr3wngTuVUs2Bl4BlpazvgFuALxkRsfb5jMg4hwsMgHuAL5mRF20yI+Nwy2MDUOuhrsRv2AOAqbI7dcb158yCb5yRV2Fx9fclM+K8fT4rMhZXf988Nj4XbSxWLEkpmL0dHbVX7w6kHjqJynT+uSk3fx8ycmnKiIzNd5zcAnzJdDjesbj5++Rbl9+D3YjfsDdfue/dt5JSSr0V9Rxzy318gMyI/PvCzd/HUVcBNgVRtWVjmv+xiOYbFnJy6nt2h1hSXeV1HHOTeuQ0Pj3bgtmEe10/qjZviFudGkXWKTPKWvJfBaTEDtCIkDaKyCoROSoin4nY4moRmS8iR4xoZYFRtkJE7s9VPznXev4Qkc+Bg0bZ9yKyW0QOi8iY3HVEZK6I7BeRv0WkllFeS0S+M8r3i0gHo/wREdkhIvtE5L2yOlgRGS4iS4zpB0TkkNHOZhFxA14EBhntDBIRH2MbDhg6mxt1Z4vIMhH5DVgpIltEJChXO9tybPOilPpTKRVvzP4NBJZlWy5uVIFtFGuT9zmfwAkDUNkWzn27BYDrpgwiYtlPWFPTnZJXYSnBPil4516c9GhSlzrPDuXM9HfKR1JB6aw8mgpMeOWRXWfCfSiLhfPfbnYor9SkLtc/N4Sw/5Wyn7WinmMl2F8FpwiLj+iS94ZwoMtEDvb6H3WeGoC4u5ZCVvkcx7xEf7GezMhYWqx9lfovPkrSrmOo7EvTV6esqsS/ikhpo5KWQFMgAtgGdBSRI8C9wI1KKSUiXkWtwKAd0EwpldPjO0IpFScilYCdIvKtUioWqAL8rZSaISKvAqOBOcBiYJNS6l7DyVUVkZuAQUBHpVSWiLwDDAZWFqHjDxHJOTOqAkcLsJkF9FRKnRURL6VUpojMAtoopcYBiMhbwF6lVH8R6Wq0mePoWgOdlFJpIjIMGA5MFJEmgLtS6kAJ9tdIYE1BC4wbhjEAUzxb0q9yA/sy/0eDqTW4GwDJ+8Jwr+1LkrHMPcCHzKg4h3VlRDjegbrlsak58E68u7fm8AMv2MuqtmyMb59bqTdzCC7VqqCsVqwZmUR9tLYEm1XxyYqMxa32xbtn1wBfe1rTbhNls8mKigWzCbNnFSwJtj3t6u9Lg/enc2riIjJPR5VZh//wYHvfTvL+UNxr18h1LH3zH8vIWHtq026TS3fNBzrjc1drDg+c7VDPLcCHGz/6HyHjF5NxOrp4XRX0HKs1PBi/wd0NXaEOx9Ctti+Z0fEO9pl5oi+32r5kRjnaFEV66FksqelUvuE6+yCZgijv41ggFiunnl9hn222ei7pJyNLvC2looKmNktKaR3gDqVUOICI7APqYYtO0oEPRORn4KcSrif3cKfxInKvMV0XaAzEApm51rcb6G5MdwWGAiilLECiiAzB5mx2GndWlYCYYnR0UUqdN7anMzC5AJttwAoR+Rr4v0LW0wm4z9CzQUR8RaS6sWy1UirNmP4GmCkiU4ARwIpi9CEiXbA5wE4FLVdKLcNIj+b9IG7U8rVELbddJLzvakXAiF6c/34bVVs1JjsplayYBId1ZcUkYElJo2qrxiTvCcFvYGciP/wFAK8uQQSO68/Be5+39X0YHOo/0z5dd/JALCnp/xnnB5CyPwT3egG41fUjKyoO73tu59RTrzvYJKzbgc/9XUnZcwzvuzuStM12T2OuVoWGH88kYv4npOwq6N6q5EStWEvUCuNYdmuF/4henP9+a5HH0pp88VjWfOBOIj+03UN5dQmizrj+HBowy+FYmqtV5qZPZnB63mck7TxWMl0V9ByLXrGWaGN/eXVrjf+jvYj9fitVWzXBciGVrBhH55YVE48lOZ2qrZqQvOc4Ne/vTNRHvxTZhntdP1sK02LFrU5NKjWsQ0Z40Zec8jyOhWGq5AYI1rQMqt/RHGWxknY8vMg6ZeYqHwVaWgeYkWvaArgopbJFpB3QDXgQGIfNQWVjpFiNVKlbrropOROG47kLuE0plSoiGwEPY3GWuphDsRSjV4CPlVLTS7lNRaKUelxE2gN3A/typzDztJ2vqvHXvq3G9q0D+gEDgTZFtW2kRz8AehkRcZmJ/30P3t1a0ervJVjTMgideDEd1+L319h/1xQATkx9n0bGEPWEDXuJX2/rH2rw8khMbq40/cp2MUreHULYVKe6JUvNlOfns3PvARISLtCt/yM8OXII9/XteWkbtVj5d+YyGn06GzGbiP1qPenH/yXgmYdJPRBK4rodxH65jnqLJnHzlqVYEpI4OXYBADWH98a9XgD+EwbiP2EgAKGDZ5Mdm+iUpPj1e/Dq1opWf72NJS2D0Elv25e1WLeA/d1t93Fh05bR2Bg+H79hLwlGn1r9uaNsx/LLWYBtIMyJqcsIGNELj/r+1J14P3Un2novjjz4IlmxF0qmq4KeYwnrd+PVrRVBf76D1XgMIodb1r3Owe7PAHBy2nv2xyAS/thj31/ewe2pN2cUrr7VuOGTGaQePsnRh1/Cs91N3DDuXlt60ao4+ewysuOSCtRQEM4eR59e7ahv6Lrpk2dJOXyKfx56CVff6tz8xUyUUmRGxhH61GKn92GhXOURoBQ3cklEkpVSVXMiJKVUH6N8CbALWAVUVkrFiIgPEKqU8hGR5wBPpdRUEekPfGfLkOZbTz9glFKqr4jcCOwDgpVSG3PaNuzuB/oopYaLyJfYUqOLjBRoFWx9ZD9gS4HmaPFUSp0uZLtOYUtjOkSASqk+IjLcWDZORBoqpcIMm73Ao0BD4B6l1DCjfDFwTin1krGehUqpliIyG0hWSi3I1W5r4Edgi1JqUBH7/TpgAzBUKfVnkQfJIG8EWFFod+jVKy2hQA62LJ/HEsqb9OyK+3iuUpdoOL2TmE0V80JsraD7C6BD5LdOi0t98/ESX3MqT1ha4XZGefyneQI/iIgHtkgo56ryvlG+A1hPrkgoD2uBx0XkAHAMW0q1OCYAy0RkJLbI8Aml1F+G0/1NRExAFjAWKNABloLXRKQxtm1bD+wHzgDTjDTwPGA2sNzYhlRgWGErU0rtFpELwPJi2p0F+ALvGCndbKVUkRGjRqPRXFau8pdhFxsBasoXEakNbMQ2aKhcb1t1BFg6dARYenQEWDr+8xHgG6NLHgE+/X6F2xn6TTCXEREZCmwHZpS389NoNJrLjlWV/FcBqbi3muWEiGwH3PMUD1FKlc9LGUuBUmoleR7LEJFHsaV0c7NNKTWxSEQlAAAgAElEQVT2sgnTaDSasnCNjQK96lBKtb/SGopCKbWc4vsDNRqNpsKhrvJRoP95B6jRaDSaS0QFTW2WFO0ANRqNRlM2rvKhDNoBajQajaZs6AhQo9FoNNckl+gl25cL7QA1Go1GUzZ0ClSj0Wg01yQ6BaqpKCxxd/5jq5eCKRX0jSu37F14pSUUiGdg5ystoVCyrRUz5bUvsOWVllAgQeH5PzZcUSiPq8XV/hiEfhOMRqPRaMpGOb4JRkSCReSYiISKyLQi7O4XESUiTr8bWUeAGo1Goykb5ZQCNb7q8za2b76GY/uu62ql1JE8dp7AeGyvlHQaHQFqNBqNpmxYLCX/FU07bJ/SO6GUygS+xPbd1Ly8BLyK7SPsTqMdoEaj0WjKhLKqEv9EZIyI7Mr1G5NrVXWAf3PNhxtldkSkJVBXKfVTeenXKVCNRqPRlI1SpECVUsuAZYUsLuhTSfaVG994XQgML4W6YtEOUKPRaDRlo/xGgYYDdXPNBwIRueY9gWbARuMD4f7AahG5Rym1q6yNageo0Wg0mrJRfs8B7gQai0h94CzwIPBwzkKlVCJQI2deRDYCk51xfqAdoEaj0WjKSjk5QKVUtoiMA34FzMBHSqnDIvIisEsptbpcGsqDdoAajUajKRPKUn4PwiulfgF+yVM2qxDbzuXRpnaAGo1Goykb+lVomquRYbNHEdSlNZlpGbw7eTGnDp3IZzPzyzl4+XmTmZ4JwLwhs7kQm8hdg3vSfWhvrBYr6alpfDD9Hc6GhDutqVrnlgTOHg1mE7FfrCP6nW8dloubC/UWTaLSLQ2xxCdx8snXyAyPwfP2FtSZNhRxc0FlZhM+dwXJfx50Wk9Jee7lN9i8bQc+3l58/+nSy9ZuDq+//gLBwV1ITU1j9Ohn2LfvUD6b++/vy9Sp4zCbzaxZs4EZM14GYMiQ+3n55RlEREQBsHTpxyxf/mW56Fr4xov0Cu5KaloaI0dOYm8Buh544B6mT3vK0LWeadPn2rbptdnc2bkDAJUrV8Kvpi81/G4uk46qd7QiYNYYMJmI//o3zi9d5bBc3FwIXPA0Hs0aYUlI4t+nXiHrbAyudfxovO5dMk6cBSBt3zEinnsbgPqfz8PFzxur8b9xathMLLGJZdKXG2f2Wd26tVn+4ZtU96qG2Wxixox5rFm7wWlNRaG0A9RcbQR1aY1//QAm3fkEjVo2YeScx5nZ/38F2r494Q1OHAxzKNv2w2Z+/+xXAFrf1ZYhz41g/rAXnRNlMlF3zmOEPPw8WZGx3PDTAhLX7SA95OKjQb4Pdic7IZkjtz+O9z23U+fZYZx88jWy4y4QNmIuWdFxeNxwHY0+nc2htiOc01MK+vfuzsP33cOzLy24bG3m0LNnFxo1qkfTpnfQrl1LFi+eyx13OD4/7OPjxbx5z3LbbXdz/nwcH3zwBl26dOSPP7YBsGrVj0yaVGCmqcz0Cu5K40b1ufHmTrRv14q3l8yjQ6e+eXR588q852h3azDnz8fx0YeL6NqlExv+2MozU2bb7cY++ShBQc3KJsRkovYLT3By6HNkR8XS4PuFJP2+nYzQi+eV98AeWC6kENJ1DNX73IH/1OH8O/5VADJPRxHWZ3yBq/530gLSD4aWTVcBOLvPnp0+gW9W/ch7y1Zy002N+fGHT2jU5NZy01cgV7kDLPZBeBFJvhxCLjcickpEco8q6iwiPxnT9xTzLrogEel9ifX1E5EDIrLPeGi0U3mtu3X3dmz5diMAoXuPU7laFbz8vEtcPy05zT7tXtkDhfP/BFWCGpNxKorMM9GorGziV2+heo92DjZePdoTt8p2Rxv/8zY8Oza36Tl8kqzoOADSj53B5O6KuF2+e7s2QbdQvZrnZWsvN3379uCzz2yR8o4de/Hyqoa/v5+DTf361xEScpLz5237aMOGrfTv3+sS6+rJJ5/ZIq3tO/ZQ3at6Pl0N6l9HSMgJu671G7Zw7735/60eHNSfr776vkw6KrVoQsbpSLL+tZ1XiT9txrO7o1PwvOtW4r9dD0Dimq1U6dCiTG05i7P7TCmoVq0qANWrVSMyMvrSi7aW4lcBuaIRoIiYlVIV7vXyxoijokYdBQFtyNNhWxQi4qKUKs0L2NcDq5VSSkSaA18DN5aifqH4+PsQG3HePh8XFYtPLR8SYuLz2T62YDxWi5Uda//iu8Vf28u7D+3F3aP64eLqwpyHZjqtydXfl8xcmrIiY6ncskkeG5+LNhYrlqQUzN6eWOKT7DZevTuQeugkKrNifhmjvKld25/w8Ej7/NmzUdSu7U9UVIy9LCzsNE2aNOT66wMJD4+kb98euLm52Zf379+bTp3aExJykv/97wWH9ZWVOrX9Cf/34mNcZ8MjqZNHV2jYKW64oZFdV797ejroArjuujrUq1eXDUa0Wlpc/X3Jijxnn8+OPE+loBscbWrlsrFYsSalYvauBoBb3Vo0/PFNrMmpRL/xKak7D9vrBb46EWWxcmHtn5xb4nza2Nl99uJLr7Pml88Z++QIqlSpRM/gB53WVBwqu4J6thJS4lehGRHSRhFZJSJHReQzMZ5IFJH5InLEiFgWGGUrROT+XPWTc63nDxH5HDholH0vIrtF5HDu1+OISLKIzBWR/SLyt4jUMsprich3Rvl+EelglD8iIjuMqOk94wWrpUZEhovIEmP6ARE5ZLSzWUTcgBeBQUY7g0TEx9iGA4bO5kbd2SKyTER+A1aKyBYRCcrVzrYc27wopZKVUjmhVRUohzDrYrsFtJffbsmEN5jacwIvPDCdG9vezO0DOtuXrVu5hol3PM7n81dy71MPlIOoAsryiSrAKJeJR5O61Hl2KGemv+O8nquEAg4lKs9+S0hIZPz4GXzyydusX7+K06fDyc623SD8/PPv3HBDB9q27cmGDVv54IM3yklXQedYfl3jnprOF5+9y6Y/vuP0qYu6chg0sB/f/t/PWMvzszt5z6tCzr3sc3Ec6/QoYX0nEDn3A+ounIypaiXAlv4M7TWOk4OmUqXtzXjd29VpWc7uswcH9Wflym+o16ANfe8ZyooViwtcZ7lylUeApX0XaEtgInAz0ADoKCI+wL1AU6VUc2BOCdbTDpihlMrp1R6hlGqNLaoaLyK+RnkV4G+lVAtgMzDaKF8MbDLKWwGHReQmYBDQUSkVBFiAwcXo+MNwYvuADwqxmQX0NNq6x3hR6yzgK6VUkFLqK+AFYK+x/c8CK3PVbw30U0o9bLQxHEBEmgDuSqkDhYkTkXtF5CjwM1Bgp1bu9+uFJp8qdEO7D+3FvF8WMu+XhcRHx+Fb2579xcffl/iYuHx14nPSiinpbPthMw2DGuez+Wv1Ftr0aF9ouyUlKzIWt1yaXAN87WlNu01ULhuzCbNnFSwJtujP1d+XBu9P59TERWSejnJaT0XmsceGsn37GrZvX0NkZAyBgQH2ZXXq+BeY+vrll9+5445+dO58LyEhJwgNPQVAXFwCmZm2gRwfffQ5LVveUmZdTzw+jF07f2PXzt+IiIwisG7ti7oCA4goQNdPP6+jQ6e+dLrjHo4dDyM09KTD8oED+/HVVz+UWVNWVCyuATXt8y4BNciKyX9e2W3MJkyelbEkJKEys+3nV/qhMDLPROFW3/Z6yuzoWACsKWkkrN5EpRaO2YqSUp777NFHH+SbVT8C8Pf23Xi4u1Ojhk+ZdJWU0rwLtCJSWge4QykVrpSyAvuAesAFbG/m/kBEBgCpJVxP7jN9vIjsB/7G9jqcnCttJpDz4tPdRnsAXYF3AZRSFuMtAd2wOZudhkPrhs1JF0UXw4kFAaMKsdkGrBCR0dge0CyITsAnhp4NgK+IVDeWrVZK5XSafQP0ERFXbA5tRVHilFLfKaVuBPpjewt6QTbLlFJtlFJtGlWtV+i61q1cw/Tek5jeexK7ftvO7fd1BqBRyyakJqXkS3+azCY8vW39WmYXM626tSH82BkA/OtdvOC27NqGqFPOp8xS9ofgXi8At7p+iKsL3vfcTuK6HQ42Cet24HO/7U7b++6OJG2z3TuYq1Wh4ccziZj/CSm7jjqtpaLz3nsrad++F+3b92L16l8ZPPg+ANq1a0liYpJDyiyHmjVt95ReXtUZM2YIy5d/AeDQx9SnT3eOHi37oI53l35Mm7Y9aNO2B6tX/8qQwbYEUPt2rbiQeKFYXY8/PowPP/rCvqxJk4Z4e1Xnr7/L/rKPtAPHca9XG9fAWoirC9X73EHS745f0klavx3v+7oBUL1XJ1L+Ms4rn2pgsl0iXevWwq1ebbLORNluvowUKS5mPLu2I/346TLpK8999u+Zs3TtYhsqcOONjfDwcOfcudgy6SoxV3kEWNo+wIxc0xbAxXiCvx02h/MgMA6bg8rGcLBGqjR3cj8lZ0JEOgN3AbcppVKNV9x4GIuzcqUBLcXoFeBjpdT0Um5TkSilHheR9sDdwL7cKcw8beeravy1b6uxfeuwfeZjILaItyQaNotIQxGpoZQ6X3yNotm7YTdBXVqzaPNSMtIyeG/yYvuyeb8sZHrvSbi6uTLtk9m4uJgxmU0c3Lqf9V+sA6DHsN7c0qkF2VkWUi4k8+7TbzorCSxW/p25jEafzkbMJmK/Wk/68X8JeOZhUg+EkrhuB7FfrqPeokncvGUploQkTo61jbqsObw37vUC8J8wEP8JAwEIHTyb7HIYll4Spjw/n517D5CQcIFu/R/hyZFDuK9vz8vS9tq1GwgO7sKRI1tITU1jzJjJ9mXbt6+hfXvbYJfXX5/NLbfYEi4vv7zIHjWMHfsod9/dnezsbOLjExg9+ply0fXLmvUEB3fl2D/bSE1LY9Sop+3Ldu38jTZtewC2Yf/Nm9t0zZm7kJCQi4/jPDioH19/U/boDwCLlYjZS6n38YuIyUT8N+vICDmD38TBpB0MIWn9DuK/+o3AN56h8YZlWBKT+Xf8KwBUadcMv4mDbQ97WyxEPPc2lsRkpJI79Va8iLiawWQiedt+4r/81TmdOL/Ppkx9kffefY0JE0ajlGLkqElOayqOihrZlRTJm2POZyCSrJSqajiqyUqpPkb5EmAXsAqorJSKMdKhoUopHxF5DvBUSk0Vkf7Ad7bxHPnW0w8YpZTqKyI3Yossg5VSG3PaNuzuB/oopYaLyJfYUqOLjH6+KthenvoDthRojhZPpVSBt2Yicgpok+NQcusSkeHGsnEi0lApFWbY7AUeBRpiS4cOM8oXA+eUUi8Z61molGopIrOBZKXUglzttgZ+BLYopQYVsd8bAWHGIJhWRp1AVcQBe+j6/hXybJxSQf9Jbtm78EpLKBDPwM5XWkKhZFsr3Jg1APYFtrzSEgokKHzvlZZQKNmZZ53uIIzrd2eJ/7l9fth0iTskS095jAL1BH4QEQ9skVDObcf7RvkObCMaUwqpvxZ4XEQOAMewpUGLYwKwTERGYosMn1BK/WU43d/E9umMLGAsULbcxEVeE5HG2LZtPbAfOANMM1Kt84DZwHJjG1KBYYWtTCm1W0QuAMuLafc+YKiIZAFpwKCinJ9Go9Fcbko1rr0CUmwEqClfRKQ2sBG40ehLLTd0BFg6dARYenQEWDr+6xHg+V4ljwBrrKl4EaD+IvxlRESGAtuxjYCtoN3CGo1GU0KusUEwVx0ish1wz1M8RCl1+V4WaaCUWonjIxKIyKPYUrq52aaUGnvZhGk0Gk0ZuNpv4//zDlAp5fxDapcQpdRyiu8P1Gg0mgqHdoAajUajuSZRlgrXrVcqtAPUaDQaTZnQEaBGo9ForkmUVUeAGo1Go7kG0RGgRqPRaK5JlNIRoEaj0WiuQXQEqKkwfDit7pWWUCD7Xowo3ugKUFHfuJIUvvFKSygUa2L+rxNUBI50mXelJRRIasiPV1rCJcWqR4FqNBqN5lpED4LRaDQazTWJdoAajUajuSa52r+loB2gRqPRaMqEjgA1Go1Gc02iH4PQaDQazTWJRY8C1Wg0Gs21iI4ANRqNRnNNovsANRqNRnNNokeBajQajeaaREeAmquObafO89qmo1itiv7NAhnRtr7D8tWHz7Jw63H8qngAMCioLgOaBbLz3zgWbDpmtzsVn8L8Xs3p0sjPKT31XxqBV7dWWNMyCZ34FikHT+azqdK8AY0WjcPk4UbC+j2cnPkRANfPHIp3jzaozGzST0cROnEJlgupVL+jOdfPeARxdUFlZXPqxZVc2HaozBpff/0FgoO7kJqaxujRz7BvX/513X9/X6ZOHYfZbGbNmg3MmPEyAEOG3M/LL88gIiIKgKVLP2b58i/LrKWkPPfyG2zetgMfby++/3TpJW8vN1t3HeCV9z7DarUyoOedjBzYx2F5RPR5Zi36kPjEC1T3rMrLUx7Dv4YPR8NOM+ftj0lJTcNkMjF60D0E39neKS2ed7YkcPZoxGwi9st1RL/zrcNycXPh+oWTqHxLQ7Ljkzg19jUyw2PwvL0FtacNtZ9DZ+euIPnPgw51G3w4A7franG0+3inNG7duY9X3l2JxWplQHAXRj3Yz2F5RPQ5Zr3+HnHG/po3dSz+NX3ty5NTUuk3ajJdO7ZlxrhHndJSGixW02Vr61JwdavXlBqLVTH/j39Y0r8V3w7tyNpjkYTFJuez69nEn68euY2vHrmNAc0CAWhb18detuz+Nni4mLj1et98dUuDV9dWeDQIYG+HcYRNeZcG88cUaNdg/hjCpixlb4dxeDQIwKtrSwASNu9nX+eJ7O/2NOlhEQQ+NQCA7Lgk/hk6j/1dnyZ0/Fs0fqvsF6iePbvQqFE9mja9g7Fjp7F48dx8Nj4+Xsyb9yy9ej1Eq1Z3UatWDbp06WhfvmrVj7Rv34v27XtdFucH0L93d5a+MeeytJUbi8XKy++s5N0Xn+H7pfNYs+lvws6cdbB5/cMv6dutI9++M5fHHurH4uXfAODh7s7cZ8bw3dJ5vPvSZF5d9hkXklPKLsZkou6cxwgb9gL/dBuH9z2349HY8Z25voO6Y0lM5sgdjxPzwWpqTx8GQHbcBcJGzOVojwmcnvQm1y+a5FCvevCtWFLSyq7NwGKxMnfJct6ZO5Uf3l/Amo1/EnY63MFmwbLP6HvX7fzfe6/y+OABvPmR4zm05ONvaN38Jqe1lBalSv6riBTrAEUk/9XxP4CInBKRGrnmO4vIT8b0PSIyrYi6QSLS+zLpbCsiFhG5vzzWdygqkbrVKxNYvTKuZhM9m/izMaz0Lzj+PSSajvVqUMnV7JQen+C2nPtmEwDJe0JwqVYFVz8vBxtXPy/MnpVJ3n0cgHPfbMInuB0AiZv2g8X2SvqkPcdxq21zyCmHTpIVHQ9A6rF/Mbm7IW5lS3j07duDzz6zRQ07duzFy6sa/v6OUW/9+tcREnKS8+fjANiwYSv9+/cqU3vlRZugW6hezfOyt3vo+Amuq12LwAA/XF1dCL6jPX/8tcfB5sSZs7QPuhmAdi1u4o+/bcvrBfpzfR1/APx8vfHxqkZ8YlKZtVQOakzGqSgyz0SjsrKJ/3EL1Xu0c7Cp3qM9sas2AJDwyzY8OzYHIO3wSbKjbccz/fgZTO6u9nPIVNkDv9H9iH7rmzJry+HgsVCuq+1P3YBauLq60OvO2/jjz10ONifOhNO+ZTMA2gU15Y+/dtuXHT5+gtj4RDq0bu60ltJiVVLiX3GISLCIHBOR0IKuvyLiLiJfGcu3i0g9Z/Vf0QhQRJy7el4ilFKrlVLzizAJAkrlAEWk1FdfY/+8Avxa2rqFEZOSTi1PD/t8LU8PzqVk5LNbHxLNwE//ZPJP+4hKSs+3/NdjkQTfEOC0Hjd/HzIiztvnMyJjcQtwjCrdAnzJjIh1tPH3ybcuvwe7Eb9hb75y37tvJeXQSVRmdpk01q7tT3h4pH3+7Nkoatf2d7AJCztNkyYNuf76QMxmM3379iAwsLZ9ef/+vdm581c+/3wpgYHO77eKTHRsPLVqXDw+tWr4EBMb72DTpP51/L7VdpFf/+duUtLSSbjgeK998FgYWdnZ1A0oe4rdzd+XzFznV2ZkLK61HM8vV38fsnJsLFYsSSmYvR1vHLx6dyDt8MVzKGDyYGKW/YA1Lf//TmmJOR/vkM6sVdOX6Lz7q8H1/L51BwDrt+0kJTWNhAtJWK1WFiz7lGdGD3ZaR1lQSkr8KwrjWvc20Au4GXhIRG7OYzYSiFdKNQIWYrs2OkWJHaARIW0UkVUiclREPhMRMZbNF5EjInJARBYYZStyRy05kaSxnj9E5HPgoFH2vYjsFpHDIjImdx0RmSsi+0XkbxGpZZTXEpHvjPL9ItLBKH9ERHaIyD4Rea+sDlZEhovIEmP6ARE5ZLSzWUTcgBeBQUY7g0TEx9iGA4bO5kbd2SKyTER+A1aKyBYRCcrVzrYc20J4CvgWKL9v0JQgFXFHg5r8POIOvn6kA+2v82XWr479HudSMgiJTeY2J9OfAMYplEejo8gC/3XybEedCfehLBbOf7vZobxSk7pc/9wQwv5X9j6wgiU6CkhISGT8+Bl88snbrF+/itOnw8nOtl0sf/75d264oQNt2/Zkw4atfPDBG2XWclVQQL4r73F+ZtSD7D50lIHjZrLr4FH8fL0xmy9ejs7FJfDsgmW8OGkUJpMT9+kFnTx59RV4gC9OejSpS+3pQzkz/R0AKt1cH/d6/iT++nfZdTk0VdD+cpyfPGYwuw78wwNPTGPXgX/wq+GD2Wzmyx/XcXu7IPz9nP9fLAvlmAJtB4QqpU4opTKBL4F+eWz6AR8b06uAblLgBaTklDYqaQk0BSKAbUBHETkC3AvcqJRSIuJV1AoM2gHNlFI5ox1GKKXiRKQSsFNEvlVKxQJVgL+VUjNE5FVgNDAHWAxsUkrdazi5qiJyEzAI6KiUyhKRd4DBwMoidPwhIhZjuipwtACbWUBPpdRZEfFSSmWKyCygjVJqHICIvAXsVUr1F5GuRps5jq410EkplSYiw4DhwEQRaQK4K6UOFCRMROpg269dgbaFbYBxwzAG4K2HOzOiU7MiNhf8qnoQnSuii05Kp2YVdwcbr0pu9ukBzQJZvDXEYfm641F0beiHq7lsFyb/4cHUGnwXAMn7Q3GvXYOcJJd7gC+ZUXEO9hmRsfbUpt0m+qJNzQc643NXaw4PnO1Qzy3Ahxs/+h8h4xeTcTq6VBofe2woI0Y8BMDu3QccorY6dfyJjMy/vl9++Z1ffvkdgJEjH8ZipGbj4hLsNh999Dlz5xaaXf9PUKuGD9HnLx6f6PNx1PRxvCz4+Xqz8Dlbv2xqWjq/b9uFZ5XKACSnpjH2+Td4auh9tLixkVNaMiNjcatt7+nALcCXrBjH8ysrMhbX2jXIiooFswmzZxUsCbYz0tXfl/rLpnN60iIyT9sGMVVpdQOVb2nEzduWIS5mXHyr0+irOYQOeq5MGmvV8CHq3MUMR/S5WPx8vB1s/Hx9WPT804Btf63bugPPKpXZfySEPYeO8tWP60hNSycr20LlSh5MGvlQmbSUlpKkNktIHeDfXPPhQN7RT3YbpVS2iCQCvsB5ykhpr2A7lFLhSikrsA+oB1wA0oEPRGQAkFrC9eQe6jdeRPYDfwN1gcZGeSbwkzG922gPbE7hXQCllEUplQh0w+ZsdorIPmO+QTE6uiilgpRSQcCoQmy2AStEZDRQWETZCfjE0LMB8BWR6say1UqpnJ7yb4A+IuIKjABWFKFtETBVKWUpwgal1DKlVBulVJvinB9AU/9qnElI5WxiKlkWK78ej6JzQ8cUU+6U6KYTMdT3qeKwfO2xKKfSn1Er1rK/+2T2d59M3Jod1HzgTgCqtmpMdlIqWTEJDvZZMQlYk9Oo2sp2WtR84E7i1u4EwKtLEHXG9eef4fOxpmXa65irVeamT2Zwet5nJO08Rml5772V9kErq1f/yuDB9wHQrl1LEhOTiIrKH5TXNNJYXl7VGTNmCMuXfwHg0F/Yp093jh4NLbWeq4mmTepzOiKa8KhzZGVls3bzdjrf2tLBJj7Rlr4D+ODrn7i3xx0AZGVlM/GlxfTt1pEet7fLt+7Skro/BPf6AbjV9UNcXfDuezuJ63Y42CSu24Hv/V0B8OrdkaQ/bfek5mpVaLhiJhGvfELKrov3xuc/Xcuhto9ypOMYQu6bTsbJiDI7P4BmNzTk9NkowiNjyMrKZs2mv+h8W2sHm/jECxf315c/cG/PzgC8Mn0c6z5bwq+fvMUzYx6h7123XzbnB7ZRoCX9icgYEdmV65d7xFuBsXqe+ZLYlIrSRoC5E94WwMXwxO2wOZwHgXHYHFQ2hoM1wlS3XHXtw7pEpDNwF3CbUipVRDYCOZ1UWepirslSjF4BPlZKTS/lNhWJUupxEWkP3A3sy53CzNN2vqrGX/u2Gtu3DlsoPxBoU0TTbYAvjQi/BtBbRLKVUt+XYTPsuJhMTO1yI09+twerUvRrWoeGvlV5569QbvarRueGfnyx9wybTsRgNgnVPVx5ocdFxxqRmEZUUjqtA72LaKXkxK/fg1e3VrT6620saRmETnrbvqzFugXs7z4ZgLBpy2hsPAYRv2EvCRtsgybqzx2Fyc2Vpl/OAmwDYU5MXUbAiF541Pen7sT7qTvRlok/8uCLZMVeKLXGtWs3EBzchSNHtpCamsaYMZPty7ZvX0P79rbBLq+/PptbbrF1W7z88iJCQ233eGPHPsrdd3cnOzub+PgERo9+ptQaysKU5+ezc+8BEhIu0K3/Izw5cgj39e15ydt1MZt59okhPPHca1isVvr3uING1wfy9if/x82N69Hl1lbsPHiUxSu+QYBWzW5gxtihAPy6ZTt7Dh0jMSmZ1b9vBeCl/2fvvOOjKLf//z4JSQgQSIGQ0CE0ATF0FVSqoKKCCnhFBQS5FhS96BcpKj8sgGJHRWxYsHfxwpUqiNIJVaSDkNBCQhISUnbP74+ZhGz6JoFd4HnzmhezM2ee5zOb2eypqyYAACAASURBVDlzzlPm0RE0j6pfOjEOJwefnEXUJ5OsYRBfLuL0jn+I+M8dpG7eRdKC1cR/uYD6rz5Ki2UzyUpMZt+o6QBUH3I9/g0iiXh4IBEPDwRg952TyIo/WebvKDcVfH0ZP2oo942fgsPppH/vrjRuUJcZH31Ny6YN6XZFe9Zs/IvXPvgCEWh36SXndKhDUbjjfVR1FjCrkN0HsYKfbOpgZRoLsjlo96moBpygDEjetox8BiIpqlrFdlSPqWpfe/sMYC1WLraSqh4VkVCsPG6oiEwEglR1rIj0A763MqT5yrkZGKGqN4pIc6zIso+qLs2u27a7DeirqkNF5Aus1Oirdgq0sv2F/YiVAs3WEqSq+ws5r31Yaczj9uccXSIy1N43SkSiVHW3bbMBGAZEATep6hB7++vAMVV9xi7nFVVtIyKTgBRVnZ6r3nbAz8ByVR1UzN8n+5jZwFxV/aYou9S3H/LKzsYxk/Nex95B94Q1npZQIMkHl3paQqE4T5Zfc3R5sq3bFE9LKJCWy5/2tIRC8a/ftsz5yz8iby3xPefKuG8Lrc92aDuwAqlDwBrgDlXdmsvmQeBSOyi5HbhFVQeWWjzlMxA+CPhRRCpiRULZg2XetbevBhaRKxLKw3zgPhHZBPyNlQYtjtHALBEZjhUZ3q+qf9pO91cR8QEygQeBAh2gG7woIk2wzm0RsBE4ADxhp1qnAJOAD+1zSAWGFFaYqq4TkSTgwzLqMhgMBo9SXpNh25nEUVg93n2BD1R1q4hMBtaq6k/A+8AnIrILK/K7vaz1FhsBGsoXEakFLMXqNOQsz7JNBOgeJgJ0HxMBuseFHgEuj7itxPecqw5/43XzppmZYM4hInI3sAqYUN7Oz2AwGM41ipR48UYu+LlARWQVEJBn812qurkg+7OJqn5MnmEZIjIMK6WbmxWq+uA5E2YwGAylIMu8D9C7UdWyzaR7llHVDzHtgQaD4TzEWyO7knLBO0CDwWAwnB3O93Yc4wANBoPBUCpMBGgwGAyGixITARoMBoPhosRhIkCDwWAwXIw4z2//ZxygwWAwGEqH00SABm9B4455WkKBlNd0SeVNlrPIF214DG+dbQXAp1rpX057NtmfUbl4Iw/Q0i/vEOQLC6+cesoNjAM0GAwGQ6kwnWAMBoPBcFHiLNsL2T2OcYAGg8FgKBXe2YhQcowDNBgMBkOpML1ADQaDwXBRYnqBGgwGg+GixPQCNRgMBsNFiUmBGgwGg+GixAyDMBgMBsNFicNEgAaDwWC4GDERoOG8w7fxZfhfPwTEh6z1i8lc/lPBdi06UfH2R0mbOR5n7B4ApGY9Am4agQQEgipp70yArMwy6Wn47D2E9GiDMy2DnaNncGrz3nw2lVs3oslrD+JT0Z+ERRvYO/EDABo8dRchvdqjmVmc3neYnY+8iSMpNec4/9rVabvsFQ5M/5rYtws+z5LwysuTua5Pd1LT0hg+/FE2xGzJZzNgwE2Me+IhfH19mTdvEU+Mew6Al16cxDVdrwSgUqVAwmuEUT28Ram15Ob3tZuY9s4cnE4nt/S+huED+7rsjz1ynKdefZ+Ek0lUC6rC84//m4jqoWzfvZ9n3/yIU6lp+Pj4cO+gm+hzTady0VQcE59/mWUrVhMaEswPn848J3Xm5tJn76Zmj2gcaRmsHz2Tk5v35bO55ImB1B1wFf7BlZkbdU/O9qh/X0/9wV3RLCcZ8Umsf3QWaQePl1nT76vXM23GBzgcTm65oScj7rjFZX/s4aM89cKbnLD/jlMmjCaiRnUA4o4c4+npb3H46HFEhLemTqR2xLmZsu58d4A+nhZgOMeI4N/3Hk5/MpW0GWPwvbQzUqN2fjv/ivhd3gfHPzvPbPPxoeKtD5Lx03ukzXictA8mgyOrTHJCerQhsFEk6694iF2PzSRq2sgC7aKm3cvux95h/RUPEdgokuDubQBI/G0TG7o+Skz3MaTtiaPOw643job/bygJi2PKpPG6Pt1p0rghzVt04f77x/LmjCn5bEJDQ5g2ZSLX9h7EZdHdCQ+vQfduXQAY8/gk2ne4lvYdruXNNz/g+x/mlUlPNg6Hk+ff+pi3J4/hh5lTmPfbSnYfOORi89L7X3Bjj858+9Zz/PtfN/P6h18DUDEggOfGjOT7mVN4+5nHeGHWHJJSTpWLruLod30vZr787DmpKy81e0RTpVEEC6/4DzGPvcdl0+4p0O7wr+v57bon820/uWUfv/WeyJLuT3Bo7mpaPvmvMmtyOBw899q7vDV1Ij/Ofo15i5aze98/LjbTZ37Ejdd25bv3X+G+uwfy2rtzcvaNn/I6QwfdzE8fvcHnb08jNLhamTWVFJWSL95IsQ5QRFLOhZBzjYjsE5HquT53FZG59vpNIvJEEcdGi8j1Z1nf4yISYy9bRMQhIqFlLdenTmOcJw6jCUfB4cCx+Q8qNG+fz86/x0Ayf//ZJbrzjWqN88gBnEcOWBvSUkDL1hE6tHcHjn61FICU9TupULUSfuHBLjZ+4cH4VqlE8rodABz9ailhfToAkPjbRnBYz6HJ63YQEBl2puw+HUg/cITUv11vJu5y4429+WTONwCsWr2easHViMjzhN2oYT127tzD8eMnAFi0eDn9++e/RG4f1I8vv/yhTHqy2bJjD/Vq1aROZDh+fhXoc3Unlvy53sVmz4FDdIq2os2Ol13CkpXW/gZ1IqhfOwKA8LAQQoOrknAyuVx0FUf76EupVjXonNSVl4je7Tjw1XIAEtbvwq9qJQLyXG/Z+9KPJubbfnzFNhxpGZbNup0ERpb5J8nm7buoVyuSurUi8PPz47ruXViyYrWLzZ59B+nU7lIAOrZplbN/975/cDgcXNk+GoBKgYEEVjx3E3A73Vi8EY9GgCLi68n6C0NVf1LVqUWYRANuOUARcSvdrKovqmq0qkYD44DfVPWEO2UUqCMoFD0Zf6aepBNIVdcfsU9EA6RqGI4drjdTqR4JCgF3j6PifVPw63JjWeXgHxlGeuwZPelxJ1ycGEBAZBgZcWdsMuJO4J/HBqDmv7qTsNjS7FMpgNqj+nFg+tdl1li7VgQH/4nN+XzoYBy1a0W42OzavY9mzRpTv34dfH19ufmm3tStW8vFpl692jRoUJfFS1aUWRPAkfgEalY/87erWT2Uo/EJLjZNG9Zj4e9rAVj0xzpOpZ0mMcn1mXbz37vJzMqibqR3vumhPAmMDCEt9szP6HTcCQIjQ0pVVv07unFk8cYyazp6PJ6I8DPXc80aYRw57vpTbxrVgIW/rQRg0fJVnEpNI/FkMvsOxhJUpTKPPDWNAfeO4aWZH+FwnLsJyhxuLN5IiR2gHSEtFZFvRGS7iMwRsWZCFZGpIrJNRDaJyHR722wRuS3X8Sm5ylkiIp8Bm+1tP4jIOhHZKiIjcx8jIs+JyEYRWSkiNe3tNUXke3v7RhG50t5+p4istqOmd0rrYEVkqIjMsNcH2BHYRhFZJiL+wGRgkF3PIBEJtc9hk62ztX3sJBGZJSK/Ah+LyHIRic5Vz4ps22L4F/B5ac4l/8kVsC13FCeC/3V3k/G/T/Pb+fjiU78Z6d/M4PT7T+N7SQd8GrUqdz2aN6osTjNQZ/QtaJaDY99aT/f1Hh9E7Ky5OFNPl00fIAVM+JtXY2LiSUY9NI7P57zNb0u+Z/++g2RluaaHBw28mW+/+wWns5yehwuIvvNqHTPidtZt2c7AUU+ydvN2wsNC8PU987M/diKR8dNnMfnREfj4XAQtIgX+Ld0vps6tnQm+rCG73ppbZkkF1Z9X5mP3D2Htpq0MuHcMazduJbx6KL6+PjgcDtZv/osx9w3h85kvcDD2CD/OX1JmTSXFKSVfvBF3O8G0AVoCscAKoLOIbAP6A81VVUUkfz4hPx2BVqqa3dvhHlU9ISKBwBoR+VZV44HKwEpVnSAiLwD3As8Cr2NFRP1tJ1dFRC4BBgGdVTVTRN4CBgMfF6FjiYhkP5xUAbYXYPMU0FtVD4lIsKpmiMhTQHtVHQUgIm8AG1S1n4h0t+vMdnTtgC6qmiYiQ4ChwCMi0hQIUNVNRX1RIlIJ6AOMKmT/SGAkwOs3tOeetlFFFWdFfNXOPG1K1VA0OVfU4F8Rn/A6VBz2lLW/SjUC7niM9M+moyfjcez7C1KtVJljRwy+kQ1w7snfIaQoIob1oebgHgCkxOwmoFYY2cm3gMhQMg67Pv2mx8a7RHz+eWxqDLyGkF7t2Drg/+Vsq9KmCWF9L6fBk3dRoWpl1OnEmZ7B4Q/ml0jj/fcNYfjwwQCsXRtDnVzRXO06kcTGHcl3zNxfFjD3lwUAjBg+GEee9w0OHHgzDz88oUT1l4Sa1UNdIoUjx09QI9T15xceFsIrEx8GIDXtNAtXrCWociUAUlLTePDpl3no7lu5rHnjctPlbTQc1osGg7sBkBCzh8BaZ6LmipGhnD6cUNihBVLjqlY0G92P5bc8gzOjbG3gYEV8h4+eyXAcORZPeJhrVia8eiivTh4LQGpaGguW/UlQlcrUrBFG88YNqWtnJLp36cjGbTtwbQk/e3hrarOkuPvIt1pVD6qqE4gBGgBJwGngPRG5BUgt4vjc5eTu6vewiGwEVgJ1gSb29gwg+xFrnV0fQHfgbQBVdajqSaAHlrNZIyIx9udGxejolivNOKIQmxXAbBG5FygsouwCfGLrWQyEiUh2S/RPqppmr38N9BURP+AeYHYx+gBuBFYUlv5U1Vmq2l5V2xfn/ACch3bjExqBBNcAX198L72SrO3rzhikp5E6bSRprzxE2isP4Ty4i/TPpuOM3YNj1yZ8atYDP3/w8cG3wSU4jx0qvLJCOPzhfDb2fJyNPR/nxPzVhA/sCkCVtk3ISk4lM0/bS+bRRByn0qjS1roswgd25cT/1gAQ3C2aOqP68deQaTjtthmALf2eZF2HB1jX4QFi3/2Fg69/X2LnB/D2zI9yOq789NP/uGuwlczo1LEtSSeTOHw4/0tra9SwnHRwcDXuu28I739wJmhv2jSKkOBq/LlybYk1FEfLpg3ZH3uEg4ePkZmZxfxlq+h6eRsXm4STyTkR53tfzaX/tVcDkJmZxSPPvM6NPTpz7VUdy02TN7L3wwUs6TmeJT3HEzd/LfUGXgVASNvGZCWnFdjWVxjVWtUn+sXhrBzyEhnHk8pFX6vmjdl/KI6DcUfIzMxk3uLf6XplBxebhJNJZ/6Oc76j/3XWA2SrZo1JSk7hROJJAFZt2ExU/brloqsknO9tgO5GgOm51h1ABVXNEpGOWA7ndqxIpTuQhe1g7VSpf65jc7qbiUhXoCdwhaqmishSoKK9O1PP5JocxegV4CNVHefmORWJqt4nIp2AG4CY3CnMPHXnO9T+P+dc7fNbANwMDATy9z7Jz+2UV/oTwOkk45cPqXj3ePDxIWv9EvTYQfy6D8B5aA+Ov9cVfuzpU2T+8QuB/34OFLJ2bsCxY0OZ5CQsXE9Ij7a0XTkDZ1o6ux55K2ffZQtfZGPPxwHYM/ZdGtvDIBIXbyBhkVVvo+eH4+PvR8svrR57Ket2snvsrDJpyst/5y2iT5/u/P3XClLT0hgx4j85+9au+ZX2Ha4FrKESrVtbHU6efe4Vdu7ck2N3+6Cb+errH8tVVwVfX8bffxf3T3wRh9NJv2uvpnH9Orz5yXe0aNKAbpe3Zc3m7bw++2sEaNuqGRMevBuA/y1fxfotf3MyOYWfFv4OwDOPjqB5VP1y1VgQjz89lTUbNpGYmESPfnfywPC7uPXG3me9XoAjC2Oo2SOaXitfISstnQ2PvJOzr9vC51nSczwALZ/8F3X6X4lvoD+917/B/s+Wsn36t7R8ajC+lSvS8V07qj4Uz6ohL5VJUwVfX8Y/PIL7/m8yDqeT/tf1oHHDesz44HNaNouiW+eOrInZwmvvzkEE2rVuwYTRVkuRr68vY+4fwogxk1BVWjSN4ra+Pcukxx3O97lAJV97S14DkRRVrWI7qsdUta+9fQawFvgGqKSqR+1eirtUNVREJgJBqjpWRPoB31sZ0nzl3AyMUNUbRaQ5VmTZR1WXZtdt290G9FXVoSLyBVZq9FU7BVoZqAP8iJUCzdYSpKr7CzmvfVhpzOP25xxdIjLU3jdKRKJUdbdtswEYBkQBN6nqEHv768AxVX3GLucVVW0jIpOAFFWdnqvedsDPwHJVHVTMd18N2AvUVdVi+6ifeup2r7weY2aVPU10NrjmxJ+ellAgp/761tMSCsWnmnd2lPml1URPSyiQ69eXX8q7vPGv1bLMLXMv1L+zxPec/9v/qde1BJZHq3cQMFdENgG/AY/a298FrhGR1UAnckVCeZgPVLCPfwYrDVoco4FuIrIZKzXaUlW3AROBX+2yFgCRpTyn3LwoIptFZAuwDNgILAFaZHeCASYB7e16pwJDCitMVddhpY0/LEHd/YFfS+L8DAaD4VxzvvcCLTYCNJQvIlILWIrVaahcU+MmAnQPEwG6j4kA3eNCjwCfqz+4xPecCfvnXJARoKGEiMjdwCpgQnk7P4PBYDjXXGydYM47RGQVkHdqhLtUdfO51qKqH5NnWIaIDMNK6eZmhao+eM6EGQwGQynwypSTG1zwDlBVz80Mv6VEVT+kZO2BBoPB4FV4a2RXUi54B2gwGAyGs0OWnN8xoGkDNBgMBkOpUDeWsmBPN7lARHba/xc6gauIVBWRQ9nTWRaFcYAGg8FgKBXnsBPME8AiVW0CLLI/F8YzWEPyisU4QIPBYDCUCida4qWM3Ax8ZK9/BPQryMieaKQm8GtJCjUO0GAwGAyl4lylQIGaqhoHYP+fb0CqiPgALwGPl7RQ0wnGYDAYDKXCndRm7jfX2MxS1Vm59i8EIvIdCCWdTeAB4L+q+k9BrzArCOMALyB8e93gaQkF4vve956WUCAxddoUb+QBdvZ6lswsr3xXNPszKntaQoHcsOVZT0sokGUty3Vu/nKlx5Evy1yGw43YznZ2hc5Ur6qFzuItIkdEJFJV40QkEsj/Oha4ArhKRB7Aer2dvz2fdKHthcYBGgxehrc6P4MhL+dwHOBPWHMsZ8+1nO/VKqo6OHs91wsNiuosY9oADQaDwVA61I1/ZWQq0EtEdgK97M+ISHsRea+0hZoI0GAwGAyl4lxFgKoaj/XO2bzb11LAy8xVdTYleOG4cYAGg8FgKBXlMLzBoxgHaDAYDIZScX67P+MADQaDwVBKss5zF2gcoMFgMBhKRTl0bvEoxgEaDAaDoVSY1yEZDAaD4aLERIAGg8FguCgxEaDBYDAYLkocaiJAw3nGii27mfb5/3A6lf5XRTP8+s4u+1/84lfW/L0fgLSMTBKSTvH7G9YE6698s4jlm3YBMLJvF/p0bFlmPfWfGU5I97Y40tLZ/egMUjfvyWdT+dJGRL36ED4V/UlYvJ79T74PQGjfK6gzZhCBTeqw5fqxnNq027KPbkyjF++3jxYOvvQlCfNXlVhTlavbEvnUSPDxIeGrXzk+8xuX/eJfgTrT/0PFVo1xJCbzz0PTyDx0FL/a4TRZ8Dbpew4BkBbzN7ET3wSg4WdTqBAegvN0BgD7hjyJI/6kW98VQNA1bagz6V7E14f4LxZw5K1v82mr/8qjVLo0iqyEZPY9+CIZB48SdNVl1HribsSvApqZxaHnZpPyx2aXYxu9PwH/ejXZ3utht3Xl5dJn76Zmj2gcaRmsHz2Tk5v35bO55ImB1B1wFf7BlZkbdU/O9qh/X0/9wV3RLCcZ8Umsf3QWaQePl1lTcUx8/mWWrVhNaEgwP3w686zX1/S5oYT1aIMjLZ2/Hn6b5M1789kEtW5Ii9cfwKeiP/GLNrBjwuycfXWG96HOPb3RLAfxCzew65k5iJ8vzV8cSdXoRqhT2TFxNol/bDsr+i/4cYD2ZKJVzoWYc4mI7MOaK+64/bkr8Jiq9hWRm4AWqjq1kGOjgVqq+t+zqK8a8ClQD+vvNF1VPyxruQ6nk+fnzOOd/wymZkhV7nj2fbpGNyWqVo0cm8dvvzZn/bNFa9h+4DAAyzbtZPv+w3z19L1kZGUx/IVP6HJpY6oEBpRaT3D3tgQ2jCSm84NUaduURlNGsqVv/un7Gk79N3v+721S1u2g+acTCe7WhsQlG0jdfoAdI16g0bT7XOzT/j7A5j6Pg8OJX3gIrRe+zLoFa8BRgqSNjw+1/t/97L17IlmH42n0wyskL1xF+q5/ckxCBl6LI+kUO7uPpFrfq4kYO5R/Hn4BgIz9h9ndt2AH8s+j0zm9eZcb31B+bXWf/Te7Bj9NZlw8zX6ezskFqzm984y2sEG9cJxMYdvV9xF841XUGjeEfQ++SNaJJHbf8xxZR05QsWk9oj6dxNaOZ5xOtT6X4ziVVnptuajZI5oqjSJYeMV/CGnbmMum3cOy65/KZ3f41/Xs+eBXev35ssv2k1v28VvviTjSMmgwpCctn/wXa//9RrloK4p+1/fijltvYvwz0896XWE9oglsGMGfl4+marsmNHthOGuvm5jPrtkLI/jrsVkkrd3JZZ89QVj3aOIXxxDSuSU1+rRnVbfH0Yws/KpXBaD2ndaEKau6Po5f9apEfzaONb3Hw1mI1s73NkCPzgUqIl4566+q/lSY87OJBq53p0wRcTfafhDYpqqXAV2Bl0TE380y8rFlbyx1w0OpUyMEvwq+9OnYkqUxOwq1n796K9fZUd6e2OO0a1aPCr4+VArwp2ndcFZs2V0mPSG9O3Lsm6UApKzfgW+1yviFh7jY+IWH4BsUSMo6S+exb5YS0qcTAKd3HeL07th85TrTMnKcnU+AH+rGjz/wsqak748j858jaGYWJ+cuI6jX5S42QT0vJ+HbRQCcnPc7la+8rMTll4VK0U1I33eYjAOWtoSfl1Pt2o4uNtWu7UT8N4sBSPzvCoI6twYgbeteso6cAOD0jgP4BPgh/tZl6VOpIuH33syRN74uF50Rvdtx4KvlACSs34Vf1UoEhAfns0tYv4v0o4n5th9fsQ1HmhUpJ6zbSWBkaLnoKo720ZdSrWrQOamrRp8OHP56GQBJ63ZSoWpl/PN8R/7hwVSoEkjS2p0AHP56GTWu6wBA7SG92PfGj2hGFgCZx5MAqNy0DgnLN+dsy0o6RdXoRmflHM7hG+HPCiV2gCLSVUSWisg3IrJdROaI/dIlEZkqIttEZJOITLe3zRaR23Idn5KrnCUi8hmw2d72g4isE5Gt9jujco4RkedEZKOIrBSRmvb2miLyvb19o4hcaW+/U0RWi0iMiLxTWgcrIkNFZIa9PkBEttj1LLOd0GRgkF3PIBEJtc9hk62ztX3sJBGZJSK/Ah+LyHI7esyuZ0W2bQEoEGR/x1WAE0BWac4nN0cTkokIqZrzOTwkiCMJyQXaxsYncuh4Ih0vaQBgObzNu0lLzyQhOZU12/dz+ERSmfT4R4SSEXsmtZURG49/RGh+m7j4Im0KokqbJrRe8iqtF7/C3rHvlCz6A/wiwsiMO5bzOSvuOH41w1xtauaycThxJqfia3+v/nVrEvXzazT8fAqVOrimiOu88AhRc1+nxqjbS6QlL/4RYa7fV1x8fm0RoWRm2zicOJJP4RvielMPvv5K0rbuzbl5Rj42mKOzfsSZll4qXXkJjAwhLfZEzufTcScIjAwp4ojCqX9HN44s3lguuryJgMgQTh86c12nx8UTkMfRB0SGkh535ntMjz1BgP09VoqKJLhTc9rPe5a23z9NUHQUAMnb9lO9TwfE14eK9WoQ1LoRAbVcr5Hy4hy+Ef6s4G5U0gZoCcQCK4DOIrIN6A80V1UVkfyPefnpCLRS1eyE9z2qekJEAoE1IvKtPflpZWClqk4QkReAe4FngdeB31S1v+3kqojIJcAgoLOqZorIW8Bg4OMidCwREYe9XgXYXoDNU0BvVT0kIsGqmiEiT2GlT0cBiMgbwAZV7Sci3e06sx1dO6CLqqaJyBBgKPCIiDQFAlR1UyHaZmC9AiQWCAIGqWq+O3jul0zOeGwYw2/qVsTpFpyyKOzdkfNXb6Nnu+b4+ljPSVe2jGLr3jiGTJ1NSJVKXBZVmwq+ZUwiFFR53mitQIHF/6BSNuxkU7dHqNi4No1fe5jEJevR9MzS6cynqWCbrGMn+LvLMByJyVRsFUX9mRPZ2ecBnClp/PPodLKOxONTOZB6b40js393Er9f7J6OQup1tSnoOz2zWrFpXWqNu5tdd04CILBFQwIaRHBo8vv418n3ou3SUYCG0mTg6tzameDLGvJ7/2fKQZS3UbprP9tEKvjiF1yZtddNpGqbKC599xH+6PAQcZ8toXKT2nT4dQqnDx7j5JodaAkf/tzlfE+BuusAV6vqQQARiQEaACuB08B7IvILMLeE5eRu7X1YRPrb63WBJkA8kJGrvHVYr8EA6A7cDaCqDuCkiNyF5WzW2IFpIAW/NDE33fK2ARZgswKYLSJfAd8VUk4X4FZbz2IRCbPb8AB+UtXshpWvgSdF5HHgHoqerbw3EGOfaxSwQESWq6pLyJX7JZOnl39S7NVYM6QqhxPOFHE0IZnw4IJTPvNXb2X84D4u2+7t24V7+3YB4IlZ31Mv3P3UVM2hfQgfbP0pU2J24V+res4+/1phZBxJcLHPiIvHPzLM1eawq01RnN51CEfqaSo1q5fTSaYoMg/H4xd5pk20QmR1Mo+eKNAm63A8+PrgE1QJR6IVSTsyrP9Pb9lNxoHD+DeszenNu8g6Yj3tO0+lkfjTbwRe1tRtB5gRF+/6fUWG5dcWF49frepk2tp8gyrnaPOLCKPhrHHsf/RVMvZbbbuV2zaj0qWNabFiFlLBlwph1Wj85bPsGpS/PaooGg7rRYPB1gNYQsweAmuduTYqRoZy2o2/GUCNq1rRbHQ/lt/yDM6MMic/vII6w66llt1GlxSzm4q1w8juBhUQGUZ6nu8oPdY1KgyoFZpz7afHisVp6AAAIABJREFUxnP0l9VWWRt2o04nfmFBZMYns/OpM8/97eZOJm1P3Fk5n/O9F6i7j++58yMOoIKqZmFFdN8C/YD59v6s7PLtNF7u9qtT2Su24+kJXGG3d20AKtq7M/VM442Doh22AB+parS9NFPVSW6eXz5U9T5gIpZjjhGRgnIJRYUoOeeqqqnAAuBmYCDwWRFVDwO+U4tdwF6guftn4ErLBrU4cOQEB48lkJnlYP7qrVxzWdN8dvsOx5OceprLourkbHM4nSSmpAKw458j7Dh4lCtaut+2cGT2fDb3GsPmXmNImL+aGrd1BaBK26Y4klLJPOp6E8g8moAj5TRV2lo6a9zWlYT/rS6yjoC64WBHp/61axAYVZv0g8U9D1mkbdpBQINa+NWpifhVoFrfq0le6NqDNHnRKkJutW5k1a7rwqk/rUDeN7Qq2BGzX92a+DeoReaBw5Yjyk49V/AlqHtHTu/YXyI9uUnduJOAhpH41w1H/CoQcuNVnFzg+l2cXLCasNu6AxB8fWeS/7C1Va1M1OwniZ32CafWnkl2HP90Pls6DGNb55HsvHUc6Xtj3XZ+AHs/XMCSnuNZ0nM8cfPXUm/gVQCEtG1MVnJagW19hVGtVX2iXxzOyiEvkXG8bGl2b+Lgh7+yusdYVvcYy7F5a4gYcDUAVds1ISs5lYw831HG0UQcKaep2q4JABEDrubY/DUAHJu3htAuVoo9sFEkPn4VyIxPxifQH59KVse00KsvRbOcnNpx6Kycz8WWAs2HiFQBKqnqf0VkJZDdxW0fVkT2FdYN36+QIqoBCaqaKiLNgcsLscvNIuB+4FU7BVrZ3vajiLyiqkdFJBQIUlX37zK5EJEoVV0FrBKRG7EcYTJWWjKbZVjp1mdsh35cVZOk4Nzie8DPwHJVPVGQgc0BrPdfLbfbPpsB+ccHuEkFXx/G3dGH+1/9HKfTSb/O0TSuXYM3f1hKywa16BptOZl5q7bQu0NLcp9DlsPJsGnWk2XlwACeH3FzmVOgiYvWEdyjLdF/vIXTHgaRzaULXmJzrzEA7H3inZxhEIlL1pO4eD0AIX060eDZEfiFVaXZJxNI3bqX7Xc8Q1DHS2g2qj+a5QCnsnf8LLJOFNzWmQ+Hk9hJM2nw0WTEx4eErxeQvvMA4Y8MJm3zTpIXrSbhy1+p8/IYmiyeheNkCv88PM36Xjq2IvyRwVbKyeEgduKbOE6mIIEBNJg9GfHzBR8fUlZsJOGL/7n/hTmcHHxyFlGfTLKGQXy5iNM7/iHiP3eQunkXSQtWE//lAuq/+igtls0kKzGZfaOsHo3Vh1yPf4NIIh4eSMTDAwHYfeckskoxFKM4jiyMoWaPaHqtfIWstHQ2PPJOzr5uC59nSc/xALR88l/U6X8lvoH+9F7/Bvs/W8r26d/S8qnB+FauSMd3rd60qYfiWTXkpXLXmZfHn57Kmg2bSExMoke/O3lg+F3cemPvs1JX/MINVO/RhitWvYYzLYNto9/O2ddx0TRW9xgLwPax79nDIPyIXxRD/KIYAGI/X8Ilr95Pp9+m48zIYtvDbwHgX70a0V+MB6eSfvgE20bNyF95OeGtnVtKihTXOy57GETuYQL29hnAWuB/WK+nr4gVCU1X1Y/sm/aPWFHgIuChQsoJAH4AagN/AzWASaq6NPcQDLtDTV9VHWqXPQtohBUZ3q+qf4rIIGCcXWcm8KCqrizkvPZR+DCIofa+USLyHVZKVuzzeAQIsc/bD5iCFdV9CDQEUoGRqrpJRCYBKarq0qdaRLYDj6jqfApBRGphpUgj7bqnquqnhdlDyVKgniBm0PeellAgVSpmeFpCgWRmeWXnaAD2Z1T2tIQCuWHLs56WUCDLWo7ztIRC6XHky0Ja/0tO33o3lPieM/fAL2Wur7wp1gEayhfbsS3F6jRUrg9QxgG6h3GA7mMcoHtc6A7w+nrXl/ie898D//U6B+jRcYAXGyJyN7AKmFDezs9gMBjONapa4sUbueCnQhORVUDeqUruUtXNBdmfTVT1Y/IMyxCRYcDoPKYrVPXBcybMYDAYSoHDSzu3lJQL3gGqaidPaygKe3qzMk9xZjAYDOcab+3dWVIueAdoMBgMhrODt6Y2S4pxgAaDwWAoFSYCNBgMBsNFycU2FZrBYDAYDMD5PxWacYAGg8FgKBUmBWowGAyGixLjAA1eg/MPN1+tc45wqtdNAAFA9MENnpZQKKk7f/a0hAJp6Zd3SK134K0zrly9dYqnJZxVTC9Qg8FQrnir8zMY8mIiQIPBYDBclJheoAaDwWC4KHGc51MaGwdoMBgMhlJh2gANBoPBcFFi2gANBoPBcFFi2gANBoPBcFHiPM9ToOaFuAaDwWAoFerGv7IgIqEiskBEdtr/hxRi94KIbBWRv0TkdREpchCycYAGg8FgKBUOdZZ4KSNPAItUtQmwyP7sgohcCXQGWgOtgA7ANUUVahygwWAwGEqFU7XESxm5GfjIXv8I6FeAjQIVAX8gAPADjhRVqGkDNBgMBkOpOIedYGqqahyAqsaJSHg+Lap/isgSIA4QYIaq/lVUocYBXoT4NGyFf487wMeHrI3LyFr1X5f9vq06499tEJqcAEDm+kU4Ni0DIGDAf/CpFYXz4A7Sv32tXPQ0fOYegnu0xZmWwa5H3uDU5r35bCq3bkTjV0fhU9GfxEXr2fvkBwCE9b2Cuo8NIrBJbTZd/wSnNu4GQPwqEPXCv6l8WRQ4lb1PfkDSn1tLrfGVlydzXZ/upKalMXz4o2yI2ZLPZsCAmxj3xEP4+voyb94inhj3HAB169biw/dfo1pwVXx9fZgwYQrz5pfPvK2/r4lh2tsf43A6uaVPN0bcfrPL/tgjx3jqpXc4cTKJakFVmDL2QSJqhOXsTzmVys0jHqN75w5MGDWsXDQB/L56PdNmfIDD4eSWG3oy4o5bXHUdPspTL7x5RteE0UTUqA5A3JFjPD39LQ4fPY6I8NbUidSOyHe/c4umzw0lrEcbHGnp/PXw2yQXcI0FtW5Ii9cfwKeiP/GLNrBjwuycfXWG96HOPb3RLAfxCzew65k5iJ8vzV8cSdXoRqhT2TFxNol/bCuTzsKY+PzLLFuxmtCQYH74dOZZqaM0uBPZichIYGSuTbNUdVau/QuBiAIOnVDC8hsDlwB17E0LRORqVV1W2DEmBXqxIYJ/r7tI//oVTr83gQotOiFhtfKZZf21mtOzn+b07KdznB9A5up5ZMydlc++tAR3b0vFRpFsuHIUux9/m0ZTRxZo12jqSHY/PpMNV46iYqNIgru3ASD17wNsH/4CSStdbzw1B/cEYGP3/7Bt0P+jwaQhUHR7eKFc16c7TRo3pHmLLtx//1jenJF/guPQ0BCmTZnItb0HcVl0d8LDa9C9WxcAxo8bzdff/EyHjr0ZfOcDvPH686XSkReHw8lzMz7krefG8uO705m39A927z/oYjN91hxu7HkV373zAvcNvoXXPvjCZf+Mj76mXetLykXPGV0OnnvtXd6aOpEfZ7/GvEXL2b3vH1ddMz/ixmu78t37r3Df3QN57d05OfvGT3mdoYNu5qeP3uDzt6cRGlytTHrCekQT2DCCPy8fzfbH3qXZC8MLtGv2wgj+emwWf14+msCGEYR1jwYgpHNLavRpz6puj7PqmsfY/7Y1V2vtO3sAsKrr42wY+CxNJt1V6musOPpd34uZLz97VsouC+50glHVWaraPtficiNR1Z6q2qqA5UfgiIhEAtj/Hy1ATn9gpaqmqGoKMA+4vCj9xTpAEUkp6ZdxPiEi+0Skeq7PXUVkrr1+k4jka2TNZRstItefZX0hIvK9iGwSkdUi0qo8yvWJbIQmHkVPHgOng6y/VuPbpE2Jj3fu/wvNOF0eUgAI7dOBY1//BkDK+p1UqFoZv/BgFxu/8GB8gyqRsm4HAMe+/o3QPh0BSNt5iNO7Y/OVG9i0Dom/bwYgMz6JrJOnqHJZVKk03nhjbz6Z8w0Aq1avp1pwNSLyRCSNGtZj5849HD9+AoBFi5fTv791iahC1apVAKhWtSpxcUU2S5SYzX/vol6tCOpG1sTPrwLXXXMFS/5Y62Kz58BBOrWxLp2O0S1Z8ue6nH1bd+whPuEkV7ZrXS56cnRt30W9WpHUrRWBn58f13XvwpIVq1117TtIp3aXWrratMrZv3vfPzgcDq5sbzmfSoGBBFYs2xsoavTpwOGvrYe4pHXWNeaf5xrzDw+mQpVAktbuBODw18uocV0HAGoP6cW+N35EM7IAyDyeBEDlpnVIWL45Z1tW0imqRjcqk9bCaB99KdWqBp2VssuCQx0lXsrIT8AQe30I8GMBNgeAa0Skgoj4YXWAKTIF6tEIUER8PVl/YajqT6o6tQiTaMAtBygi7qabxwMxqtoauBsol3yjBIWgSSdyPmvyCaRK/h7FFZq1o+Kwyfj3ewAJCi2PqgvEPyKU9NjjOZ/T4+LxjwxztYkMIyM23tUmomhNqdv2E9q7A/j6EFA3nCqto/CvXb3IYwqjdq0IDv5zxskeOhhH7VqumZpdu/fRrFlj6tevg6+vLzff1Ju6da3IevIzL3HHHbewb89afv7pY0Y/MrFUOvJy9HiCSzqzZo0wjsQnuNg0bVSfhb9bzmXRijWcSk0jMSkZp9PJ9FmfMubeweWixVVXPBHheXQdP+Fi0zSqAQt/W2npWr7K0nUymX0HYwmqUplHnprGgHvH8NLMj3A4ynbzDIgM4fQh1+snIDI0j00o6XFnNKbHniAg0vpdVIqKJLhTc9rPe5a23z9NULT1IJW8bT/V+3RAfH2oWK8GQa0bEVDL9dq90FHVEi9lZCrQS0R2Ar3sz4hIexF5z7b5BtgNbAY2AhtVtchXq5TYAdoR0lIR+UZEtovInOwxFiIyVUS22dHKdHvbbBG5LdfxKbnKWSIin9lCEZEfRGSdPX5jZO5jROQ5EdkoIitFpKa9vaYdHW20lyvt7Xfa0VKMiLxTWgcrIkNFZIa9PkBEttj1LBMRf2AyMMiuZ5A9RuUH+/xXikhr+9hJIjJLRH4FPhaR5SISnaueFdm2BdACq7svqrodaJB9/nm0jhSRtSKy9oNVf5fmdCFPQ7ZjVwxpMx/n9IdP4dy3Df8bRpSy3OIpcJhOnh9LgUmlYn5PRz5fREZcPJfNf4GGk4eRvPZvNKt0N9KCNOb9QScmnmTUQ+P4fM7b/Lbke/bvO0hWlhUx3D6oHx9//DUNGrXnxpvuZvbs1ws+bzcpqANC3mIfGzmYtZv+YsD9T7B201+EVw/F19eXL35ewFUdo10cVXlR0L0un677h7B201YG3DuGtRu32rp8cDgcrN/8F2PuG8LnM1/gYOwRfpy/pIyKir/GCkpdZptIBV/8giuz9rqJ7Jr8KZe++wgAcZ8tIT0ung6/TqHpM0M4uWYH6ji/J4d2Fyda4qUsqGq8qvZQ1Sb2/yfs7WtVdYS97lDVf6vqJaraQlX/U1y57kYlbYCWQCywAugsItuwcq/NVVVFJLioAmw6Aq1UNbsl+h5VPSEigcAaEflWVeOBylg53Qki8gJwL/As8Drwm6r2t51cFRG5BBgEdFbVTBF5CxgMfFyEjiUikn1XrAJsL8DmKaC3qh4SkWBVzRCRp4D2qjoKQETeADaoaj8R6W7Xme3o2gFdVDVNRIYAQ4FHRKQpEKCqmwrRthG4BfhdRDoC9bEad13yZ3YefRZA6rRhxV5lmpyAVD3z9CtBoWhKoqvR6VM5q1kbf8Ov64DiinWLiKF9ctroUjbuIqBWdZLtfQGRYWQcdo0W0uPi8c/1ZB0QGUbGEVebfDic7Ht6ds7HVj89x+m9cSXWeP99Qxg+3IqO1q6NoU7dM+2ktetEEltAGnPuLwuY+8sCAEYMH4zDaV1aw4bdzg197wRg5ap1VAwIoHr1UI4di89XhjvUrB7K4VxlHDkWT3ioazQfHhbKq09b94HUtNMs+H01QZUrsXHbTtZv2c6XPy8gNe00mVkOKgVW5NHh/yqTJrAivsNH8+gKc424wquH8urksbauNBYs+5OgKpWpWSOM5o0bUteOsLt36cjGbTtw7UJTPHWGXUstu40uKWY3FWuHcdLeFxAZRvph10g5PdY1KgyoFUqGbZMeG8/RX6woOmnDbtTpxC8siMz4ZHY+deb20m7uZNL2lPwauxA43yfDdjcFulpVD6qqE4gBGgBJwGngPRG5BUgtYTm5u2E9LCIbgZVAXaCJvT0DmGuvr7PrA+gOvA05Xv8k0APL2awRkRj7c3EJ+W6qGq2q0UBhYc4KYLaI3AsUFlF2AT6x9SwGwkQku+X+J1VNs9e/Bvra+el7gNlFaJsKhNjn8hCwAcgq5nyKxRm3FwkJR6pVBx9fKlzSEceuPG9Gr3ym04Fv4zY448v3R3149nw29nqMjb0e48S81dQYYI1VrdK2CVnJqWQedXXImUcTcaakUaWtdVnUGHANJ+avKbIOn0B/fAKttqNqV7dGHU7Sdhws8pjcvD3zI9p3uJb2Ha7lp5/+x12DrWRGp45tSTqZxOHD+dvga9jpyODgatx33xDe/+BzAP45cCinQ0zz5o2pWDGgzM4PoFWzKPYfOszBuKNkZmYx77c/6XpFOxebhJNJOJ1WVPLeFz/Sv3dXAKaNG8WCOTP43ydvMGbkndzY86pycX4ArZo3Zv+hOA7GHSEzM5N5i3+n65UdCtc15zv6X9fDPqfGJCWncCLRclerNmwmqn5dtzUc/PBXVvcYy+oeYzk2bw0RA64GoGo76xrLyHONZRxNxJFymqrtrGssYsDVHLOvsWPz1hDapSUAgY0i8fGrQGZ8snWNVbKusdCrL0WznJzacchtrecz53Ac4FnB3QgwPde6A6igqll2hNIDuB0YheWgsrAdrJ0q9c91bE6IISJdgZ7AFaqaKiJLsQYzAmTqmUcMRzF6BfhIVce5eU5Foqr3iUgn4AYgJncKM0/d+Q61/885V/v8FmAN6hwItC+i3iRgGOR8f3vtpWyok4wFcwgYOAbEh6zNy9Hjsfh16Yfz8D4cu2Lwa9cL3ybR4HSgaafI+OW9nMMD7hiHT1gk+AVQ8YGXyJj3Ic69+YcElJSEResJ7tGWtn++iSMtnV2Pvpmz77IF09nY6zEAdj8xiyb2MIiExRtIXLwegNDrOtLw2RH4hVXlkk/Gc2rrPv761zP4hVWjxedPoqpkxJ1g10Ovl1rjf+ctok+f7vz91wpS09IYMeJMZmXtml9p3+FawBoq0bp1CwCefe4Vdu7cA8DjYyfzztsvMnr0vagqw0c8Wmotuang68v4UUO5b/wUHE4n/Xt3pXGDusz46GtaNm1Ityvas2bjX7z2wReIQLtLLynXoQ5F6np4BPf932RL13U9aNywHjM++JyWzaLo1rkja2K28Nq7cyxdrVswYbTV8uHr68uY+4cwYswkVJUWTaO4rW/PMumJX7iB6j3acMWq13CmZbBt9Ns5+zoumsbqHlYkun3se/YwCD/iF8UQvygGgNjPl3DJq/fT6bfpODOy2PbwWwD4V69G9BfjwamkHz7BtlEzyqSzKB5/eiprNmwiMTGJHv3u5IHhd3Hrjb3PWn0l5XyfDFuKC2FFJEVVq9iO6jFV7WtvnwGsxWp4rKSqR0UkFNilqqEiMhEIUtWxItIP+N7KkOYr52ZghKreKCLNsSLLPqq6NLtu2+42oK+qDhWRL7BSo6/aKdDKWOnBH7FSoNlaglR1fyHntQ8rjXnc/pyjS0SG2vtGiUiUqu62bTZgOaUo4CZVHWJvfx04pqrP2OW8oqptRGQSkKKq03PV2w74GViuqoOK+N6DgVQ75XovcJWq3l3U36okKVBPEPNqkqclFMjV8Ss9LaFAUncW2W7vWfzK1iPzbLG8zWRPSyiQq7fmHzLjLfhVb1Tmhuga1ZqV+J5z7OTfZ2eMSBkoj4HwQcCPIlIRKxLKfrx9196+Gqszx6lCjp8P3Ccim4C/sdKgxTEamCUiw7Eiw/vtWQAmAr+KiA+QCTwIFOgA3eBFEWmCdW6LsNrmDgBP2OnJKcAk4EP7HFI50103H6q6TkSSgA+LqfcSrI4zDmAbUPDgJYPBYPAQ53sbYLERoKF8EZFawFKsTkPl2mXMRIDuYSLAUmAiQLe40CPA0KAmJb7nnEje6XURoJkJ5hwiIncDq4AJ5e38DAaD4VxzDscBnhUu+LlARWQV1szgublLVTefay2q+jF5hmWIyDCslG5uVqjqg+dMmMFgMJSCso7v8zQXvANU1U6e1lAUqvohxbcHGgwGg9fhrZFdSbngHaDBYDAYzg7l8KJbj2IcoMFgMBhKhbcOcC8pxgEaDAaDoVSYFKjBYDAYLkrO95lgjAM0GAwGQ6kwEaDBYDAYLkrO9zZAMxOMoUBEZKT9qiWvw1u1GV3u4a26wHu1eauu8xUzE4yhMEYWb+IxvFWb0eUe3qoLvFebt+o6LzEO0GAwGAwXJcYBGgwGg+GixDhAQ2F4czuDt2ozutzDW3WB92rzVl3nJaYTjMFgMBguSkwEaDAYDIaLEuMADQaDwXBRYhygwWAwGC5KjAM0FIuIVPG0hvMBEQn1tIbCEJGbvEBDsKc1FIaIVMi1XkVE2nvL31NEaohIGxG51PwWyxfjAA0lYZunKrZ/9CtF5B8RmSUiIbn2rfagrs4i8peIbBWRTiKyAFhr67zCU7psbbfkWW4FZmV/9qC04yKyUESGe5MzFJGhwBER2SEi1wGbgGnARhH5lwd1tRCRhcCfwCrgPWCziMwWkWqe0nUhYeYCNQAgIv8pbBfgyafOt4FJwEpgBPC7iNykqrsBPw/qegUYiPXd/AL0U9XfRaQt8AbQ2YPavgLmA0ex/n4AlYEbAQW+85Cuv4BXgX8BL4jI78DnwI+qmuYhTQBjgGZAELARaKOqu0WkJrDA1ugJPgCGqOrfItIReFBVO4nIvcD7wG0e0nXBYCJAQzbPAyFYN4HcSxU8e51UUdX5qpqoqtOBUcB8EbkcPPouFj9V3ayqfwLHVPV3AFVdDwR6UBfAFbaGNcA9qjoMOK6qw1T1Hg/qylTVuao6GKgDzMF6iDgoIp95UJdDVY+r6l4gxX64QlWPeFATQKCq/m1rWQ1caq+/C7TwpLALBRMBGrJZD/ygquvy7hCRER7Qk6t6qaaqJwFUdYmd0vsW8GQbTe6HgnF59vmfSyF5UdU1ItILeAhYLCJj8ezDQjbZ0Sh2xPcV8JWdzuvnMVVwQESmYD3wbReRl7Ci5J5AnAd17RaRJ4FFwC1ADICI+GHu3eWCiQAN2QwD9heyr/25FJKHacAluTeo6iagB55L5QE8KSKVbD0/ZG8UkSjgY4+pslFVp6q+BgwGHvO0Hps5BW1U1ZOq+tG5FpOLO4Ek4CBwE/AH1kNNODDUc7K4B8spjwfSgdH29krA3Z4SdSFhZoIxuIWIvKGqD3laR16MLvfxVm1Gl3t4q67zARMBGtzFk507isLoch9v1WZ0uYe36vJ6jAM0GAwGw0WJcYAGg8FguCgxDtDgLlK8iUcwutzHW7UZXe7hrbq8HuMADS6ISKtiTF47J0LyYHS5j7dqM7rcw1t1XQiYXqAGF+zZOfyB2cBnqproWUUWRpf7eKs2o8s9vFXXhYCJAA0uqGoXrLFjdbHmtvzMHlTtUYwu9/FWbUaXe3irrgsBEwEaCkREfLFm53gda5CwAONV1ZODz42uUuCt2oyuC0PX+YxxgAYXRKQ11qwwN2BNBPy+qq4XkVrAn6pa3+jyfl3erM3oujB0XRCoqlnMkrMAy4C7sCbizbvvLqPr/NDlzdqMrgtD14WwmAjQkIOdYvlYrdn6vQajy328VZvR5R7equtCwXSCMeSgqg4gTEQ8+jaDvBhd7uOt2owu9/BWXRcK5pUahrzsB1aIyE/AqeyNqvqy5yQBRldp8FZtRpd7eKuu8x7jAA15ibUXH6xXsXgLRpf7eKs2o8s9vFXXeY9pAzQUiIgEAaqqKZ7Wkhujy328VZvR5R7equt8xrQBGlwQkVYisgHYAmwVkXUi0tLoOr90gfdqM7ouDF0XBJ7uhmoW71qw3obdLdfnrsAfRtf5pcubtRldF4auC2ExEaAhL5VVdUn2B1VdClT2nJwcjC738VZtRpd7eKuu8x7TCcaQlz0i8iTwif35TmCvB/VkY3S5j7dqM7rcw1t1nfeYCNCQl3uAGsB39lIdGOpJQTZGl/t4qzajyz28Vdd5j+kFanBBRAao6tfFbTvXGF3u463ajC738FZdFwLGARpcEJH1qtq2uG3nGqPLfbxVm9HlHt6q60LAtAEaABCR64Drgdoi8nquXVWBLM+oMrpKg7dqM7rcw1t1XUgYB2jIJhZYC9wErMu1PRl41COKLIwu9/FWbUaXe3irrgsGkwI1uCAifqqaaa+HAHVVdZOHZRldpcBbtRld7uGtui4ETC9QQ14WiEhVEQkFNgIfiog3TLprdLmPt2ozutzDW3Wd9xgHaMhLNVVNAm4BPlTVdkBPD2sCo6s0eKs2o8s9vFXXeY9xgIa8VBCRSGAgMNfTYnJhdLmPt2ozutzDW3Wd9xgHaMjLZOB/wC5VXSMijYCdHtYERldp8FZtRpd7eKuu8x7TCcZgMBgMFyVmGIQBABH5P/3/7d0/iGVnGYDx503YKEpWBSMRJISIfxItzGLMYiNGsAgaxVYriSIW2cp+FLQIVlpY2JnCUiUWoqZRQQ2BrOK6qaLCKoKSQEJwk7h5LebMeu+ZGeW9xX7vOff5wTJz7zRPcZf3nO9895zMRyPi28Cxo6LMfGRAll076NpmV03XrjVxAOrI5ennU0MrjrOrrmubXTVdu1bDJVBJ0l7yDFAARMTjnLDMciQzH7qBOdfZVde1za6arl1r4gDUkW9OPwP4LvDwwJZNdtV1bbOrpmvXargEqmMi4uljGUvwAAAFqklEQVTMvHd0x5xddV3b7Krp2rV0fg9QJ+l6VGRXXdc2u2q6di2aS6ACYLrP4JGbp5vuxtEbmfncja+yaxdd2+yq6dq1Ji6BCoCI+BOHR5lxwp8zM++6wUmAXbvo2mZXTdeuNXEAqiQi3peZl0Z3zNlV17XNrpquXUvgNUBVPTY64BR21XVts6uma1d7DkBVnbQc04FddV3b7Krp2tWeA1BVXdfM7arr2mZXTdeu9hyAkqS95ABU1SujA05hV13XNrtquna15y5QbYmIAD4L3JWZX4uIO4DbM/NJu5bTBX3b7FpH1xo4ALUlIr4DvAY8kJl3T1++/Wlm3mfXcrqgb5td6+haA+8Eo7n7M/NcRDwNkJnPR8Qto6Owaxdd2+yq6dq1eF4D1NyrEXEz086yiLiNw6PP0eyq69pmV03XrsVzAGruW8APgLdFxNeBXwHfGJsE2LWLrm121XTtWjyvAeqYiHgv8DEOv2D7RGZeHpwE2LWLrm121XTtWjoHoLZExHngUma+OL2+FbgnM39r13K6ppaWbXato2sNHIDaMl1oP5fTByMibgKeysxzdi2na2pp2WbXOrrWwGuAmovcOCrKzNfosVvYrrqubXbVdO1aPAeg5p6NiEci4sz07wLw7Ogo7NpF1za7arp2LZ4DUHNfAj4M/BW4AtwPfHFo0SG76rq22VXTtWvxvAYoSdpLriNry/Ql2y8Ad7Lx+cjMz49qArt20bXNrpquXWvgANTcj4BfAj8Hrg1u2WRXXdc2u2q6di2eS6DaEhEXM/MDozvm7Krr2mZXTdeuNXATjOZ+HBEPjo44gV11XdvsqunatXieAWpLRLwIvBF4GXiVw1svZWaetWs5XdC3za51dK2BA1CStJfcBKNjpgduvgt4/dF7mfmLcUWH7Krr2mZXTdeupXMAaktEPAxcAN4BXATOA78GHrBrOV3Qt82udXStgZtgNHcBuA/4S2Z+FLgX+MfYJMCuXXRts6uma9fiOQA1dzUzrwJExOsy8xngPYObwK5ddG2zq6Zr1+K5BKq5KxHxZuCHwM8i4nngb4ObwK5ddG2zq6Zr1+K5C1SnioiPAG8CfpKZr4zuOWJXXdc2u2q6di2VA1DXTQ/a/H1mvn90yya76rq22VXTtWstvAao66YHbf4uIu4Y3bLJrrqubXbVdO1aC68Bau7twKWIeBJ46ejNzHxoXBJg1y66ttlV07Vr8RyAmvvq6IBT2FXXtc2umq5di+c1QEnSXvIMUFumG+8eHRXdApwBXhp941276rq22VXTtWsNHIDakpm3br6OiE8DHxqUc51ddV3b7Krp2rUGLoHq/4qI32Tm+dEdc3bVdW2zq6Zr19J4BqgtEfGZjZc3AR/kv8svw9hV17XNrpquXWvgANTcJzd+/zfwZ+BTY1K22FXXtc2umq5di+cSqCRpL3knGG2JiEcj4mxEnImIJyLinxHxObuW1QV92+xaR9caOAA19/HMfAH4BHAFeDfwlbFJgF276NpmV03XrsVzAGruzPTzQeD7mfncyJgNdtV1bbOrpmvX4rkJRnOPR8QzwL+AL0fEbcDVwU1g1y66ttlV07Vr8dwEo2Mi4i3AC5l5LSLeAJzNzL/btawu6Ntm1zq6ls4zQJ3kbuDOiNj8fHxvVMwGu+q6ttlV07Vr0RyA2hIRjwHvBC4C16a3k8H/2eyq69pmV03XrjVwCVRbIuIycE82+2DYVde1za6arl1r4C5Qzf0BuH10xAnsquvaZldN167FcwlUc28F/jg9ffrlozcbPH3arrqubXbVdO1aPAeg5g5GB5ziYHTAKQ5GB/wPB6MDTnEwOuAUB6MDTnEwOmCtvAYoSdpLngEKOPbU6a0/ATnq6dN21XVts6uma9eaeAYoSdpL7gKVJO0lB6AkaS85ACVJe8kBKEnaSw5ASdJe+g+B5VL+uYE1kAAAAABJRU5ErkJggg==">
            <a:extLst>
              <a:ext uri="{FF2B5EF4-FFF2-40B4-BE49-F238E27FC236}">
                <a16:creationId xmlns:a16="http://schemas.microsoft.com/office/drawing/2014/main" id="{A27D60C5-65DF-459E-AC18-2BDDD3F6F8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TextBox 16">
            <a:extLst>
              <a:ext uri="{FF2B5EF4-FFF2-40B4-BE49-F238E27FC236}">
                <a16:creationId xmlns:a16="http://schemas.microsoft.com/office/drawing/2014/main" id="{D1B4E572-4D8F-42F7-B9AF-566DD333E269}"/>
              </a:ext>
            </a:extLst>
          </p:cNvPr>
          <p:cNvSpPr txBox="1"/>
          <p:nvPr/>
        </p:nvSpPr>
        <p:spPr>
          <a:xfrm>
            <a:off x="5035825" y="5380383"/>
            <a:ext cx="6559826" cy="1015663"/>
          </a:xfrm>
          <a:prstGeom prst="rect">
            <a:avLst/>
          </a:prstGeom>
          <a:noFill/>
        </p:spPr>
        <p:txBody>
          <a:bodyPr wrap="square" rtlCol="0">
            <a:spAutoFit/>
          </a:bodyPr>
          <a:lstStyle/>
          <a:p>
            <a:r>
              <a:rPr lang="en-US" sz="2000" dirty="0">
                <a:solidFill>
                  <a:schemeClr val="tx2"/>
                </a:solidFill>
              </a:rPr>
              <a:t>'Insurance_History_7’ and 'Insurance_History_9' they are highly correlated with 'Insurance_History_4’. So, we will drop  both the Columns</a:t>
            </a:r>
            <a:endParaRPr lang="en-IN" sz="2000" dirty="0">
              <a:solidFill>
                <a:schemeClr val="tx2"/>
              </a:solidFill>
            </a:endParaRPr>
          </a:p>
        </p:txBody>
      </p:sp>
      <p:pic>
        <p:nvPicPr>
          <p:cNvPr id="7" name="Content Placeholder 6">
            <a:extLst>
              <a:ext uri="{FF2B5EF4-FFF2-40B4-BE49-F238E27FC236}">
                <a16:creationId xmlns:a16="http://schemas.microsoft.com/office/drawing/2014/main" id="{155B27DD-2D67-4280-AF9E-0D347012F6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5826" y="223416"/>
            <a:ext cx="6735629" cy="5156967"/>
          </a:xfrm>
        </p:spPr>
      </p:pic>
    </p:spTree>
    <p:extLst>
      <p:ext uri="{BB962C8B-B14F-4D97-AF65-F5344CB8AC3E}">
        <p14:creationId xmlns:p14="http://schemas.microsoft.com/office/powerpoint/2010/main" val="4014058994"/>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Banded</Template>
  <TotalTime>304</TotalTime>
  <Words>859</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Wingdings</vt:lpstr>
      <vt:lpstr>Banded</vt:lpstr>
      <vt:lpstr>INSURANCE DATA SET</vt:lpstr>
      <vt:lpstr>Agenda</vt:lpstr>
      <vt:lpstr>Data background</vt:lpstr>
      <vt:lpstr>WHat data is all about</vt:lpstr>
      <vt:lpstr>Data Description</vt:lpstr>
      <vt:lpstr>INSURANCE Data Fields</vt:lpstr>
      <vt:lpstr>STEP BY STEP PROCESS FOLLOWED during ml project</vt:lpstr>
      <vt:lpstr>1. Data Profiling</vt:lpstr>
      <vt:lpstr>2. Removing  Highly                 correlated columns</vt:lpstr>
      <vt:lpstr>2. Removing  Highly                                  correlated columns</vt:lpstr>
      <vt:lpstr>3. Separating Features (X) and  Response (y) from data set</vt:lpstr>
      <vt:lpstr>4. Converting Alphanumeric data to numerical data using Label Encoder</vt:lpstr>
      <vt:lpstr>5. Splitting (X) AND (Y) intO training and test dataset</vt:lpstr>
      <vt:lpstr>6. Decision tree Model</vt:lpstr>
      <vt:lpstr>7. Random forest Model</vt:lpstr>
      <vt:lpstr>8.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dc:creator>
  <cp:lastModifiedBy>Vikas Rohra</cp:lastModifiedBy>
  <cp:revision>1339</cp:revision>
  <dcterms:created xsi:type="dcterms:W3CDTF">2013-07-15T20:26:40Z</dcterms:created>
  <dcterms:modified xsi:type="dcterms:W3CDTF">2019-05-11T22:01:25Z</dcterms:modified>
</cp:coreProperties>
</file>