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85" r:id="rId3"/>
    <p:sldId id="291" r:id="rId4"/>
    <p:sldId id="257" r:id="rId5"/>
    <p:sldId id="258" r:id="rId6"/>
    <p:sldId id="259" r:id="rId7"/>
    <p:sldId id="284" r:id="rId8"/>
    <p:sldId id="283" r:id="rId9"/>
    <p:sldId id="286" r:id="rId10"/>
    <p:sldId id="260" r:id="rId11"/>
    <p:sldId id="261" r:id="rId12"/>
    <p:sldId id="262" r:id="rId13"/>
    <p:sldId id="263" r:id="rId14"/>
    <p:sldId id="264" r:id="rId15"/>
    <p:sldId id="265" r:id="rId16"/>
    <p:sldId id="266" r:id="rId17"/>
    <p:sldId id="268" r:id="rId18"/>
    <p:sldId id="287" r:id="rId19"/>
    <p:sldId id="270" r:id="rId20"/>
    <p:sldId id="269" r:id="rId21"/>
    <p:sldId id="271" r:id="rId22"/>
    <p:sldId id="272" r:id="rId23"/>
    <p:sldId id="288" r:id="rId24"/>
    <p:sldId id="274" r:id="rId25"/>
    <p:sldId id="289" r:id="rId26"/>
    <p:sldId id="276" r:id="rId27"/>
    <p:sldId id="290" r:id="rId28"/>
    <p:sldId id="278" r:id="rId29"/>
    <p:sldId id="279" r:id="rId30"/>
    <p:sldId id="280" r:id="rId31"/>
    <p:sldId id="293" r:id="rId32"/>
    <p:sldId id="282" r:id="rId33"/>
    <p:sldId id="29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2" d="100"/>
          <a:sy n="72"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dirty="0"/>
              <a:t>Click to edit Master title style</a:t>
            </a:r>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50494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31710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22854"/>
            <a:ext cx="2743196" cy="365125"/>
          </a:xfrm>
        </p:spPr>
        <p:txBody>
          <a:bodyPr/>
          <a:lstStyle/>
          <a:p>
            <a:fld id="{846CE7D5-CF57-46EF-B807-FDD0502418D4}" type="datetimeFigureOut">
              <a:rPr lang="en-US" smtClean="0"/>
              <a:t>4/20/2019</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93420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58918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846CE7D5-CF57-46EF-B807-FDD0502418D4}" type="datetimeFigureOut">
              <a:rPr lang="en-US" smtClean="0"/>
              <a:t>4/20/2019</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73127309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23034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5773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40386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93924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9667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00897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846CE7D5-CF57-46EF-B807-FDD0502418D4}" type="datetimeFigureOut">
              <a:rPr lang="en-US" smtClean="0"/>
              <a:t>4/20/2019</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20085824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localhost:8888/notebooks/Downloads/Movies_EDA_Project_Sonu_Vikas.ipynb#section407" TargetMode="External"/><Relationship Id="rId3" Type="http://schemas.openxmlformats.org/officeDocument/2006/relationships/hyperlink" Target="http://localhost:8888/notebooks/Downloads/Movies_EDA_Project_Sonu_Vikas.ipynb#section402" TargetMode="External"/><Relationship Id="rId7" Type="http://schemas.openxmlformats.org/officeDocument/2006/relationships/hyperlink" Target="http://localhost:8888/notebooks/Downloads/Movies_EDA_Project_Sonu_Vikas.ipynb#section406" TargetMode="External"/><Relationship Id="rId2" Type="http://schemas.openxmlformats.org/officeDocument/2006/relationships/hyperlink" Target="http://localhost:8888/notebooks/Downloads/Movies_EDA_Project_Sonu_Vikas.ipynb#section401" TargetMode="External"/><Relationship Id="rId1" Type="http://schemas.openxmlformats.org/officeDocument/2006/relationships/slideLayout" Target="../slideLayouts/slideLayout2.xml"/><Relationship Id="rId6" Type="http://schemas.openxmlformats.org/officeDocument/2006/relationships/hyperlink" Target="http://localhost:8888/notebooks/Downloads/Movies_EDA_Project_Sonu_Vikas.ipynb#section405" TargetMode="External"/><Relationship Id="rId5" Type="http://schemas.openxmlformats.org/officeDocument/2006/relationships/hyperlink" Target="http://localhost:8888/notebooks/Downloads/Movies_EDA_Project_Sonu_Vikas.ipynb#section404" TargetMode="External"/><Relationship Id="rId4" Type="http://schemas.openxmlformats.org/officeDocument/2006/relationships/hyperlink" Target="http://localhost:8888/notebooks/Downloads/Movies_EDA_Project_Sonu_Vikas.ipynb#section403" TargetMode="External"/><Relationship Id="rId9" Type="http://schemas.openxmlformats.org/officeDocument/2006/relationships/hyperlink" Target="http://localhost:8888/notebooks/Downloads/Movies_EDA_Project_Sonu_Vikas.ipynb#section408"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localhost:8888/notebooks/Downloads/Movies_EDA_Project_Sonu_Vikas.ipynb#section415" TargetMode="External"/><Relationship Id="rId3" Type="http://schemas.openxmlformats.org/officeDocument/2006/relationships/hyperlink" Target="http://localhost:8888/notebooks/Downloads/Movies_EDA_Project_Sonu_Vikas.ipynb#section410" TargetMode="External"/><Relationship Id="rId7" Type="http://schemas.openxmlformats.org/officeDocument/2006/relationships/hyperlink" Target="http://localhost:8888/notebooks/Downloads/Movies_EDA_Project_Sonu_Vikas.ipynb#section414" TargetMode="External"/><Relationship Id="rId2" Type="http://schemas.openxmlformats.org/officeDocument/2006/relationships/hyperlink" Target="http://localhost:8888/notebooks/Downloads/Movies_EDA_Project_Sonu_Vikas.ipynb#section409" TargetMode="External"/><Relationship Id="rId1" Type="http://schemas.openxmlformats.org/officeDocument/2006/relationships/slideLayout" Target="../slideLayouts/slideLayout2.xml"/><Relationship Id="rId6" Type="http://schemas.openxmlformats.org/officeDocument/2006/relationships/hyperlink" Target="http://localhost:8888/notebooks/Downloads/Movies_EDA_Project_Sonu_Vikas.ipynb#section413" TargetMode="External"/><Relationship Id="rId5" Type="http://schemas.openxmlformats.org/officeDocument/2006/relationships/hyperlink" Target="http://localhost:8888/notebooks/Downloads/Movies_EDA_Project_Sonu_Vikas.ipynb#section412" TargetMode="External"/><Relationship Id="rId4" Type="http://schemas.openxmlformats.org/officeDocument/2006/relationships/hyperlink" Target="http://localhost:8888/notebooks/Downloads/Movies_EDA_Project_Sonu_Vikas.ipynb#section411" TargetMode="External"/><Relationship Id="rId9" Type="http://schemas.openxmlformats.org/officeDocument/2006/relationships/hyperlink" Target="http://localhost:8888/notebooks/Downloads/Movies_EDA_Project_Sonu_Vikas.ipynb#section41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3">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
            <a:ext cx="7537703"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65200" y="643467"/>
            <a:ext cx="5929039" cy="5571066"/>
          </a:xfrm>
        </p:spPr>
        <p:txBody>
          <a:bodyPr>
            <a:normAutofit/>
          </a:bodyPr>
          <a:lstStyle/>
          <a:p>
            <a:pPr algn="l"/>
            <a:r>
              <a:rPr lang="en-US"/>
              <a:t>Movie DATA Analytics</a:t>
            </a:r>
          </a:p>
        </p:txBody>
      </p:sp>
      <p:sp>
        <p:nvSpPr>
          <p:cNvPr id="22" name="Rectangle 25">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8181171" y="1244205"/>
            <a:ext cx="2808563" cy="4369589"/>
          </a:xfrm>
        </p:spPr>
        <p:txBody>
          <a:bodyPr anchor="ctr">
            <a:normAutofit/>
          </a:bodyPr>
          <a:lstStyle/>
          <a:p>
            <a:pPr algn="l"/>
            <a:r>
              <a:rPr lang="en-US" sz="2400" dirty="0"/>
              <a:t>An EDA Project  </a:t>
            </a:r>
          </a:p>
          <a:p>
            <a:pPr algn="l"/>
            <a:r>
              <a:rPr lang="en-US" sz="2400" dirty="0"/>
              <a:t>By: Vikas Rohra</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43">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45">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8E60EE-B235-4582-8910-CC65C8F43DF9}"/>
              </a:ext>
            </a:extLst>
          </p:cNvPr>
          <p:cNvSpPr>
            <a:spLocks noGrp="1"/>
          </p:cNvSpPr>
          <p:nvPr>
            <p:ph type="title"/>
          </p:nvPr>
        </p:nvSpPr>
        <p:spPr>
          <a:xfrm>
            <a:off x="289221" y="370440"/>
            <a:ext cx="4245967" cy="1293100"/>
          </a:xfrm>
        </p:spPr>
        <p:txBody>
          <a:bodyPr vert="horz" lIns="91440" tIns="45720" rIns="91440" bIns="45720" rtlCol="0">
            <a:normAutofit/>
          </a:bodyPr>
          <a:lstStyle/>
          <a:p>
            <a:r>
              <a:rPr lang="en-US" sz="2400" b="1" dirty="0">
                <a:solidFill>
                  <a:schemeClr val="tx2"/>
                </a:solidFill>
              </a:rPr>
              <a:t>How many movies are produced year by year ?</a:t>
            </a:r>
          </a:p>
          <a:p>
            <a:endParaRPr lang="en-US" sz="2800">
              <a:solidFill>
                <a:schemeClr val="tx2"/>
              </a:solidFill>
            </a:endParaRPr>
          </a:p>
        </p:txBody>
      </p:sp>
      <p:sp>
        <p:nvSpPr>
          <p:cNvPr id="39" name="Content Placeholder 32">
            <a:extLst>
              <a:ext uri="{FF2B5EF4-FFF2-40B4-BE49-F238E27FC236}">
                <a16:creationId xmlns:a16="http://schemas.microsoft.com/office/drawing/2014/main" id="{79D25A1F-C199-41DA-A592-917A07A7ED92}"/>
              </a:ext>
            </a:extLst>
          </p:cNvPr>
          <p:cNvSpPr>
            <a:spLocks noGrp="1"/>
          </p:cNvSpPr>
          <p:nvPr>
            <p:ph idx="1"/>
          </p:nvPr>
        </p:nvSpPr>
        <p:spPr>
          <a:xfrm>
            <a:off x="634277" y="2011680"/>
            <a:ext cx="3676678" cy="4206240"/>
          </a:xfrm>
        </p:spPr>
        <p:txBody>
          <a:bodyPr vert="horz" lIns="91440" tIns="45720" rIns="91440" bIns="45720" rtlCol="0" anchor="t">
            <a:normAutofit/>
          </a:bodyPr>
          <a:lstStyle/>
          <a:p>
            <a:pPr marL="0" indent="0" algn="just">
              <a:buNone/>
            </a:pPr>
            <a:r>
              <a:rPr lang="en-US" dirty="0">
                <a:solidFill>
                  <a:schemeClr val="bg1"/>
                </a:solidFill>
              </a:rPr>
              <a:t>"Movie count by Year" graph shows a consistent rise in </a:t>
            </a:r>
            <a:r>
              <a:rPr lang="en-US" b="1" dirty="0">
                <a:solidFill>
                  <a:schemeClr val="bg1"/>
                </a:solidFill>
              </a:rPr>
              <a:t>Movies Count</a:t>
            </a:r>
            <a:r>
              <a:rPr lang="en-US" dirty="0">
                <a:solidFill>
                  <a:schemeClr val="bg1"/>
                </a:solidFill>
              </a:rPr>
              <a:t> w.r.t year</a:t>
            </a:r>
          </a:p>
        </p:txBody>
      </p:sp>
      <p:sp>
        <p:nvSpPr>
          <p:cNvPr id="64" name="Rectangle 47">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37" name="Picture 4">
            <a:extLst>
              <a:ext uri="{FF2B5EF4-FFF2-40B4-BE49-F238E27FC236}">
                <a16:creationId xmlns:a16="http://schemas.microsoft.com/office/drawing/2014/main" id="{4C478740-461B-4671-AE0F-000DCA5F20E9}"/>
              </a:ext>
            </a:extLst>
          </p:cNvPr>
          <p:cNvPicPr>
            <a:picLocks noChangeAspect="1"/>
          </p:cNvPicPr>
          <p:nvPr/>
        </p:nvPicPr>
        <p:blipFill rotWithShape="1">
          <a:blip r:embed="rId2"/>
          <a:srcRect l="4859" r="1" b="1"/>
          <a:stretch/>
        </p:blipFill>
        <p:spPr>
          <a:xfrm>
            <a:off x="5262368" y="915072"/>
            <a:ext cx="6283602" cy="4986410"/>
          </a:xfrm>
          <a:prstGeom prst="rect">
            <a:avLst/>
          </a:prstGeom>
        </p:spPr>
      </p:pic>
    </p:spTree>
    <p:extLst>
      <p:ext uri="{BB962C8B-B14F-4D97-AF65-F5344CB8AC3E}">
        <p14:creationId xmlns:p14="http://schemas.microsoft.com/office/powerpoint/2010/main" val="354639328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4DB6C4-13DE-473B-AC96-77F07F36DE39}"/>
              </a:ext>
            </a:extLst>
          </p:cNvPr>
          <p:cNvSpPr>
            <a:spLocks noGrp="1"/>
          </p:cNvSpPr>
          <p:nvPr>
            <p:ph type="title"/>
          </p:nvPr>
        </p:nvSpPr>
        <p:spPr>
          <a:xfrm>
            <a:off x="188579" y="312931"/>
            <a:ext cx="4432874" cy="1436874"/>
          </a:xfrm>
        </p:spPr>
        <p:txBody>
          <a:bodyPr vert="horz" lIns="91440" tIns="45720" rIns="91440" bIns="45720" rtlCol="0">
            <a:normAutofit/>
          </a:bodyPr>
          <a:lstStyle/>
          <a:p>
            <a:r>
              <a:rPr lang="en-US" sz="2400" b="1" dirty="0">
                <a:solidFill>
                  <a:schemeClr val="tx2"/>
                </a:solidFill>
              </a:rPr>
              <a:t>How critics ratings vary year by year ?</a:t>
            </a:r>
          </a:p>
          <a:p>
            <a:endParaRPr lang="en-US" sz="3400">
              <a:solidFill>
                <a:schemeClr val="tx2"/>
              </a:solidFill>
            </a:endParaRPr>
          </a:p>
        </p:txBody>
      </p:sp>
      <p:sp>
        <p:nvSpPr>
          <p:cNvPr id="24" name="Content Placeholder 8">
            <a:extLst>
              <a:ext uri="{FF2B5EF4-FFF2-40B4-BE49-F238E27FC236}">
                <a16:creationId xmlns:a16="http://schemas.microsoft.com/office/drawing/2014/main" id="{2B73C0AC-691F-49D9-8155-37FF720020E6}"/>
              </a:ext>
            </a:extLst>
          </p:cNvPr>
          <p:cNvSpPr>
            <a:spLocks noGrp="1"/>
          </p:cNvSpPr>
          <p:nvPr>
            <p:ph idx="1"/>
          </p:nvPr>
        </p:nvSpPr>
        <p:spPr>
          <a:xfrm>
            <a:off x="634277" y="2011680"/>
            <a:ext cx="3676678" cy="4206240"/>
          </a:xfrm>
        </p:spPr>
        <p:txBody>
          <a:bodyPr vert="horz" lIns="91440" tIns="45720" rIns="91440" bIns="45720" rtlCol="0" anchor="t">
            <a:normAutofit/>
          </a:bodyPr>
          <a:lstStyle/>
          <a:p>
            <a:pPr algn="just"/>
            <a:r>
              <a:rPr lang="en-US" dirty="0">
                <a:solidFill>
                  <a:schemeClr val="bg1"/>
                </a:solidFill>
              </a:rPr>
              <a:t>From  the graph  we can  see most movies have </a:t>
            </a:r>
            <a:r>
              <a:rPr lang="en-US" dirty="0" err="1">
                <a:solidFill>
                  <a:schemeClr val="bg1"/>
                </a:solidFill>
              </a:rPr>
              <a:t>metascore</a:t>
            </a:r>
            <a:r>
              <a:rPr lang="en-US" dirty="0">
                <a:solidFill>
                  <a:schemeClr val="bg1"/>
                </a:solidFill>
              </a:rPr>
              <a:t> between  30 to 90  from year 2006 to 2016.</a:t>
            </a:r>
          </a:p>
          <a:p>
            <a:pPr algn="just"/>
            <a:r>
              <a:rPr lang="en-US" dirty="0">
                <a:solidFill>
                  <a:schemeClr val="bg1"/>
                </a:solidFill>
              </a:rPr>
              <a:t>We can view  that only  3 movies have just approached the </a:t>
            </a:r>
            <a:r>
              <a:rPr lang="en-US" dirty="0" err="1">
                <a:solidFill>
                  <a:schemeClr val="bg1"/>
                </a:solidFill>
              </a:rPr>
              <a:t>metascore</a:t>
            </a:r>
            <a:r>
              <a:rPr lang="en-US" dirty="0">
                <a:solidFill>
                  <a:schemeClr val="bg1"/>
                </a:solidFill>
              </a:rPr>
              <a:t> of 100  from year 2006 to 2016. </a:t>
            </a:r>
          </a:p>
        </p:txBody>
      </p:sp>
      <p:sp>
        <p:nvSpPr>
          <p:cNvPr id="33" name="Rectangle 32">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23" name="Picture 4">
            <a:extLst>
              <a:ext uri="{FF2B5EF4-FFF2-40B4-BE49-F238E27FC236}">
                <a16:creationId xmlns:a16="http://schemas.microsoft.com/office/drawing/2014/main" id="{9F5F1DA4-080E-4F59-99ED-4D789CD74EA5}"/>
              </a:ext>
            </a:extLst>
          </p:cNvPr>
          <p:cNvPicPr>
            <a:picLocks noChangeAspect="1"/>
          </p:cNvPicPr>
          <p:nvPr/>
        </p:nvPicPr>
        <p:blipFill>
          <a:blip r:embed="rId2"/>
          <a:stretch>
            <a:fillRect/>
          </a:stretch>
        </p:blipFill>
        <p:spPr>
          <a:xfrm>
            <a:off x="5262368" y="1185453"/>
            <a:ext cx="6283602" cy="4445647"/>
          </a:xfrm>
          <a:prstGeom prst="rect">
            <a:avLst/>
          </a:prstGeom>
        </p:spPr>
      </p:pic>
    </p:spTree>
    <p:extLst>
      <p:ext uri="{BB962C8B-B14F-4D97-AF65-F5344CB8AC3E}">
        <p14:creationId xmlns:p14="http://schemas.microsoft.com/office/powerpoint/2010/main" val="254292004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736732-FB5F-4A72-9217-5ACE2A10129B}"/>
              </a:ext>
            </a:extLst>
          </p:cNvPr>
          <p:cNvSpPr>
            <a:spLocks noGrp="1"/>
          </p:cNvSpPr>
          <p:nvPr>
            <p:ph type="title"/>
          </p:nvPr>
        </p:nvSpPr>
        <p:spPr>
          <a:xfrm>
            <a:off x="174202" y="284176"/>
            <a:ext cx="4332231" cy="1652533"/>
          </a:xfrm>
        </p:spPr>
        <p:txBody>
          <a:bodyPr vert="horz" lIns="91440" tIns="45720" rIns="91440" bIns="45720" rtlCol="0">
            <a:normAutofit/>
          </a:bodyPr>
          <a:lstStyle/>
          <a:p>
            <a:r>
              <a:rPr lang="en-US" sz="2400" b="1" dirty="0">
                <a:solidFill>
                  <a:schemeClr val="tx2"/>
                </a:solidFill>
              </a:rPr>
              <a:t>Who are the top 10 actors by the numbers of movies done by them ?</a:t>
            </a:r>
          </a:p>
          <a:p>
            <a:endParaRPr lang="en-US" sz="2500">
              <a:solidFill>
                <a:schemeClr val="tx2"/>
              </a:solidFill>
            </a:endParaRPr>
          </a:p>
        </p:txBody>
      </p:sp>
      <p:sp>
        <p:nvSpPr>
          <p:cNvPr id="9" name="Content Placeholder 8">
            <a:extLst>
              <a:ext uri="{FF2B5EF4-FFF2-40B4-BE49-F238E27FC236}">
                <a16:creationId xmlns:a16="http://schemas.microsoft.com/office/drawing/2014/main" id="{D1814745-440F-4B5E-A182-2A219D02C64E}"/>
              </a:ext>
            </a:extLst>
          </p:cNvPr>
          <p:cNvSpPr>
            <a:spLocks noGrp="1"/>
          </p:cNvSpPr>
          <p:nvPr>
            <p:ph idx="1"/>
          </p:nvPr>
        </p:nvSpPr>
        <p:spPr>
          <a:xfrm>
            <a:off x="634277" y="2011680"/>
            <a:ext cx="3676678" cy="4206240"/>
          </a:xfrm>
        </p:spPr>
        <p:txBody>
          <a:bodyPr vert="horz" lIns="91440" tIns="45720" rIns="91440" bIns="45720" rtlCol="0" anchor="t">
            <a:normAutofit/>
          </a:bodyPr>
          <a:lstStyle/>
          <a:p>
            <a:pPr marL="0" indent="0" algn="just">
              <a:buNone/>
            </a:pPr>
            <a:r>
              <a:rPr lang="en-US" dirty="0">
                <a:solidFill>
                  <a:schemeClr val="bg1"/>
                </a:solidFill>
              </a:rPr>
              <a:t>"Movie Percentage" pie chart shows that </a:t>
            </a:r>
            <a:r>
              <a:rPr lang="en-US" b="1" dirty="0">
                <a:solidFill>
                  <a:schemeClr val="bg1"/>
                </a:solidFill>
              </a:rPr>
              <a:t>Huge Jackman</a:t>
            </a:r>
            <a:r>
              <a:rPr lang="en-US" dirty="0">
                <a:solidFill>
                  <a:schemeClr val="bg1"/>
                </a:solidFill>
              </a:rPr>
              <a:t> and </a:t>
            </a:r>
            <a:r>
              <a:rPr lang="en-US" b="1" dirty="0">
                <a:solidFill>
                  <a:schemeClr val="bg1"/>
                </a:solidFill>
              </a:rPr>
              <a:t>Mark Wahlberg</a:t>
            </a:r>
            <a:r>
              <a:rPr lang="en-US" dirty="0">
                <a:solidFill>
                  <a:schemeClr val="bg1"/>
                </a:solidFill>
              </a:rPr>
              <a:t> have given more movies than others</a:t>
            </a:r>
            <a:endParaRPr lang="en-US" dirty="0"/>
          </a:p>
        </p:txBody>
      </p:sp>
      <p:sp>
        <p:nvSpPr>
          <p:cNvPr id="18" name="Rectangle 17">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7" name="Picture 4">
            <a:extLst>
              <a:ext uri="{FF2B5EF4-FFF2-40B4-BE49-F238E27FC236}">
                <a16:creationId xmlns:a16="http://schemas.microsoft.com/office/drawing/2014/main" id="{F40DF0AC-FB90-43F8-B96B-85B0312C3B82}"/>
              </a:ext>
            </a:extLst>
          </p:cNvPr>
          <p:cNvPicPr>
            <a:picLocks noChangeAspect="1"/>
          </p:cNvPicPr>
          <p:nvPr/>
        </p:nvPicPr>
        <p:blipFill rotWithShape="1">
          <a:blip r:embed="rId2"/>
          <a:srcRect r="-2" b="6086"/>
          <a:stretch/>
        </p:blipFill>
        <p:spPr>
          <a:xfrm>
            <a:off x="5262368" y="915079"/>
            <a:ext cx="6283602" cy="4986396"/>
          </a:xfrm>
          <a:prstGeom prst="rect">
            <a:avLst/>
          </a:prstGeom>
        </p:spPr>
      </p:pic>
    </p:spTree>
    <p:extLst>
      <p:ext uri="{BB962C8B-B14F-4D97-AF65-F5344CB8AC3E}">
        <p14:creationId xmlns:p14="http://schemas.microsoft.com/office/powerpoint/2010/main" val="228758492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0A02B6-2202-4AB2-A175-78223536F319}"/>
              </a:ext>
            </a:extLst>
          </p:cNvPr>
          <p:cNvSpPr>
            <a:spLocks noGrp="1"/>
          </p:cNvSpPr>
          <p:nvPr>
            <p:ph type="title"/>
          </p:nvPr>
        </p:nvSpPr>
        <p:spPr>
          <a:xfrm>
            <a:off x="634277" y="284176"/>
            <a:ext cx="3670874" cy="1508760"/>
          </a:xfrm>
        </p:spPr>
        <p:txBody>
          <a:bodyPr vert="horz" lIns="91440" tIns="45720" rIns="91440" bIns="45720" rtlCol="0">
            <a:normAutofit/>
          </a:bodyPr>
          <a:lstStyle/>
          <a:p>
            <a:r>
              <a:rPr lang="en-US" sz="2400" b="1" dirty="0">
                <a:solidFill>
                  <a:schemeClr val="tx2"/>
                </a:solidFill>
              </a:rPr>
              <a:t>what are the top 10 runtimes of movies ?</a:t>
            </a:r>
          </a:p>
          <a:p>
            <a:endParaRPr lang="en-US" sz="3400">
              <a:solidFill>
                <a:schemeClr val="tx2"/>
              </a:solidFill>
            </a:endParaRPr>
          </a:p>
        </p:txBody>
      </p:sp>
      <p:sp>
        <p:nvSpPr>
          <p:cNvPr id="22" name="Content Placeholder 8">
            <a:extLst>
              <a:ext uri="{FF2B5EF4-FFF2-40B4-BE49-F238E27FC236}">
                <a16:creationId xmlns:a16="http://schemas.microsoft.com/office/drawing/2014/main" id="{312132CE-DB73-4CB3-A21E-F6AE7D1EC529}"/>
              </a:ext>
            </a:extLst>
          </p:cNvPr>
          <p:cNvSpPr>
            <a:spLocks noGrp="1"/>
          </p:cNvSpPr>
          <p:nvPr>
            <p:ph idx="1"/>
          </p:nvPr>
        </p:nvSpPr>
        <p:spPr>
          <a:xfrm>
            <a:off x="634277" y="2011680"/>
            <a:ext cx="3676678" cy="4206240"/>
          </a:xfrm>
        </p:spPr>
        <p:txBody>
          <a:bodyPr>
            <a:normAutofit/>
          </a:bodyPr>
          <a:lstStyle/>
          <a:p>
            <a:pPr marL="0" indent="0">
              <a:buNone/>
            </a:pPr>
            <a:r>
              <a:rPr lang="en-US">
                <a:solidFill>
                  <a:schemeClr val="bg1"/>
                </a:solidFill>
              </a:rPr>
              <a:t>We can infer that most of the movies </a:t>
            </a:r>
            <a:r>
              <a:rPr lang="en-US" b="1">
                <a:solidFill>
                  <a:schemeClr val="bg1"/>
                </a:solidFill>
              </a:rPr>
              <a:t>Runtime(Minutes)</a:t>
            </a:r>
            <a:r>
              <a:rPr lang="en-US">
                <a:solidFill>
                  <a:schemeClr val="bg1"/>
                </a:solidFill>
              </a:rPr>
              <a:t> tends to be less than or equal to 110.</a:t>
            </a:r>
          </a:p>
        </p:txBody>
      </p:sp>
      <p:sp>
        <p:nvSpPr>
          <p:cNvPr id="31" name="Rectangle 30">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21" name="Picture 4">
            <a:extLst>
              <a:ext uri="{FF2B5EF4-FFF2-40B4-BE49-F238E27FC236}">
                <a16:creationId xmlns:a16="http://schemas.microsoft.com/office/drawing/2014/main" id="{DA91FB76-6BAD-4777-B72B-FC25AACA76C7}"/>
              </a:ext>
            </a:extLst>
          </p:cNvPr>
          <p:cNvPicPr>
            <a:picLocks noChangeAspect="1"/>
          </p:cNvPicPr>
          <p:nvPr/>
        </p:nvPicPr>
        <p:blipFill>
          <a:blip r:embed="rId2"/>
          <a:stretch>
            <a:fillRect/>
          </a:stretch>
        </p:blipFill>
        <p:spPr>
          <a:xfrm>
            <a:off x="5522483" y="598634"/>
            <a:ext cx="5763371" cy="5619286"/>
          </a:xfrm>
          <a:prstGeom prst="rect">
            <a:avLst/>
          </a:prstGeom>
        </p:spPr>
      </p:pic>
    </p:spTree>
    <p:extLst>
      <p:ext uri="{BB962C8B-B14F-4D97-AF65-F5344CB8AC3E}">
        <p14:creationId xmlns:p14="http://schemas.microsoft.com/office/powerpoint/2010/main" val="117113680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AE42EA-CA0F-4E9A-B52B-1B0D6E4D066B}"/>
              </a:ext>
            </a:extLst>
          </p:cNvPr>
          <p:cNvSpPr>
            <a:spLocks noGrp="1"/>
          </p:cNvSpPr>
          <p:nvPr>
            <p:ph type="title"/>
          </p:nvPr>
        </p:nvSpPr>
        <p:spPr>
          <a:xfrm>
            <a:off x="634277" y="284176"/>
            <a:ext cx="3670874" cy="1508760"/>
          </a:xfrm>
        </p:spPr>
        <p:txBody>
          <a:bodyPr>
            <a:normAutofit/>
          </a:bodyPr>
          <a:lstStyle/>
          <a:p>
            <a:r>
              <a:rPr lang="en-US" sz="2400" b="1" dirty="0">
                <a:solidFill>
                  <a:schemeClr val="tx2"/>
                </a:solidFill>
              </a:rPr>
              <a:t>Top Directors w.r.t Revenue</a:t>
            </a:r>
          </a:p>
          <a:p>
            <a:endParaRPr lang="en-US" sz="3700">
              <a:solidFill>
                <a:schemeClr val="tx2"/>
              </a:solidFill>
            </a:endParaRPr>
          </a:p>
        </p:txBody>
      </p:sp>
      <p:sp>
        <p:nvSpPr>
          <p:cNvPr id="6" name="Content Placeholder 8">
            <a:extLst>
              <a:ext uri="{FF2B5EF4-FFF2-40B4-BE49-F238E27FC236}">
                <a16:creationId xmlns:a16="http://schemas.microsoft.com/office/drawing/2014/main" id="{12EE7375-0BA5-4AC1-B6D5-BD05963075E2}"/>
              </a:ext>
            </a:extLst>
          </p:cNvPr>
          <p:cNvSpPr>
            <a:spLocks noGrp="1"/>
          </p:cNvSpPr>
          <p:nvPr>
            <p:ph idx="1"/>
          </p:nvPr>
        </p:nvSpPr>
        <p:spPr>
          <a:xfrm>
            <a:off x="634277" y="2011680"/>
            <a:ext cx="3676678" cy="4206240"/>
          </a:xfrm>
        </p:spPr>
        <p:txBody>
          <a:bodyPr vert="horz" lIns="91440" tIns="45720" rIns="91440" bIns="45720" rtlCol="0" anchor="t">
            <a:normAutofit/>
          </a:bodyPr>
          <a:lstStyle/>
          <a:p>
            <a:pPr marL="0" indent="0" algn="just">
              <a:buNone/>
            </a:pPr>
            <a:r>
              <a:rPr lang="en-US" dirty="0">
                <a:solidFill>
                  <a:schemeClr val="bg1"/>
                </a:solidFill>
              </a:rPr>
              <a:t>"Top Directors w.r.t Revenues" graph shows that </a:t>
            </a:r>
            <a:r>
              <a:rPr lang="en-US" b="1" dirty="0">
                <a:solidFill>
                  <a:schemeClr val="bg1"/>
                </a:solidFill>
              </a:rPr>
              <a:t>"J.J. Abrams"</a:t>
            </a:r>
            <a:r>
              <a:rPr lang="en-US" dirty="0">
                <a:solidFill>
                  <a:schemeClr val="bg1"/>
                </a:solidFill>
              </a:rPr>
              <a:t> is the most successful director w.r.t Revenues</a:t>
            </a:r>
          </a:p>
          <a:p>
            <a:pPr marL="0" indent="0">
              <a:buNone/>
            </a:pPr>
            <a:endParaRPr lang="en-US">
              <a:solidFill>
                <a:schemeClr val="bg1"/>
              </a:solidFill>
            </a:endParaRPr>
          </a:p>
        </p:txBody>
      </p:sp>
      <p:sp>
        <p:nvSpPr>
          <p:cNvPr id="16" name="Rectangle 15">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7" name="Picture 4">
            <a:extLst>
              <a:ext uri="{FF2B5EF4-FFF2-40B4-BE49-F238E27FC236}">
                <a16:creationId xmlns:a16="http://schemas.microsoft.com/office/drawing/2014/main" id="{C257F2B3-64AC-4CFD-A47D-A46E2C01ECBD}"/>
              </a:ext>
            </a:extLst>
          </p:cNvPr>
          <p:cNvPicPr>
            <a:picLocks noChangeAspect="1"/>
          </p:cNvPicPr>
          <p:nvPr/>
        </p:nvPicPr>
        <p:blipFill rotWithShape="1">
          <a:blip r:embed="rId2"/>
          <a:srcRect t="5883" r="-2" b="9469"/>
          <a:stretch/>
        </p:blipFill>
        <p:spPr>
          <a:xfrm>
            <a:off x="5262368" y="915072"/>
            <a:ext cx="6283602" cy="4986410"/>
          </a:xfrm>
          <a:prstGeom prst="rect">
            <a:avLst/>
          </a:prstGeom>
        </p:spPr>
      </p:pic>
    </p:spTree>
    <p:extLst>
      <p:ext uri="{BB962C8B-B14F-4D97-AF65-F5344CB8AC3E}">
        <p14:creationId xmlns:p14="http://schemas.microsoft.com/office/powerpoint/2010/main" val="181471236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004E-834D-416F-9B6A-5FC23D7D531C}"/>
              </a:ext>
            </a:extLst>
          </p:cNvPr>
          <p:cNvSpPr>
            <a:spLocks noGrp="1"/>
          </p:cNvSpPr>
          <p:nvPr>
            <p:ph type="title"/>
          </p:nvPr>
        </p:nvSpPr>
        <p:spPr>
          <a:xfrm>
            <a:off x="389863" y="298553"/>
            <a:ext cx="4159703" cy="1350609"/>
          </a:xfrm>
        </p:spPr>
        <p:txBody>
          <a:bodyPr>
            <a:normAutofit fontScale="90000"/>
          </a:bodyPr>
          <a:lstStyle/>
          <a:p>
            <a:br>
              <a:rPr lang="en-US" sz="2500" dirty="0"/>
            </a:br>
            <a:br>
              <a:rPr lang="en-US" sz="2500" dirty="0"/>
            </a:br>
            <a:r>
              <a:rPr lang="en-US" sz="2400" b="1" dirty="0"/>
              <a:t>Why top director earned more ?</a:t>
            </a:r>
          </a:p>
          <a:p>
            <a:endParaRPr lang="en-US" sz="2500"/>
          </a:p>
          <a:p>
            <a:endParaRPr lang="en-US" sz="2500"/>
          </a:p>
        </p:txBody>
      </p:sp>
      <p:sp>
        <p:nvSpPr>
          <p:cNvPr id="27" name="Content Placeholder 8">
            <a:extLst>
              <a:ext uri="{FF2B5EF4-FFF2-40B4-BE49-F238E27FC236}">
                <a16:creationId xmlns:a16="http://schemas.microsoft.com/office/drawing/2014/main" id="{741AC0BA-5921-401F-B093-18BE8CCD943E}"/>
              </a:ext>
            </a:extLst>
          </p:cNvPr>
          <p:cNvSpPr>
            <a:spLocks noGrp="1"/>
          </p:cNvSpPr>
          <p:nvPr>
            <p:ph idx="1"/>
          </p:nvPr>
        </p:nvSpPr>
        <p:spPr>
          <a:xfrm>
            <a:off x="634277" y="2011680"/>
            <a:ext cx="3676678" cy="4206240"/>
          </a:xfrm>
        </p:spPr>
        <p:txBody>
          <a:bodyPr vert="horz" lIns="91440" tIns="45720" rIns="91440" bIns="45720" rtlCol="0" anchor="t">
            <a:normAutofit/>
          </a:bodyPr>
          <a:lstStyle/>
          <a:p>
            <a:pPr marL="0" indent="0" algn="just">
              <a:buNone/>
            </a:pPr>
            <a:r>
              <a:rPr lang="en-US" dirty="0"/>
              <a:t>We can see from above graph that, </a:t>
            </a:r>
            <a:r>
              <a:rPr lang="en-US" b="1" dirty="0"/>
              <a:t>J.J. Abrams</a:t>
            </a:r>
            <a:r>
              <a:rPr lang="en-US" dirty="0"/>
              <a:t> revenue is at the top due to </a:t>
            </a:r>
            <a:r>
              <a:rPr lang="en-US" b="1" dirty="0"/>
              <a:t>"Star Wars : Episode VII - The Force Awakens"</a:t>
            </a:r>
            <a:r>
              <a:rPr lang="en-US" dirty="0"/>
              <a:t> movie which contributed almost 55% of his revenue (to be specific 936.63 millions) and this is the highest earning movie</a:t>
            </a:r>
          </a:p>
          <a:p>
            <a:pPr marL="0" indent="0">
              <a:buNone/>
            </a:pPr>
            <a:endParaRPr lang="en-US"/>
          </a:p>
        </p:txBody>
      </p:sp>
      <p:sp>
        <p:nvSpPr>
          <p:cNvPr id="32" name="Rectangle 31">
            <a:extLst>
              <a:ext uri="{FF2B5EF4-FFF2-40B4-BE49-F238E27FC236}">
                <a16:creationId xmlns:a16="http://schemas.microsoft.com/office/drawing/2014/main" id="{94DBFBD2-23B9-4007-B82F-D0C394407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tx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26" name="Picture 4">
            <a:extLst>
              <a:ext uri="{FF2B5EF4-FFF2-40B4-BE49-F238E27FC236}">
                <a16:creationId xmlns:a16="http://schemas.microsoft.com/office/drawing/2014/main" id="{9E284C53-7B69-4E05-8399-2E6ACB81ECB7}"/>
              </a:ext>
            </a:extLst>
          </p:cNvPr>
          <p:cNvPicPr>
            <a:picLocks noChangeAspect="1"/>
          </p:cNvPicPr>
          <p:nvPr/>
        </p:nvPicPr>
        <p:blipFill rotWithShape="1">
          <a:blip r:embed="rId2"/>
          <a:srcRect r="-1" b="31140"/>
          <a:stretch/>
        </p:blipFill>
        <p:spPr>
          <a:xfrm>
            <a:off x="5262368" y="598634"/>
            <a:ext cx="6283602" cy="5619286"/>
          </a:xfrm>
          <a:prstGeom prst="rect">
            <a:avLst/>
          </a:prstGeom>
        </p:spPr>
      </p:pic>
    </p:spTree>
    <p:extLst>
      <p:ext uri="{BB962C8B-B14F-4D97-AF65-F5344CB8AC3E}">
        <p14:creationId xmlns:p14="http://schemas.microsoft.com/office/powerpoint/2010/main" val="179277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228B70-977F-4038-84EF-380695C044F5}"/>
              </a:ext>
            </a:extLst>
          </p:cNvPr>
          <p:cNvSpPr>
            <a:spLocks noGrp="1"/>
          </p:cNvSpPr>
          <p:nvPr>
            <p:ph type="title"/>
          </p:nvPr>
        </p:nvSpPr>
        <p:spPr>
          <a:xfrm>
            <a:off x="317975" y="600478"/>
            <a:ext cx="4303476" cy="1019930"/>
          </a:xfrm>
        </p:spPr>
        <p:txBody>
          <a:bodyPr>
            <a:normAutofit/>
          </a:bodyPr>
          <a:lstStyle/>
          <a:p>
            <a:r>
              <a:rPr lang="en-US" sz="2400" b="1" dirty="0">
                <a:solidFill>
                  <a:schemeClr val="tx2"/>
                </a:solidFill>
              </a:rPr>
              <a:t>Top Director w.r.t Rating</a:t>
            </a:r>
          </a:p>
          <a:p>
            <a:endParaRPr lang="en-US">
              <a:solidFill>
                <a:schemeClr val="tx2"/>
              </a:solidFill>
            </a:endParaRPr>
          </a:p>
        </p:txBody>
      </p:sp>
      <p:sp>
        <p:nvSpPr>
          <p:cNvPr id="8" name="Content Placeholder 8">
            <a:extLst>
              <a:ext uri="{FF2B5EF4-FFF2-40B4-BE49-F238E27FC236}">
                <a16:creationId xmlns:a16="http://schemas.microsoft.com/office/drawing/2014/main" id="{35740E8C-4774-45B9-A45F-0E8EDCD95864}"/>
              </a:ext>
            </a:extLst>
          </p:cNvPr>
          <p:cNvSpPr>
            <a:spLocks noGrp="1"/>
          </p:cNvSpPr>
          <p:nvPr>
            <p:ph idx="1"/>
          </p:nvPr>
        </p:nvSpPr>
        <p:spPr>
          <a:xfrm>
            <a:off x="634277" y="2011680"/>
            <a:ext cx="3676678" cy="4206240"/>
          </a:xfrm>
        </p:spPr>
        <p:txBody>
          <a:bodyPr vert="horz" lIns="91440" tIns="45720" rIns="91440" bIns="45720" rtlCol="0" anchor="t">
            <a:normAutofit/>
          </a:bodyPr>
          <a:lstStyle/>
          <a:p>
            <a:pPr marL="0" indent="0" algn="just">
              <a:buNone/>
            </a:pPr>
            <a:r>
              <a:rPr lang="en-US" dirty="0">
                <a:solidFill>
                  <a:schemeClr val="bg1"/>
                </a:solidFill>
              </a:rPr>
              <a:t>"Top Directors w.r.t Rating" graph shows that </a:t>
            </a:r>
            <a:r>
              <a:rPr lang="en-US" b="1" dirty="0">
                <a:solidFill>
                  <a:schemeClr val="bg1"/>
                </a:solidFill>
              </a:rPr>
              <a:t>"Ridley Scott"</a:t>
            </a:r>
            <a:r>
              <a:rPr lang="en-US" dirty="0">
                <a:solidFill>
                  <a:schemeClr val="bg1"/>
                </a:solidFill>
              </a:rPr>
              <a:t> is the most successful director w.r.t Rating.</a:t>
            </a:r>
          </a:p>
          <a:p>
            <a:endParaRPr lang="en-US">
              <a:solidFill>
                <a:schemeClr val="bg1"/>
              </a:solidFill>
            </a:endParaRP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6" name="Picture 4">
            <a:extLst>
              <a:ext uri="{FF2B5EF4-FFF2-40B4-BE49-F238E27FC236}">
                <a16:creationId xmlns:a16="http://schemas.microsoft.com/office/drawing/2014/main" id="{9BF0A739-41D6-4980-A3D1-459CAC2820E2}"/>
              </a:ext>
            </a:extLst>
          </p:cNvPr>
          <p:cNvPicPr>
            <a:picLocks noChangeAspect="1"/>
          </p:cNvPicPr>
          <p:nvPr/>
        </p:nvPicPr>
        <p:blipFill>
          <a:blip r:embed="rId2"/>
          <a:stretch>
            <a:fillRect/>
          </a:stretch>
        </p:blipFill>
        <p:spPr>
          <a:xfrm>
            <a:off x="5507630" y="598634"/>
            <a:ext cx="5793078" cy="5619286"/>
          </a:xfrm>
          <a:prstGeom prst="rect">
            <a:avLst/>
          </a:prstGeom>
        </p:spPr>
      </p:pic>
    </p:spTree>
    <p:extLst>
      <p:ext uri="{BB962C8B-B14F-4D97-AF65-F5344CB8AC3E}">
        <p14:creationId xmlns:p14="http://schemas.microsoft.com/office/powerpoint/2010/main" val="264351744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4C82-A6FB-4967-84CF-4AAFBC2D2813}"/>
              </a:ext>
            </a:extLst>
          </p:cNvPr>
          <p:cNvSpPr>
            <a:spLocks noGrp="1"/>
          </p:cNvSpPr>
          <p:nvPr>
            <p:ph type="title"/>
          </p:nvPr>
        </p:nvSpPr>
        <p:spPr>
          <a:xfrm>
            <a:off x="274844" y="284176"/>
            <a:ext cx="4217212" cy="1063062"/>
          </a:xfrm>
        </p:spPr>
        <p:txBody>
          <a:bodyPr>
            <a:normAutofit fontScale="90000"/>
          </a:bodyPr>
          <a:lstStyle/>
          <a:p>
            <a:br>
              <a:rPr lang="en-US" sz="1900" dirty="0"/>
            </a:br>
            <a:br>
              <a:rPr lang="en-US" sz="1900" dirty="0"/>
            </a:br>
            <a:br>
              <a:rPr lang="en-US" sz="1900" dirty="0"/>
            </a:br>
            <a:r>
              <a:rPr lang="en-US" sz="2400" b="1" dirty="0"/>
              <a:t>Why top director got high rating ?</a:t>
            </a:r>
          </a:p>
          <a:p>
            <a:endParaRPr lang="en-US" sz="1900"/>
          </a:p>
        </p:txBody>
      </p:sp>
      <p:sp>
        <p:nvSpPr>
          <p:cNvPr id="9" name="Content Placeholder 8">
            <a:extLst>
              <a:ext uri="{FF2B5EF4-FFF2-40B4-BE49-F238E27FC236}">
                <a16:creationId xmlns:a16="http://schemas.microsoft.com/office/drawing/2014/main" id="{4876561B-16B4-49AE-BF06-C10B0AAD9489}"/>
              </a:ext>
            </a:extLst>
          </p:cNvPr>
          <p:cNvSpPr>
            <a:spLocks noGrp="1"/>
          </p:cNvSpPr>
          <p:nvPr>
            <p:ph idx="1"/>
          </p:nvPr>
        </p:nvSpPr>
        <p:spPr>
          <a:xfrm>
            <a:off x="634277" y="2011680"/>
            <a:ext cx="3676678" cy="4206240"/>
          </a:xfrm>
        </p:spPr>
        <p:txBody>
          <a:bodyPr vert="horz" lIns="91440" tIns="45720" rIns="91440" bIns="45720" rtlCol="0">
            <a:normAutofit/>
          </a:bodyPr>
          <a:lstStyle/>
          <a:p>
            <a:pPr marL="0" indent="0">
              <a:buNone/>
            </a:pPr>
            <a:r>
              <a:rPr lang="en-US" dirty="0"/>
              <a:t>Why Riddley Scott got max. rating?</a:t>
            </a:r>
          </a:p>
          <a:p>
            <a:r>
              <a:rPr lang="en-US" dirty="0"/>
              <a:t>Maximum movies are released by </a:t>
            </a:r>
            <a:r>
              <a:rPr lang="en-US" b="1" dirty="0"/>
              <a:t>"Ridley Scott"</a:t>
            </a:r>
            <a:endParaRPr lang="en-US" dirty="0"/>
          </a:p>
          <a:p>
            <a:endParaRPr lang="en-US"/>
          </a:p>
          <a:p>
            <a:endParaRPr lang="en-US"/>
          </a:p>
        </p:txBody>
      </p:sp>
      <p:sp>
        <p:nvSpPr>
          <p:cNvPr id="17" name="Rectangle 19">
            <a:extLst>
              <a:ext uri="{FF2B5EF4-FFF2-40B4-BE49-F238E27FC236}">
                <a16:creationId xmlns:a16="http://schemas.microsoft.com/office/drawing/2014/main" id="{94DBFBD2-23B9-4007-B82F-D0C394407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tx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3" name="Picture 4" descr="A picture containing stationary&#10;&#10;Description generated with high confidence">
            <a:extLst>
              <a:ext uri="{FF2B5EF4-FFF2-40B4-BE49-F238E27FC236}">
                <a16:creationId xmlns:a16="http://schemas.microsoft.com/office/drawing/2014/main" id="{A9C02998-8D70-495B-95E7-B9589C0CBDE7}"/>
              </a:ext>
            </a:extLst>
          </p:cNvPr>
          <p:cNvPicPr>
            <a:picLocks noChangeAspect="1"/>
          </p:cNvPicPr>
          <p:nvPr/>
        </p:nvPicPr>
        <p:blipFill rotWithShape="1">
          <a:blip r:embed="rId2"/>
          <a:srcRect t="1664" b="2177"/>
          <a:stretch/>
        </p:blipFill>
        <p:spPr>
          <a:xfrm>
            <a:off x="5262368" y="598634"/>
            <a:ext cx="6283602" cy="5619286"/>
          </a:xfrm>
          <a:prstGeom prst="rect">
            <a:avLst/>
          </a:prstGeom>
        </p:spPr>
      </p:pic>
    </p:spTree>
    <p:extLst>
      <p:ext uri="{BB962C8B-B14F-4D97-AF65-F5344CB8AC3E}">
        <p14:creationId xmlns:p14="http://schemas.microsoft.com/office/powerpoint/2010/main" val="199400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4C82-A6FB-4967-84CF-4AAFBC2D2813}"/>
              </a:ext>
            </a:extLst>
          </p:cNvPr>
          <p:cNvSpPr>
            <a:spLocks noGrp="1"/>
          </p:cNvSpPr>
          <p:nvPr>
            <p:ph type="title"/>
          </p:nvPr>
        </p:nvSpPr>
        <p:spPr>
          <a:xfrm>
            <a:off x="317976" y="284176"/>
            <a:ext cx="4188458" cy="1178080"/>
          </a:xfrm>
        </p:spPr>
        <p:txBody>
          <a:bodyPr>
            <a:normAutofit fontScale="90000"/>
          </a:bodyPr>
          <a:lstStyle/>
          <a:p>
            <a:br>
              <a:rPr lang="en-US" sz="1900" dirty="0"/>
            </a:br>
            <a:br>
              <a:rPr lang="en-US" sz="1900" dirty="0"/>
            </a:br>
            <a:br>
              <a:rPr lang="en-US" sz="1900" dirty="0"/>
            </a:br>
            <a:r>
              <a:rPr lang="en-US" sz="2400" b="1" dirty="0"/>
              <a:t>Why top director got high rating ?</a:t>
            </a:r>
          </a:p>
          <a:p>
            <a:endParaRPr lang="en-US" sz="1900"/>
          </a:p>
        </p:txBody>
      </p:sp>
      <p:sp>
        <p:nvSpPr>
          <p:cNvPr id="9" name="Content Placeholder 8">
            <a:extLst>
              <a:ext uri="{FF2B5EF4-FFF2-40B4-BE49-F238E27FC236}">
                <a16:creationId xmlns:a16="http://schemas.microsoft.com/office/drawing/2014/main" id="{4876561B-16B4-49AE-BF06-C10B0AAD9489}"/>
              </a:ext>
            </a:extLst>
          </p:cNvPr>
          <p:cNvSpPr>
            <a:spLocks noGrp="1"/>
          </p:cNvSpPr>
          <p:nvPr>
            <p:ph idx="1"/>
          </p:nvPr>
        </p:nvSpPr>
        <p:spPr>
          <a:xfrm>
            <a:off x="634277" y="2011680"/>
            <a:ext cx="3676678" cy="4206240"/>
          </a:xfrm>
        </p:spPr>
        <p:txBody>
          <a:bodyPr vert="horz" lIns="91440" tIns="45720" rIns="91440" bIns="45720" rtlCol="0" anchor="t">
            <a:normAutofit/>
          </a:bodyPr>
          <a:lstStyle/>
          <a:p>
            <a:pPr marL="0" indent="0">
              <a:buNone/>
            </a:pPr>
            <a:r>
              <a:rPr lang="en-US" dirty="0"/>
              <a:t>Why Riddley Scott got max. rating?</a:t>
            </a:r>
          </a:p>
          <a:p>
            <a:pPr algn="just"/>
            <a:r>
              <a:rPr lang="en-US" dirty="0"/>
              <a:t>People likely to give good rating to the "Ridley Scott" movie as we can see that almost all his movies got 6 or more than 6 rating except one movie.</a:t>
            </a:r>
          </a:p>
          <a:p>
            <a:endParaRPr lang="en-US"/>
          </a:p>
        </p:txBody>
      </p:sp>
      <p:sp>
        <p:nvSpPr>
          <p:cNvPr id="20" name="Rectangle 19">
            <a:extLst>
              <a:ext uri="{FF2B5EF4-FFF2-40B4-BE49-F238E27FC236}">
                <a16:creationId xmlns:a16="http://schemas.microsoft.com/office/drawing/2014/main" id="{94DBFBD2-23B9-4007-B82F-D0C394407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tx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13" name="Picture 4">
            <a:extLst>
              <a:ext uri="{FF2B5EF4-FFF2-40B4-BE49-F238E27FC236}">
                <a16:creationId xmlns:a16="http://schemas.microsoft.com/office/drawing/2014/main" id="{2042BA6B-9559-48F9-901D-170DF295EF59}"/>
              </a:ext>
            </a:extLst>
          </p:cNvPr>
          <p:cNvPicPr>
            <a:picLocks noChangeAspect="1"/>
          </p:cNvPicPr>
          <p:nvPr/>
        </p:nvPicPr>
        <p:blipFill rotWithShape="1">
          <a:blip r:embed="rId2"/>
          <a:srcRect t="6402" r="-2" b="10428"/>
          <a:stretch/>
        </p:blipFill>
        <p:spPr>
          <a:xfrm>
            <a:off x="5262368" y="598634"/>
            <a:ext cx="6283602" cy="5619286"/>
          </a:xfrm>
          <a:prstGeom prst="rect">
            <a:avLst/>
          </a:prstGeom>
        </p:spPr>
      </p:pic>
    </p:spTree>
    <p:extLst>
      <p:ext uri="{BB962C8B-B14F-4D97-AF65-F5344CB8AC3E}">
        <p14:creationId xmlns:p14="http://schemas.microsoft.com/office/powerpoint/2010/main" val="3205391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DCB8C3-1CB9-48CE-89E2-F5E19E0D126E}"/>
              </a:ext>
            </a:extLst>
          </p:cNvPr>
          <p:cNvSpPr>
            <a:spLocks noGrp="1"/>
          </p:cNvSpPr>
          <p:nvPr>
            <p:ph type="title"/>
          </p:nvPr>
        </p:nvSpPr>
        <p:spPr>
          <a:xfrm>
            <a:off x="303598" y="758628"/>
            <a:ext cx="4030307" cy="876157"/>
          </a:xfrm>
        </p:spPr>
        <p:txBody>
          <a:bodyPr vert="horz" lIns="91440" tIns="45720" rIns="91440" bIns="45720" rtlCol="0">
            <a:normAutofit/>
          </a:bodyPr>
          <a:lstStyle/>
          <a:p>
            <a:r>
              <a:rPr lang="en-US" sz="2400" b="1" dirty="0">
                <a:solidFill>
                  <a:schemeClr val="tx2"/>
                </a:solidFill>
              </a:rPr>
              <a:t>Maximum movies got which Rating ?</a:t>
            </a:r>
          </a:p>
          <a:p>
            <a:endParaRPr lang="en-US" sz="3400">
              <a:solidFill>
                <a:schemeClr val="tx2"/>
              </a:solidFill>
            </a:endParaRPr>
          </a:p>
        </p:txBody>
      </p:sp>
      <p:sp>
        <p:nvSpPr>
          <p:cNvPr id="11" name="Content Placeholder 8">
            <a:extLst>
              <a:ext uri="{FF2B5EF4-FFF2-40B4-BE49-F238E27FC236}">
                <a16:creationId xmlns:a16="http://schemas.microsoft.com/office/drawing/2014/main" id="{A256687C-AA7E-430E-8713-29D5CB512595}"/>
              </a:ext>
            </a:extLst>
          </p:cNvPr>
          <p:cNvSpPr>
            <a:spLocks noGrp="1"/>
          </p:cNvSpPr>
          <p:nvPr>
            <p:ph idx="1"/>
          </p:nvPr>
        </p:nvSpPr>
        <p:spPr>
          <a:xfrm>
            <a:off x="634277" y="2011680"/>
            <a:ext cx="3676678" cy="4206240"/>
          </a:xfrm>
        </p:spPr>
        <p:txBody>
          <a:bodyPr>
            <a:normAutofit/>
          </a:bodyPr>
          <a:lstStyle/>
          <a:p>
            <a:pPr marL="0" indent="0">
              <a:buNone/>
            </a:pPr>
            <a:r>
              <a:rPr lang="en-US">
                <a:solidFill>
                  <a:schemeClr val="bg1"/>
                </a:solidFill>
              </a:rPr>
              <a:t>The graph shows that Max. numbers of movies got 7.1 ratings.</a:t>
            </a:r>
          </a:p>
        </p:txBody>
      </p:sp>
      <p:sp>
        <p:nvSpPr>
          <p:cNvPr id="20" name="Rectangle 19">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10" name="Picture 4">
            <a:extLst>
              <a:ext uri="{FF2B5EF4-FFF2-40B4-BE49-F238E27FC236}">
                <a16:creationId xmlns:a16="http://schemas.microsoft.com/office/drawing/2014/main" id="{5EE61770-799D-4333-918B-4850CDCECCA7}"/>
              </a:ext>
            </a:extLst>
          </p:cNvPr>
          <p:cNvPicPr>
            <a:picLocks noChangeAspect="1"/>
          </p:cNvPicPr>
          <p:nvPr/>
        </p:nvPicPr>
        <p:blipFill>
          <a:blip r:embed="rId2"/>
          <a:stretch>
            <a:fillRect/>
          </a:stretch>
        </p:blipFill>
        <p:spPr>
          <a:xfrm>
            <a:off x="5262368" y="996945"/>
            <a:ext cx="6283602" cy="4822664"/>
          </a:xfrm>
          <a:prstGeom prst="rect">
            <a:avLst/>
          </a:prstGeom>
        </p:spPr>
      </p:pic>
    </p:spTree>
    <p:extLst>
      <p:ext uri="{BB962C8B-B14F-4D97-AF65-F5344CB8AC3E}">
        <p14:creationId xmlns:p14="http://schemas.microsoft.com/office/powerpoint/2010/main" val="227640555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FC6BE8-64CB-4970-AC47-EBF546E1FC50}"/>
              </a:ext>
            </a:extLst>
          </p:cNvPr>
          <p:cNvSpPr>
            <a:spLocks noGrp="1"/>
          </p:cNvSpPr>
          <p:nvPr>
            <p:ph type="title"/>
          </p:nvPr>
        </p:nvSpPr>
        <p:spPr>
          <a:xfrm>
            <a:off x="643467" y="1325880"/>
            <a:ext cx="3089437" cy="4206240"/>
          </a:xfrm>
        </p:spPr>
        <p:txBody>
          <a:bodyPr>
            <a:normAutofit/>
          </a:bodyPr>
          <a:lstStyle/>
          <a:p>
            <a:pPr algn="r"/>
            <a:r>
              <a:rPr lang="en-US" sz="3200">
                <a:solidFill>
                  <a:schemeClr val="tx2"/>
                </a:solidFill>
              </a:rPr>
              <a:t>Agenda</a:t>
            </a:r>
          </a:p>
        </p:txBody>
      </p:sp>
      <p:sp>
        <p:nvSpPr>
          <p:cNvPr id="13" name="Rectangle 12">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7C83B9C-3250-41D4-9DDF-528B32FC1F5D}"/>
              </a:ext>
            </a:extLst>
          </p:cNvPr>
          <p:cNvSpPr>
            <a:spLocks noGrp="1"/>
          </p:cNvSpPr>
          <p:nvPr>
            <p:ph idx="1"/>
          </p:nvPr>
        </p:nvSpPr>
        <p:spPr>
          <a:xfrm>
            <a:off x="4381668" y="1126067"/>
            <a:ext cx="6605331" cy="4605866"/>
          </a:xfrm>
        </p:spPr>
        <p:txBody>
          <a:bodyPr anchor="ctr">
            <a:normAutofit/>
          </a:bodyPr>
          <a:lstStyle/>
          <a:p>
            <a:r>
              <a:rPr lang="en-US" sz="1800">
                <a:solidFill>
                  <a:schemeClr val="tx2"/>
                </a:solidFill>
              </a:rPr>
              <a:t>Data background.</a:t>
            </a:r>
          </a:p>
          <a:p>
            <a:r>
              <a:rPr lang="en-US" sz="1800">
                <a:solidFill>
                  <a:schemeClr val="tx2"/>
                </a:solidFill>
              </a:rPr>
              <a:t>Result of data analysis.</a:t>
            </a:r>
          </a:p>
          <a:p>
            <a:r>
              <a:rPr lang="en-US" sz="1800">
                <a:solidFill>
                  <a:schemeClr val="tx2"/>
                </a:solidFill>
              </a:rPr>
              <a:t>Conclusion.</a:t>
            </a:r>
          </a:p>
        </p:txBody>
      </p:sp>
      <p:sp>
        <p:nvSpPr>
          <p:cNvPr id="17" name="Rectangle 16">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3123689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FE83A7-1C27-4EA4-A1E6-9811A6E0AB10}"/>
              </a:ext>
            </a:extLst>
          </p:cNvPr>
          <p:cNvSpPr>
            <a:spLocks noGrp="1"/>
          </p:cNvSpPr>
          <p:nvPr>
            <p:ph type="title"/>
          </p:nvPr>
        </p:nvSpPr>
        <p:spPr>
          <a:xfrm>
            <a:off x="332353" y="284176"/>
            <a:ext cx="3987175" cy="1523137"/>
          </a:xfrm>
        </p:spPr>
        <p:txBody>
          <a:bodyPr>
            <a:normAutofit/>
          </a:bodyPr>
          <a:lstStyle/>
          <a:p>
            <a:r>
              <a:rPr lang="en-US" sz="2400" b="1" dirty="0">
                <a:solidFill>
                  <a:schemeClr val="tx2"/>
                </a:solidFill>
              </a:rPr>
              <a:t>Distribution of ratings</a:t>
            </a:r>
            <a:endParaRPr lang="en-US" b="1" dirty="0">
              <a:solidFill>
                <a:schemeClr val="tx2"/>
              </a:solidFill>
            </a:endParaRPr>
          </a:p>
        </p:txBody>
      </p:sp>
      <p:sp>
        <p:nvSpPr>
          <p:cNvPr id="9" name="Content Placeholder 8">
            <a:extLst>
              <a:ext uri="{FF2B5EF4-FFF2-40B4-BE49-F238E27FC236}">
                <a16:creationId xmlns:a16="http://schemas.microsoft.com/office/drawing/2014/main" id="{B5CCE463-9A76-4C53-A84F-8C1526882996}"/>
              </a:ext>
            </a:extLst>
          </p:cNvPr>
          <p:cNvSpPr>
            <a:spLocks noGrp="1"/>
          </p:cNvSpPr>
          <p:nvPr>
            <p:ph idx="1"/>
          </p:nvPr>
        </p:nvSpPr>
        <p:spPr>
          <a:xfrm>
            <a:off x="634277" y="2011680"/>
            <a:ext cx="3676678" cy="4206240"/>
          </a:xfrm>
        </p:spPr>
        <p:txBody>
          <a:bodyPr>
            <a:normAutofit/>
          </a:bodyPr>
          <a:lstStyle/>
          <a:p>
            <a:pPr marL="0" indent="0">
              <a:buNone/>
            </a:pPr>
            <a:r>
              <a:rPr lang="en-US">
                <a:solidFill>
                  <a:schemeClr val="bg1"/>
                </a:solidFill>
              </a:rPr>
              <a:t>We can see from histogram that:</a:t>
            </a:r>
          </a:p>
          <a:p>
            <a:r>
              <a:rPr lang="en-US">
                <a:solidFill>
                  <a:schemeClr val="bg1"/>
                </a:solidFill>
              </a:rPr>
              <a:t>Part 1 : 6.1 to 7.5 rating (This is where most of the Rating lie)</a:t>
            </a:r>
          </a:p>
          <a:p>
            <a:r>
              <a:rPr lang="en-US">
                <a:solidFill>
                  <a:schemeClr val="bg1"/>
                </a:solidFill>
              </a:rPr>
              <a:t>Part 2 : Less than 6.1</a:t>
            </a:r>
          </a:p>
          <a:p>
            <a:r>
              <a:rPr lang="en-US">
                <a:solidFill>
                  <a:schemeClr val="bg1"/>
                </a:solidFill>
              </a:rPr>
              <a:t>Part 3 : Greater than 7.5</a:t>
            </a:r>
          </a:p>
          <a:p>
            <a:endParaRPr lang="en-US">
              <a:solidFill>
                <a:schemeClr val="bg1"/>
              </a:solidFill>
            </a:endParaRPr>
          </a:p>
        </p:txBody>
      </p:sp>
      <p:sp>
        <p:nvSpPr>
          <p:cNvPr id="18" name="Rectangle 17">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7" name="Picture 4">
            <a:extLst>
              <a:ext uri="{FF2B5EF4-FFF2-40B4-BE49-F238E27FC236}">
                <a16:creationId xmlns:a16="http://schemas.microsoft.com/office/drawing/2014/main" id="{D15A32B2-0B99-4180-8429-892C00995056}"/>
              </a:ext>
            </a:extLst>
          </p:cNvPr>
          <p:cNvPicPr>
            <a:picLocks noChangeAspect="1"/>
          </p:cNvPicPr>
          <p:nvPr/>
        </p:nvPicPr>
        <p:blipFill>
          <a:blip r:embed="rId2"/>
          <a:stretch>
            <a:fillRect/>
          </a:stretch>
        </p:blipFill>
        <p:spPr>
          <a:xfrm>
            <a:off x="5262368" y="1075490"/>
            <a:ext cx="6283602" cy="4665574"/>
          </a:xfrm>
          <a:prstGeom prst="rect">
            <a:avLst/>
          </a:prstGeom>
        </p:spPr>
      </p:pic>
    </p:spTree>
    <p:extLst>
      <p:ext uri="{BB962C8B-B14F-4D97-AF65-F5344CB8AC3E}">
        <p14:creationId xmlns:p14="http://schemas.microsoft.com/office/powerpoint/2010/main" val="2002469795"/>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E07FB3-619F-41A5-993B-F8495EB2D3B9}"/>
              </a:ext>
            </a:extLst>
          </p:cNvPr>
          <p:cNvSpPr>
            <a:spLocks noGrp="1"/>
          </p:cNvSpPr>
          <p:nvPr>
            <p:ph type="title"/>
          </p:nvPr>
        </p:nvSpPr>
        <p:spPr>
          <a:xfrm>
            <a:off x="231711" y="528591"/>
            <a:ext cx="4087817" cy="1278722"/>
          </a:xfrm>
        </p:spPr>
        <p:txBody>
          <a:bodyPr>
            <a:normAutofit/>
          </a:bodyPr>
          <a:lstStyle/>
          <a:p>
            <a:r>
              <a:rPr lang="en-US" sz="2400" b="1" dirty="0">
                <a:solidFill>
                  <a:schemeClr val="tx2"/>
                </a:solidFill>
              </a:rPr>
              <a:t>Distribution of Ratings</a:t>
            </a:r>
          </a:p>
          <a:p>
            <a:endParaRPr lang="en-US">
              <a:solidFill>
                <a:schemeClr val="tx2"/>
              </a:solidFill>
            </a:endParaRPr>
          </a:p>
        </p:txBody>
      </p:sp>
      <p:sp>
        <p:nvSpPr>
          <p:cNvPr id="9" name="Content Placeholder 8">
            <a:extLst>
              <a:ext uri="{FF2B5EF4-FFF2-40B4-BE49-F238E27FC236}">
                <a16:creationId xmlns:a16="http://schemas.microsoft.com/office/drawing/2014/main" id="{1B347456-0F25-4B9A-8239-043672B844F5}"/>
              </a:ext>
            </a:extLst>
          </p:cNvPr>
          <p:cNvSpPr>
            <a:spLocks noGrp="1"/>
          </p:cNvSpPr>
          <p:nvPr>
            <p:ph idx="1"/>
          </p:nvPr>
        </p:nvSpPr>
        <p:spPr>
          <a:xfrm>
            <a:off x="634277" y="2011680"/>
            <a:ext cx="3676678" cy="4206240"/>
          </a:xfrm>
        </p:spPr>
        <p:txBody>
          <a:bodyPr vert="horz" lIns="91440" tIns="45720" rIns="91440" bIns="45720" rtlCol="0" anchor="t">
            <a:normAutofit/>
          </a:bodyPr>
          <a:lstStyle/>
          <a:p>
            <a:pPr>
              <a:buNone/>
            </a:pPr>
            <a:r>
              <a:rPr lang="en-US" dirty="0">
                <a:solidFill>
                  <a:schemeClr val="bg1"/>
                </a:solidFill>
              </a:rPr>
              <a:t>We can see that:</a:t>
            </a:r>
          </a:p>
          <a:p>
            <a:pPr algn="just">
              <a:buFont typeface="Wingdings 3"/>
              <a:buChar char=""/>
            </a:pPr>
            <a:r>
              <a:rPr lang="en-US" dirty="0">
                <a:solidFill>
                  <a:schemeClr val="bg1"/>
                </a:solidFill>
              </a:rPr>
              <a:t>Part1 (6.1 to 7.5) : Contributes 59.5% of the movies data</a:t>
            </a:r>
          </a:p>
          <a:p>
            <a:pPr algn="just">
              <a:buFont typeface="Wingdings 3"/>
              <a:buChar char=""/>
            </a:pPr>
            <a:r>
              <a:rPr lang="en-US" dirty="0">
                <a:solidFill>
                  <a:schemeClr val="bg1"/>
                </a:solidFill>
              </a:rPr>
              <a:t>Part2 (Less than 6.1) : Contributes 21% of the movies data</a:t>
            </a:r>
          </a:p>
          <a:p>
            <a:pPr algn="just">
              <a:buFont typeface="Wingdings 3"/>
              <a:buChar char=""/>
            </a:pPr>
            <a:r>
              <a:rPr lang="en-US" dirty="0">
                <a:solidFill>
                  <a:schemeClr val="bg1"/>
                </a:solidFill>
              </a:rPr>
              <a:t>Part3 (Greater than 7.5): Contributes 19.5% of the movies data</a:t>
            </a:r>
          </a:p>
          <a:p>
            <a:pPr marL="0" indent="0">
              <a:buNone/>
            </a:pPr>
            <a:endParaRPr lang="en-US">
              <a:solidFill>
                <a:schemeClr val="bg1"/>
              </a:solidFill>
            </a:endParaRPr>
          </a:p>
        </p:txBody>
      </p:sp>
      <p:sp>
        <p:nvSpPr>
          <p:cNvPr id="18" name="Rectangle 17">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7" name="Picture 4">
            <a:extLst>
              <a:ext uri="{FF2B5EF4-FFF2-40B4-BE49-F238E27FC236}">
                <a16:creationId xmlns:a16="http://schemas.microsoft.com/office/drawing/2014/main" id="{5C6FC27F-2DC5-47C2-BA50-B625675FAD84}"/>
              </a:ext>
            </a:extLst>
          </p:cNvPr>
          <p:cNvPicPr>
            <a:picLocks noChangeAspect="1"/>
          </p:cNvPicPr>
          <p:nvPr/>
        </p:nvPicPr>
        <p:blipFill rotWithShape="1">
          <a:blip r:embed="rId2"/>
          <a:srcRect r="-2" b="6086"/>
          <a:stretch/>
        </p:blipFill>
        <p:spPr>
          <a:xfrm>
            <a:off x="5262368" y="915079"/>
            <a:ext cx="6283602" cy="4986396"/>
          </a:xfrm>
          <a:prstGeom prst="rect">
            <a:avLst/>
          </a:prstGeom>
        </p:spPr>
      </p:pic>
    </p:spTree>
    <p:extLst>
      <p:ext uri="{BB962C8B-B14F-4D97-AF65-F5344CB8AC3E}">
        <p14:creationId xmlns:p14="http://schemas.microsoft.com/office/powerpoint/2010/main" val="1927966467"/>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4DC28-8DA3-4E3A-AB5A-7BFD617C3816}"/>
              </a:ext>
            </a:extLst>
          </p:cNvPr>
          <p:cNvSpPr>
            <a:spLocks noGrp="1"/>
          </p:cNvSpPr>
          <p:nvPr>
            <p:ph type="title"/>
          </p:nvPr>
        </p:nvSpPr>
        <p:spPr>
          <a:xfrm>
            <a:off x="389862" y="312931"/>
            <a:ext cx="3670874" cy="1508760"/>
          </a:xfrm>
        </p:spPr>
        <p:txBody>
          <a:bodyPr vert="horz" lIns="91440" tIns="45720" rIns="91440" bIns="45720" rtlCol="0">
            <a:normAutofit fontScale="90000"/>
          </a:bodyPr>
          <a:lstStyle/>
          <a:p>
            <a:br>
              <a:rPr lang="en-US" sz="1900" dirty="0"/>
            </a:br>
            <a:r>
              <a:rPr lang="en-US" sz="2400" b="1" dirty="0">
                <a:solidFill>
                  <a:schemeClr val="tx2"/>
                </a:solidFill>
              </a:rPr>
              <a:t>Genre Trend in Part1 of Rating (i.e. movies which got Rating from 6.1 to 7.5)</a:t>
            </a:r>
          </a:p>
          <a:p>
            <a:endParaRPr lang="en-US" sz="1900">
              <a:solidFill>
                <a:schemeClr val="tx2"/>
              </a:solidFill>
            </a:endParaRPr>
          </a:p>
        </p:txBody>
      </p:sp>
      <p:sp>
        <p:nvSpPr>
          <p:cNvPr id="9" name="Content Placeholder 8">
            <a:extLst>
              <a:ext uri="{FF2B5EF4-FFF2-40B4-BE49-F238E27FC236}">
                <a16:creationId xmlns:a16="http://schemas.microsoft.com/office/drawing/2014/main" id="{9AD83CE9-86E8-423C-B4CC-D99086045C05}"/>
              </a:ext>
            </a:extLst>
          </p:cNvPr>
          <p:cNvSpPr>
            <a:spLocks noGrp="1"/>
          </p:cNvSpPr>
          <p:nvPr>
            <p:ph idx="1"/>
          </p:nvPr>
        </p:nvSpPr>
        <p:spPr>
          <a:xfrm>
            <a:off x="634277" y="2011680"/>
            <a:ext cx="3676678" cy="4206240"/>
          </a:xfrm>
        </p:spPr>
        <p:txBody>
          <a:bodyPr vert="horz" lIns="91440" tIns="45720" rIns="91440" bIns="45720" rtlCol="0">
            <a:normAutofit/>
          </a:bodyPr>
          <a:lstStyle/>
          <a:p>
            <a:r>
              <a:rPr lang="en-US">
                <a:solidFill>
                  <a:schemeClr val="bg1"/>
                </a:solidFill>
              </a:rPr>
              <a:t>We can see from the graph that in Part1 "Drama" is the most dominating Genre</a:t>
            </a:r>
          </a:p>
          <a:p>
            <a:pPr marL="0" indent="0">
              <a:buNone/>
            </a:pPr>
            <a:endParaRPr lang="en-US">
              <a:solidFill>
                <a:schemeClr val="bg1"/>
              </a:solidFill>
            </a:endParaRPr>
          </a:p>
          <a:p>
            <a:endParaRPr lang="en-US">
              <a:solidFill>
                <a:schemeClr val="bg1"/>
              </a:solidFill>
            </a:endParaRPr>
          </a:p>
          <a:p>
            <a:endParaRPr lang="en-US">
              <a:solidFill>
                <a:schemeClr val="bg1"/>
              </a:solidFill>
            </a:endParaRPr>
          </a:p>
        </p:txBody>
      </p:sp>
      <p:sp>
        <p:nvSpPr>
          <p:cNvPr id="22" name="Rectangle 21">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7" name="Picture 4">
            <a:extLst>
              <a:ext uri="{FF2B5EF4-FFF2-40B4-BE49-F238E27FC236}">
                <a16:creationId xmlns:a16="http://schemas.microsoft.com/office/drawing/2014/main" id="{8502F36F-70F7-4858-ADD0-0BEC7FF0FCBD}"/>
              </a:ext>
            </a:extLst>
          </p:cNvPr>
          <p:cNvPicPr>
            <a:picLocks noChangeAspect="1"/>
          </p:cNvPicPr>
          <p:nvPr/>
        </p:nvPicPr>
        <p:blipFill rotWithShape="1">
          <a:blip r:embed="rId2"/>
          <a:srcRect t="7086" r="1" b="5334"/>
          <a:stretch/>
        </p:blipFill>
        <p:spPr>
          <a:xfrm>
            <a:off x="5262368" y="1145072"/>
            <a:ext cx="6283602" cy="4526409"/>
          </a:xfrm>
          <a:prstGeom prst="rect">
            <a:avLst/>
          </a:prstGeom>
        </p:spPr>
      </p:pic>
    </p:spTree>
    <p:extLst>
      <p:ext uri="{BB962C8B-B14F-4D97-AF65-F5344CB8AC3E}">
        <p14:creationId xmlns:p14="http://schemas.microsoft.com/office/powerpoint/2010/main" val="230381109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DC28-8DA3-4E3A-AB5A-7BFD617C3816}"/>
              </a:ext>
            </a:extLst>
          </p:cNvPr>
          <p:cNvSpPr>
            <a:spLocks noGrp="1"/>
          </p:cNvSpPr>
          <p:nvPr>
            <p:ph type="title"/>
          </p:nvPr>
        </p:nvSpPr>
        <p:spPr>
          <a:xfrm>
            <a:off x="303598" y="284176"/>
            <a:ext cx="4015930" cy="1508760"/>
          </a:xfrm>
        </p:spPr>
        <p:txBody>
          <a:bodyPr vert="horz" lIns="91440" tIns="45720" rIns="91440" bIns="45720" rtlCol="0">
            <a:normAutofit fontScale="90000"/>
          </a:bodyPr>
          <a:lstStyle/>
          <a:p>
            <a:br>
              <a:rPr lang="en-US" sz="1900" dirty="0"/>
            </a:br>
            <a:r>
              <a:rPr lang="en-US" sz="2400" b="1" dirty="0"/>
              <a:t>Genre Trend in Part1 of Rating (i.e. movies which got Rating from 6.1 to 7.5)</a:t>
            </a:r>
          </a:p>
          <a:p>
            <a:endParaRPr lang="en-US" sz="1900"/>
          </a:p>
        </p:txBody>
      </p:sp>
      <p:sp>
        <p:nvSpPr>
          <p:cNvPr id="9" name="Content Placeholder 8">
            <a:extLst>
              <a:ext uri="{FF2B5EF4-FFF2-40B4-BE49-F238E27FC236}">
                <a16:creationId xmlns:a16="http://schemas.microsoft.com/office/drawing/2014/main" id="{9AD83CE9-86E8-423C-B4CC-D99086045C05}"/>
              </a:ext>
            </a:extLst>
          </p:cNvPr>
          <p:cNvSpPr>
            <a:spLocks noGrp="1"/>
          </p:cNvSpPr>
          <p:nvPr>
            <p:ph idx="1"/>
          </p:nvPr>
        </p:nvSpPr>
        <p:spPr>
          <a:xfrm>
            <a:off x="634277" y="2011680"/>
            <a:ext cx="3676678" cy="4206240"/>
          </a:xfrm>
        </p:spPr>
        <p:txBody>
          <a:bodyPr vert="horz" lIns="91440" tIns="45720" rIns="91440" bIns="45720" rtlCol="0">
            <a:normAutofit/>
          </a:bodyPr>
          <a:lstStyle/>
          <a:p>
            <a:r>
              <a:rPr lang="en-US" dirty="0"/>
              <a:t>We can say 51.3% of the part1 movies having "Drama" Genre</a:t>
            </a:r>
          </a:p>
          <a:p>
            <a:endParaRPr lang="en-US" dirty="0"/>
          </a:p>
          <a:p>
            <a:endParaRPr lang="en-US"/>
          </a:p>
        </p:txBody>
      </p:sp>
      <p:sp>
        <p:nvSpPr>
          <p:cNvPr id="18" name="Rectangle 17">
            <a:extLst>
              <a:ext uri="{FF2B5EF4-FFF2-40B4-BE49-F238E27FC236}">
                <a16:creationId xmlns:a16="http://schemas.microsoft.com/office/drawing/2014/main" id="{94DBFBD2-23B9-4007-B82F-D0C394407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tx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3" name="Picture 4" descr="A close up of a logo&#10;&#10;Description generated with high confidence">
            <a:extLst>
              <a:ext uri="{FF2B5EF4-FFF2-40B4-BE49-F238E27FC236}">
                <a16:creationId xmlns:a16="http://schemas.microsoft.com/office/drawing/2014/main" id="{7F4E2663-E04A-4F5B-8889-C5C89D8418A3}"/>
              </a:ext>
            </a:extLst>
          </p:cNvPr>
          <p:cNvPicPr>
            <a:picLocks noChangeAspect="1"/>
          </p:cNvPicPr>
          <p:nvPr/>
        </p:nvPicPr>
        <p:blipFill rotWithShape="1">
          <a:blip r:embed="rId2"/>
          <a:srcRect l="16738" r="13373" b="-1"/>
          <a:stretch/>
        </p:blipFill>
        <p:spPr>
          <a:xfrm>
            <a:off x="5262368" y="598634"/>
            <a:ext cx="6283602" cy="5619286"/>
          </a:xfrm>
          <a:prstGeom prst="rect">
            <a:avLst/>
          </a:prstGeom>
        </p:spPr>
      </p:pic>
    </p:spTree>
    <p:extLst>
      <p:ext uri="{BB962C8B-B14F-4D97-AF65-F5344CB8AC3E}">
        <p14:creationId xmlns:p14="http://schemas.microsoft.com/office/powerpoint/2010/main" val="3939595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6">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C32394-9467-475A-8397-CB9B4F3F4223}"/>
              </a:ext>
            </a:extLst>
          </p:cNvPr>
          <p:cNvSpPr>
            <a:spLocks noGrp="1"/>
          </p:cNvSpPr>
          <p:nvPr>
            <p:ph type="title"/>
          </p:nvPr>
        </p:nvSpPr>
        <p:spPr>
          <a:xfrm>
            <a:off x="246089" y="284176"/>
            <a:ext cx="4130948" cy="1523137"/>
          </a:xfrm>
        </p:spPr>
        <p:txBody>
          <a:bodyPr>
            <a:normAutofit/>
          </a:bodyPr>
          <a:lstStyle/>
          <a:p>
            <a:r>
              <a:rPr lang="en-US" sz="2400" b="1" dirty="0">
                <a:solidFill>
                  <a:schemeClr val="tx2"/>
                </a:solidFill>
              </a:rPr>
              <a:t>Genre Trend in Part2 of Rating (i.e. movies which got Rating less than 6.1)</a:t>
            </a:r>
          </a:p>
          <a:p>
            <a:endParaRPr lang="en-US" sz="2500">
              <a:solidFill>
                <a:schemeClr val="tx2"/>
              </a:solidFill>
            </a:endParaRPr>
          </a:p>
        </p:txBody>
      </p:sp>
      <p:sp>
        <p:nvSpPr>
          <p:cNvPr id="24" name="Content Placeholder 8">
            <a:extLst>
              <a:ext uri="{FF2B5EF4-FFF2-40B4-BE49-F238E27FC236}">
                <a16:creationId xmlns:a16="http://schemas.microsoft.com/office/drawing/2014/main" id="{94A1B78D-26CC-4198-960B-3BE3700F46F9}"/>
              </a:ext>
            </a:extLst>
          </p:cNvPr>
          <p:cNvSpPr>
            <a:spLocks noGrp="1"/>
          </p:cNvSpPr>
          <p:nvPr>
            <p:ph idx="1"/>
          </p:nvPr>
        </p:nvSpPr>
        <p:spPr>
          <a:xfrm>
            <a:off x="634277" y="2011680"/>
            <a:ext cx="3676678" cy="4206240"/>
          </a:xfrm>
        </p:spPr>
        <p:txBody>
          <a:bodyPr vert="horz" lIns="91440" tIns="45720" rIns="91440" bIns="45720" rtlCol="0">
            <a:normAutofit/>
          </a:bodyPr>
          <a:lstStyle/>
          <a:p>
            <a:r>
              <a:rPr lang="en-US">
                <a:solidFill>
                  <a:schemeClr val="bg1"/>
                </a:solidFill>
              </a:rPr>
              <a:t>We can see from above graph that in Part2 "Drama" and "Action" both are dominating w.r.t other Genere</a:t>
            </a:r>
          </a:p>
          <a:p>
            <a:pPr marL="0" indent="0">
              <a:buNone/>
            </a:pPr>
            <a:endParaRPr lang="en-US">
              <a:solidFill>
                <a:schemeClr val="bg1"/>
              </a:solidFill>
            </a:endParaRPr>
          </a:p>
          <a:p>
            <a:endParaRPr lang="en-US">
              <a:solidFill>
                <a:schemeClr val="bg1"/>
              </a:solidFill>
            </a:endParaRPr>
          </a:p>
        </p:txBody>
      </p:sp>
      <p:sp>
        <p:nvSpPr>
          <p:cNvPr id="51" name="Rectangle 50">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22" name="Picture 4" descr="A picture containing writing implement, stationary, pencil, marker&#10;&#10;Description generated with very high confidence">
            <a:extLst>
              <a:ext uri="{FF2B5EF4-FFF2-40B4-BE49-F238E27FC236}">
                <a16:creationId xmlns:a16="http://schemas.microsoft.com/office/drawing/2014/main" id="{16A05B2D-D7EC-4817-98CF-42C097672C63}"/>
              </a:ext>
            </a:extLst>
          </p:cNvPr>
          <p:cNvPicPr>
            <a:picLocks noChangeAspect="1"/>
          </p:cNvPicPr>
          <p:nvPr/>
        </p:nvPicPr>
        <p:blipFill>
          <a:blip r:embed="rId2"/>
          <a:stretch>
            <a:fillRect/>
          </a:stretch>
        </p:blipFill>
        <p:spPr>
          <a:xfrm>
            <a:off x="5262368" y="800583"/>
            <a:ext cx="6283602" cy="5215388"/>
          </a:xfrm>
          <a:prstGeom prst="rect">
            <a:avLst/>
          </a:prstGeom>
        </p:spPr>
      </p:pic>
    </p:spTree>
    <p:extLst>
      <p:ext uri="{BB962C8B-B14F-4D97-AF65-F5344CB8AC3E}">
        <p14:creationId xmlns:p14="http://schemas.microsoft.com/office/powerpoint/2010/main" val="362555324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32394-9467-475A-8397-CB9B4F3F4223}"/>
              </a:ext>
            </a:extLst>
          </p:cNvPr>
          <p:cNvSpPr>
            <a:spLocks noGrp="1"/>
          </p:cNvSpPr>
          <p:nvPr>
            <p:ph type="title"/>
          </p:nvPr>
        </p:nvSpPr>
        <p:spPr>
          <a:xfrm>
            <a:off x="289221" y="284176"/>
            <a:ext cx="4030307" cy="1508760"/>
          </a:xfrm>
        </p:spPr>
        <p:txBody>
          <a:bodyPr>
            <a:normAutofit/>
          </a:bodyPr>
          <a:lstStyle/>
          <a:p>
            <a:r>
              <a:rPr lang="en-US" sz="2400" b="1" dirty="0"/>
              <a:t>Genre Trend in Part2 of Rating (i.e. movies which got Rating less than 6.1)</a:t>
            </a:r>
          </a:p>
          <a:p>
            <a:endParaRPr lang="en-US" sz="2500"/>
          </a:p>
        </p:txBody>
      </p:sp>
      <p:sp>
        <p:nvSpPr>
          <p:cNvPr id="24" name="Content Placeholder 8">
            <a:extLst>
              <a:ext uri="{FF2B5EF4-FFF2-40B4-BE49-F238E27FC236}">
                <a16:creationId xmlns:a16="http://schemas.microsoft.com/office/drawing/2014/main" id="{94A1B78D-26CC-4198-960B-3BE3700F46F9}"/>
              </a:ext>
            </a:extLst>
          </p:cNvPr>
          <p:cNvSpPr>
            <a:spLocks noGrp="1"/>
          </p:cNvSpPr>
          <p:nvPr>
            <p:ph idx="1"/>
          </p:nvPr>
        </p:nvSpPr>
        <p:spPr>
          <a:xfrm>
            <a:off x="634277" y="2011680"/>
            <a:ext cx="3676678" cy="4206240"/>
          </a:xfrm>
        </p:spPr>
        <p:txBody>
          <a:bodyPr vert="horz" lIns="91440" tIns="45720" rIns="91440" bIns="45720" rtlCol="0" anchor="t">
            <a:normAutofit/>
          </a:bodyPr>
          <a:lstStyle/>
          <a:p>
            <a:pPr marL="0" indent="0">
              <a:buNone/>
            </a:pPr>
            <a:endParaRPr lang="en-US" dirty="0"/>
          </a:p>
          <a:p>
            <a:pPr marL="0" indent="0" algn="just">
              <a:buFont typeface="Wingdings"/>
            </a:pPr>
            <a:r>
              <a:rPr lang="en-US" dirty="0"/>
              <a:t>We can say 35.2% of the part2 movies having "Drama" Genre</a:t>
            </a:r>
          </a:p>
          <a:p>
            <a:pPr marL="0" indent="0">
              <a:buNone/>
            </a:pPr>
            <a:endParaRPr lang="en-US" dirty="0"/>
          </a:p>
          <a:p>
            <a:endParaRPr lang="en-US"/>
          </a:p>
        </p:txBody>
      </p:sp>
      <p:sp>
        <p:nvSpPr>
          <p:cNvPr id="47" name="Rectangle 46">
            <a:extLst>
              <a:ext uri="{FF2B5EF4-FFF2-40B4-BE49-F238E27FC236}">
                <a16:creationId xmlns:a16="http://schemas.microsoft.com/office/drawing/2014/main" id="{94DBFBD2-23B9-4007-B82F-D0C394407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tx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3" name="Picture 4" descr="A close up of a logo&#10;&#10;Description generated with high confidence">
            <a:extLst>
              <a:ext uri="{FF2B5EF4-FFF2-40B4-BE49-F238E27FC236}">
                <a16:creationId xmlns:a16="http://schemas.microsoft.com/office/drawing/2014/main" id="{073CCCFB-9ED2-425B-BA3A-D1AC5E84B451}"/>
              </a:ext>
            </a:extLst>
          </p:cNvPr>
          <p:cNvPicPr>
            <a:picLocks noChangeAspect="1"/>
          </p:cNvPicPr>
          <p:nvPr/>
        </p:nvPicPr>
        <p:blipFill rotWithShape="1">
          <a:blip r:embed="rId2"/>
          <a:srcRect l="14601" r="11596" b="-1"/>
          <a:stretch/>
        </p:blipFill>
        <p:spPr>
          <a:xfrm>
            <a:off x="5262368" y="598634"/>
            <a:ext cx="6283602" cy="5619286"/>
          </a:xfrm>
          <a:prstGeom prst="rect">
            <a:avLst/>
          </a:prstGeom>
        </p:spPr>
      </p:pic>
    </p:spTree>
    <p:extLst>
      <p:ext uri="{BB962C8B-B14F-4D97-AF65-F5344CB8AC3E}">
        <p14:creationId xmlns:p14="http://schemas.microsoft.com/office/powerpoint/2010/main" val="3573537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B7DF1-E6C3-4B34-A326-E06D7468511E}"/>
              </a:ext>
            </a:extLst>
          </p:cNvPr>
          <p:cNvSpPr>
            <a:spLocks noGrp="1"/>
          </p:cNvSpPr>
          <p:nvPr>
            <p:ph type="title"/>
          </p:nvPr>
        </p:nvSpPr>
        <p:spPr>
          <a:xfrm>
            <a:off x="188579" y="284176"/>
            <a:ext cx="4130949" cy="1724420"/>
          </a:xfrm>
        </p:spPr>
        <p:txBody>
          <a:bodyPr vert="horz" lIns="91440" tIns="45720" rIns="91440" bIns="45720" rtlCol="0">
            <a:normAutofit/>
          </a:bodyPr>
          <a:lstStyle/>
          <a:p>
            <a:r>
              <a:rPr lang="en-US" sz="2400" b="1" dirty="0"/>
              <a:t>Genre Trend in Part3 of Rating (i.e. movies which got Rating greater than 7.5)</a:t>
            </a:r>
          </a:p>
          <a:p>
            <a:endParaRPr lang="en-US" sz="2500"/>
          </a:p>
        </p:txBody>
      </p:sp>
      <p:sp>
        <p:nvSpPr>
          <p:cNvPr id="9" name="Content Placeholder 8">
            <a:extLst>
              <a:ext uri="{FF2B5EF4-FFF2-40B4-BE49-F238E27FC236}">
                <a16:creationId xmlns:a16="http://schemas.microsoft.com/office/drawing/2014/main" id="{42ABEA56-170B-4456-B09D-D874B0B4EEBE}"/>
              </a:ext>
            </a:extLst>
          </p:cNvPr>
          <p:cNvSpPr>
            <a:spLocks noGrp="1"/>
          </p:cNvSpPr>
          <p:nvPr>
            <p:ph idx="1"/>
          </p:nvPr>
        </p:nvSpPr>
        <p:spPr>
          <a:xfrm>
            <a:off x="634277" y="2011680"/>
            <a:ext cx="3676678" cy="4206240"/>
          </a:xfrm>
        </p:spPr>
        <p:txBody>
          <a:bodyPr vert="horz" lIns="91440" tIns="45720" rIns="91440" bIns="45720" rtlCol="0" anchor="t">
            <a:normAutofit/>
          </a:bodyPr>
          <a:lstStyle/>
          <a:p>
            <a:pPr algn="just"/>
            <a:r>
              <a:rPr lang="en-US" dirty="0"/>
              <a:t>We can see from the graph that in Part3 "Drama" is most dominating w.r.t other </a:t>
            </a:r>
            <a:r>
              <a:rPr lang="en-US" dirty="0" err="1"/>
              <a:t>Genere</a:t>
            </a:r>
            <a:r>
              <a:rPr lang="en-US" dirty="0"/>
              <a:t>:</a:t>
            </a:r>
            <a:endParaRPr lang="en-US"/>
          </a:p>
          <a:p>
            <a:pPr marL="0" indent="0">
              <a:buNone/>
            </a:pPr>
            <a:endParaRPr lang="en-US" dirty="0"/>
          </a:p>
          <a:p>
            <a:endParaRPr lang="en-US"/>
          </a:p>
        </p:txBody>
      </p:sp>
      <p:sp>
        <p:nvSpPr>
          <p:cNvPr id="19" name="Rectangle 18">
            <a:extLst>
              <a:ext uri="{FF2B5EF4-FFF2-40B4-BE49-F238E27FC236}">
                <a16:creationId xmlns:a16="http://schemas.microsoft.com/office/drawing/2014/main" id="{94DBFBD2-23B9-4007-B82F-D0C394407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tx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7" name="Picture 4" descr="A picture containing writing implement, stationary&#10;&#10;Description generated with very high confidence">
            <a:extLst>
              <a:ext uri="{FF2B5EF4-FFF2-40B4-BE49-F238E27FC236}">
                <a16:creationId xmlns:a16="http://schemas.microsoft.com/office/drawing/2014/main" id="{10D46181-EC04-478A-8963-F44E0F0B3E32}"/>
              </a:ext>
            </a:extLst>
          </p:cNvPr>
          <p:cNvPicPr>
            <a:picLocks noChangeAspect="1"/>
          </p:cNvPicPr>
          <p:nvPr/>
        </p:nvPicPr>
        <p:blipFill rotWithShape="1">
          <a:blip r:embed="rId2"/>
          <a:srcRect l="4840" r="3186" b="1"/>
          <a:stretch/>
        </p:blipFill>
        <p:spPr>
          <a:xfrm>
            <a:off x="5262368" y="598634"/>
            <a:ext cx="6283602" cy="5619286"/>
          </a:xfrm>
          <a:prstGeom prst="rect">
            <a:avLst/>
          </a:prstGeom>
        </p:spPr>
      </p:pic>
    </p:spTree>
    <p:extLst>
      <p:ext uri="{BB962C8B-B14F-4D97-AF65-F5344CB8AC3E}">
        <p14:creationId xmlns:p14="http://schemas.microsoft.com/office/powerpoint/2010/main" val="678381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B7DF1-E6C3-4B34-A326-E06D7468511E}"/>
              </a:ext>
            </a:extLst>
          </p:cNvPr>
          <p:cNvSpPr>
            <a:spLocks noGrp="1"/>
          </p:cNvSpPr>
          <p:nvPr>
            <p:ph type="title"/>
          </p:nvPr>
        </p:nvSpPr>
        <p:spPr>
          <a:xfrm>
            <a:off x="274844" y="284176"/>
            <a:ext cx="4188458" cy="1623779"/>
          </a:xfrm>
        </p:spPr>
        <p:txBody>
          <a:bodyPr vert="horz" lIns="91440" tIns="45720" rIns="91440" bIns="45720" rtlCol="0">
            <a:normAutofit/>
          </a:bodyPr>
          <a:lstStyle/>
          <a:p>
            <a:r>
              <a:rPr lang="en-US" sz="2400" b="1" dirty="0"/>
              <a:t>Genre Trend in Part3 of Rating (i.e. movies which got Rating greater than 7.5)</a:t>
            </a:r>
          </a:p>
          <a:p>
            <a:endParaRPr lang="en-US" sz="2500"/>
          </a:p>
        </p:txBody>
      </p:sp>
      <p:sp>
        <p:nvSpPr>
          <p:cNvPr id="9" name="Content Placeholder 8">
            <a:extLst>
              <a:ext uri="{FF2B5EF4-FFF2-40B4-BE49-F238E27FC236}">
                <a16:creationId xmlns:a16="http://schemas.microsoft.com/office/drawing/2014/main" id="{42ABEA56-170B-4456-B09D-D874B0B4EEBE}"/>
              </a:ext>
            </a:extLst>
          </p:cNvPr>
          <p:cNvSpPr>
            <a:spLocks noGrp="1"/>
          </p:cNvSpPr>
          <p:nvPr>
            <p:ph idx="1"/>
          </p:nvPr>
        </p:nvSpPr>
        <p:spPr>
          <a:xfrm>
            <a:off x="634277" y="2011680"/>
            <a:ext cx="3676678" cy="4206240"/>
          </a:xfrm>
        </p:spPr>
        <p:txBody>
          <a:bodyPr vert="horz" lIns="91440" tIns="45720" rIns="91440" bIns="45720" rtlCol="0">
            <a:normAutofit/>
          </a:bodyPr>
          <a:lstStyle/>
          <a:p>
            <a:pPr marL="0" indent="0">
              <a:buNone/>
            </a:pPr>
            <a:endParaRPr lang="en-US" dirty="0"/>
          </a:p>
          <a:p>
            <a:r>
              <a:rPr lang="en-US" dirty="0"/>
              <a:t>We can say 68.7% of the part3 movies having "Drama" Genre</a:t>
            </a:r>
          </a:p>
          <a:p>
            <a:endParaRPr lang="en-US"/>
          </a:p>
        </p:txBody>
      </p:sp>
      <p:sp>
        <p:nvSpPr>
          <p:cNvPr id="19" name="Rectangle 18">
            <a:extLst>
              <a:ext uri="{FF2B5EF4-FFF2-40B4-BE49-F238E27FC236}">
                <a16:creationId xmlns:a16="http://schemas.microsoft.com/office/drawing/2014/main" id="{94DBFBD2-23B9-4007-B82F-D0C394407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tx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3" name="Picture 4" descr="A close up of a logo&#10;&#10;Description generated with high confidence">
            <a:extLst>
              <a:ext uri="{FF2B5EF4-FFF2-40B4-BE49-F238E27FC236}">
                <a16:creationId xmlns:a16="http://schemas.microsoft.com/office/drawing/2014/main" id="{E5228D7F-38D7-49BD-878D-ABA253F7FD95}"/>
              </a:ext>
            </a:extLst>
          </p:cNvPr>
          <p:cNvPicPr>
            <a:picLocks noChangeAspect="1"/>
          </p:cNvPicPr>
          <p:nvPr/>
        </p:nvPicPr>
        <p:blipFill rotWithShape="1">
          <a:blip r:embed="rId2"/>
          <a:srcRect l="13294" r="10386" b="-2"/>
          <a:stretch/>
        </p:blipFill>
        <p:spPr>
          <a:xfrm>
            <a:off x="5262368" y="598634"/>
            <a:ext cx="6283602" cy="5619286"/>
          </a:xfrm>
          <a:prstGeom prst="rect">
            <a:avLst/>
          </a:prstGeom>
        </p:spPr>
      </p:pic>
    </p:spTree>
    <p:extLst>
      <p:ext uri="{BB962C8B-B14F-4D97-AF65-F5344CB8AC3E}">
        <p14:creationId xmlns:p14="http://schemas.microsoft.com/office/powerpoint/2010/main" val="3338776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954197-453E-476B-ABB9-754340234645}"/>
              </a:ext>
            </a:extLst>
          </p:cNvPr>
          <p:cNvSpPr>
            <a:spLocks noGrp="1"/>
          </p:cNvSpPr>
          <p:nvPr>
            <p:ph type="title"/>
          </p:nvPr>
        </p:nvSpPr>
        <p:spPr>
          <a:xfrm>
            <a:off x="389864" y="413572"/>
            <a:ext cx="4174081" cy="1163704"/>
          </a:xfrm>
        </p:spPr>
        <p:txBody>
          <a:bodyPr>
            <a:normAutofit/>
          </a:bodyPr>
          <a:lstStyle/>
          <a:p>
            <a:r>
              <a:rPr lang="en-US" sz="2400" b="1" dirty="0">
                <a:solidFill>
                  <a:schemeClr val="tx2"/>
                </a:solidFill>
              </a:rPr>
              <a:t>Analyzing rating and </a:t>
            </a:r>
            <a:r>
              <a:rPr lang="en-US" sz="2400" b="1" dirty="0" err="1">
                <a:solidFill>
                  <a:schemeClr val="tx2"/>
                </a:solidFill>
              </a:rPr>
              <a:t>metascore</a:t>
            </a:r>
            <a:endParaRPr lang="en-US" sz="3400" b="1" dirty="0" err="1">
              <a:solidFill>
                <a:schemeClr val="tx2"/>
              </a:solidFill>
            </a:endParaRPr>
          </a:p>
        </p:txBody>
      </p:sp>
      <p:sp>
        <p:nvSpPr>
          <p:cNvPr id="13" name="Content Placeholder 8">
            <a:extLst>
              <a:ext uri="{FF2B5EF4-FFF2-40B4-BE49-F238E27FC236}">
                <a16:creationId xmlns:a16="http://schemas.microsoft.com/office/drawing/2014/main" id="{4014E342-CC70-4470-8B81-61DD4746F434}"/>
              </a:ext>
            </a:extLst>
          </p:cNvPr>
          <p:cNvSpPr>
            <a:spLocks noGrp="1"/>
          </p:cNvSpPr>
          <p:nvPr>
            <p:ph idx="1"/>
          </p:nvPr>
        </p:nvSpPr>
        <p:spPr>
          <a:xfrm>
            <a:off x="634277" y="2011680"/>
            <a:ext cx="3676678" cy="4206240"/>
          </a:xfrm>
        </p:spPr>
        <p:txBody>
          <a:bodyPr>
            <a:normAutofit/>
          </a:bodyPr>
          <a:lstStyle/>
          <a:p>
            <a:pPr marL="0" indent="0">
              <a:buNone/>
            </a:pPr>
            <a:r>
              <a:rPr lang="en-US">
                <a:solidFill>
                  <a:schemeClr val="bg1"/>
                </a:solidFill>
              </a:rPr>
              <a:t>Metascore v/s Rating graph shows that as Metascore increases Rating also increases.</a:t>
            </a:r>
          </a:p>
          <a:p>
            <a:endParaRPr lang="en-US">
              <a:solidFill>
                <a:schemeClr val="bg1"/>
              </a:solidFill>
            </a:endParaRPr>
          </a:p>
          <a:p>
            <a:endParaRPr lang="en-US">
              <a:solidFill>
                <a:schemeClr val="bg1"/>
              </a:solidFill>
            </a:endParaRPr>
          </a:p>
        </p:txBody>
      </p:sp>
      <p:sp>
        <p:nvSpPr>
          <p:cNvPr id="22" name="Rectangle 21">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11" name="Picture 4" descr="A screenshot of a cell phone&#10;&#10;Description generated with very high confidence">
            <a:extLst>
              <a:ext uri="{FF2B5EF4-FFF2-40B4-BE49-F238E27FC236}">
                <a16:creationId xmlns:a16="http://schemas.microsoft.com/office/drawing/2014/main" id="{E3AE435A-624B-41B2-9CA7-30C2BADDF559}"/>
              </a:ext>
            </a:extLst>
          </p:cNvPr>
          <p:cNvPicPr>
            <a:picLocks noChangeAspect="1"/>
          </p:cNvPicPr>
          <p:nvPr/>
        </p:nvPicPr>
        <p:blipFill>
          <a:blip r:embed="rId2"/>
          <a:stretch>
            <a:fillRect/>
          </a:stretch>
        </p:blipFill>
        <p:spPr>
          <a:xfrm>
            <a:off x="5262368" y="1272834"/>
            <a:ext cx="6283602" cy="4270885"/>
          </a:xfrm>
          <a:prstGeom prst="rect">
            <a:avLst/>
          </a:prstGeom>
        </p:spPr>
      </p:pic>
    </p:spTree>
    <p:extLst>
      <p:ext uri="{BB962C8B-B14F-4D97-AF65-F5344CB8AC3E}">
        <p14:creationId xmlns:p14="http://schemas.microsoft.com/office/powerpoint/2010/main" val="2106494818"/>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1ECE00-F72A-4C7F-A296-FE752FC0F213}"/>
              </a:ext>
            </a:extLst>
          </p:cNvPr>
          <p:cNvSpPr>
            <a:spLocks noGrp="1"/>
          </p:cNvSpPr>
          <p:nvPr>
            <p:ph type="title"/>
          </p:nvPr>
        </p:nvSpPr>
        <p:spPr>
          <a:xfrm>
            <a:off x="102315" y="284176"/>
            <a:ext cx="4519137" cy="1221213"/>
          </a:xfrm>
        </p:spPr>
        <p:txBody>
          <a:bodyPr>
            <a:normAutofit/>
          </a:bodyPr>
          <a:lstStyle/>
          <a:p>
            <a:r>
              <a:rPr lang="en-US" sz="2400" b="1" dirty="0">
                <a:solidFill>
                  <a:schemeClr val="tx2"/>
                </a:solidFill>
              </a:rPr>
              <a:t>Analyzing Rating and votes</a:t>
            </a:r>
          </a:p>
        </p:txBody>
      </p:sp>
      <p:sp>
        <p:nvSpPr>
          <p:cNvPr id="13" name="Content Placeholder 8">
            <a:extLst>
              <a:ext uri="{FF2B5EF4-FFF2-40B4-BE49-F238E27FC236}">
                <a16:creationId xmlns:a16="http://schemas.microsoft.com/office/drawing/2014/main" id="{4EFA15CF-2111-452B-A3C3-BBD459306434}"/>
              </a:ext>
            </a:extLst>
          </p:cNvPr>
          <p:cNvSpPr>
            <a:spLocks noGrp="1"/>
          </p:cNvSpPr>
          <p:nvPr>
            <p:ph idx="1"/>
          </p:nvPr>
        </p:nvSpPr>
        <p:spPr>
          <a:xfrm>
            <a:off x="634277" y="2011680"/>
            <a:ext cx="3676678" cy="4206240"/>
          </a:xfrm>
        </p:spPr>
        <p:txBody>
          <a:bodyPr>
            <a:normAutofit/>
          </a:bodyPr>
          <a:lstStyle/>
          <a:p>
            <a:pPr marL="0" indent="0">
              <a:buNone/>
            </a:pPr>
            <a:r>
              <a:rPr lang="en-US">
                <a:solidFill>
                  <a:schemeClr val="bg1"/>
                </a:solidFill>
              </a:rPr>
              <a:t>Rating v/s Votes graph shows that as Rating increases Votes also increases.</a:t>
            </a:r>
          </a:p>
        </p:txBody>
      </p:sp>
      <p:sp>
        <p:nvSpPr>
          <p:cNvPr id="22" name="Rectangle 21">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11" name="Picture 4" descr="A close up of text on a white background&#10;&#10;Description generated with high confidence">
            <a:extLst>
              <a:ext uri="{FF2B5EF4-FFF2-40B4-BE49-F238E27FC236}">
                <a16:creationId xmlns:a16="http://schemas.microsoft.com/office/drawing/2014/main" id="{6B809B5C-0800-41B0-A192-5BF1E3B724FC}"/>
              </a:ext>
            </a:extLst>
          </p:cNvPr>
          <p:cNvPicPr>
            <a:picLocks noChangeAspect="1"/>
          </p:cNvPicPr>
          <p:nvPr/>
        </p:nvPicPr>
        <p:blipFill>
          <a:blip r:embed="rId2"/>
          <a:stretch>
            <a:fillRect/>
          </a:stretch>
        </p:blipFill>
        <p:spPr>
          <a:xfrm>
            <a:off x="5262368" y="1036218"/>
            <a:ext cx="6283602" cy="4744118"/>
          </a:xfrm>
          <a:prstGeom prst="rect">
            <a:avLst/>
          </a:prstGeom>
        </p:spPr>
      </p:pic>
    </p:spTree>
    <p:extLst>
      <p:ext uri="{BB962C8B-B14F-4D97-AF65-F5344CB8AC3E}">
        <p14:creationId xmlns:p14="http://schemas.microsoft.com/office/powerpoint/2010/main" val="323934576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93B948-4F82-407E-B1C7-7EE065C17664}"/>
              </a:ext>
            </a:extLst>
          </p:cNvPr>
          <p:cNvSpPr>
            <a:spLocks noGrp="1"/>
          </p:cNvSpPr>
          <p:nvPr>
            <p:ph type="ctrTitle"/>
          </p:nvPr>
        </p:nvSpPr>
        <p:spPr>
          <a:xfrm>
            <a:off x="4378000" y="2167391"/>
            <a:ext cx="6280927" cy="2523219"/>
          </a:xfrm>
        </p:spPr>
        <p:txBody>
          <a:bodyPr>
            <a:normAutofit/>
          </a:bodyPr>
          <a:lstStyle/>
          <a:p>
            <a:pPr algn="l"/>
            <a:r>
              <a:rPr lang="en-US" sz="4400">
                <a:solidFill>
                  <a:schemeClr val="tx2"/>
                </a:solidFill>
              </a:rPr>
              <a:t>Data background</a:t>
            </a:r>
          </a:p>
        </p:txBody>
      </p:sp>
      <p:sp>
        <p:nvSpPr>
          <p:cNvPr id="9" name="Rectangle 8">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9541769"/>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FB67EA-A390-42EA-87A0-B76B39C65C7F}"/>
              </a:ext>
            </a:extLst>
          </p:cNvPr>
          <p:cNvSpPr>
            <a:spLocks noGrp="1"/>
          </p:cNvSpPr>
          <p:nvPr>
            <p:ph type="title"/>
          </p:nvPr>
        </p:nvSpPr>
        <p:spPr>
          <a:xfrm>
            <a:off x="44805" y="312931"/>
            <a:ext cx="4777929" cy="976798"/>
          </a:xfrm>
        </p:spPr>
        <p:txBody>
          <a:bodyPr>
            <a:normAutofit/>
          </a:bodyPr>
          <a:lstStyle/>
          <a:p>
            <a:r>
              <a:rPr lang="en-US" sz="2400" b="1" dirty="0">
                <a:solidFill>
                  <a:schemeClr val="tx2"/>
                </a:solidFill>
              </a:rPr>
              <a:t>Analyzing votes and Revenue</a:t>
            </a:r>
          </a:p>
        </p:txBody>
      </p:sp>
      <p:sp>
        <p:nvSpPr>
          <p:cNvPr id="9" name="Content Placeholder 8">
            <a:extLst>
              <a:ext uri="{FF2B5EF4-FFF2-40B4-BE49-F238E27FC236}">
                <a16:creationId xmlns:a16="http://schemas.microsoft.com/office/drawing/2014/main" id="{29BB1EE1-7EB6-4A6C-B337-0F318AEB150A}"/>
              </a:ext>
            </a:extLst>
          </p:cNvPr>
          <p:cNvSpPr>
            <a:spLocks noGrp="1"/>
          </p:cNvSpPr>
          <p:nvPr>
            <p:ph idx="1"/>
          </p:nvPr>
        </p:nvSpPr>
        <p:spPr>
          <a:xfrm>
            <a:off x="634277" y="2011680"/>
            <a:ext cx="3676678" cy="4206240"/>
          </a:xfrm>
        </p:spPr>
        <p:txBody>
          <a:bodyPr>
            <a:normAutofit/>
          </a:bodyPr>
          <a:lstStyle/>
          <a:p>
            <a:pPr marL="0" indent="0">
              <a:buNone/>
            </a:pPr>
            <a:br>
              <a:rPr lang="en-US">
                <a:solidFill>
                  <a:schemeClr val="bg1"/>
                </a:solidFill>
              </a:rPr>
            </a:br>
            <a:r>
              <a:rPr lang="en-US">
                <a:solidFill>
                  <a:schemeClr val="bg1"/>
                </a:solidFill>
              </a:rPr>
              <a:t>Votes v/s Revenue graph shows that as Votes increases Revenue also increases</a:t>
            </a:r>
          </a:p>
        </p:txBody>
      </p:sp>
      <p:sp>
        <p:nvSpPr>
          <p:cNvPr id="18" name="Rectangle 17">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7" name="Picture 4" descr="A picture containing sky&#10;&#10;Description generated with high confidence">
            <a:extLst>
              <a:ext uri="{FF2B5EF4-FFF2-40B4-BE49-F238E27FC236}">
                <a16:creationId xmlns:a16="http://schemas.microsoft.com/office/drawing/2014/main" id="{11FF03B2-16F7-4143-B65C-7128B8D1B2E5}"/>
              </a:ext>
            </a:extLst>
          </p:cNvPr>
          <p:cNvPicPr>
            <a:picLocks noChangeAspect="1"/>
          </p:cNvPicPr>
          <p:nvPr/>
        </p:nvPicPr>
        <p:blipFill rotWithShape="1">
          <a:blip r:embed="rId2"/>
          <a:srcRect r="6434"/>
          <a:stretch/>
        </p:blipFill>
        <p:spPr>
          <a:xfrm>
            <a:off x="5262368" y="915077"/>
            <a:ext cx="6283602" cy="4986399"/>
          </a:xfrm>
          <a:prstGeom prst="rect">
            <a:avLst/>
          </a:prstGeom>
        </p:spPr>
      </p:pic>
    </p:spTree>
    <p:extLst>
      <p:ext uri="{BB962C8B-B14F-4D97-AF65-F5344CB8AC3E}">
        <p14:creationId xmlns:p14="http://schemas.microsoft.com/office/powerpoint/2010/main" val="3934315672"/>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61005-33CC-4946-A888-A6C9AD825C66}"/>
              </a:ext>
            </a:extLst>
          </p:cNvPr>
          <p:cNvSpPr>
            <a:spLocks noGrp="1"/>
          </p:cNvSpPr>
          <p:nvPr>
            <p:ph type="ctrTitle"/>
          </p:nvPr>
        </p:nvSpPr>
        <p:spPr/>
        <p:txBody>
          <a:bodyPr/>
          <a:lstStyle/>
          <a:p>
            <a:r>
              <a:rPr lang="en-US"/>
              <a:t>Conclusion</a:t>
            </a:r>
          </a:p>
        </p:txBody>
      </p:sp>
    </p:spTree>
    <p:extLst>
      <p:ext uri="{BB962C8B-B14F-4D97-AF65-F5344CB8AC3E}">
        <p14:creationId xmlns:p14="http://schemas.microsoft.com/office/powerpoint/2010/main" val="3353690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9" name="Straight Connector 48">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0C5009F-BCAF-43F2-8197-98ED5EC8C714}"/>
              </a:ext>
            </a:extLst>
          </p:cNvPr>
          <p:cNvSpPr>
            <a:spLocks noGrp="1"/>
          </p:cNvSpPr>
          <p:nvPr>
            <p:ph idx="1"/>
          </p:nvPr>
        </p:nvSpPr>
        <p:spPr>
          <a:xfrm>
            <a:off x="4381668" y="1126067"/>
            <a:ext cx="6605331" cy="4605866"/>
          </a:xfrm>
        </p:spPr>
        <p:txBody>
          <a:bodyPr anchor="ctr">
            <a:normAutofit/>
          </a:bodyPr>
          <a:lstStyle/>
          <a:p>
            <a:r>
              <a:rPr lang="en-US" sz="1800">
                <a:solidFill>
                  <a:schemeClr val="tx2"/>
                </a:solidFill>
              </a:rPr>
              <a:t>From the above analysis, we can conclude that success of the movies (i.e. Revenue) depends upon Metascore,Rating and Votes. As Metascore increases Rating increases,as Rating increases Votes increases and as Votes increases Revenue increases.</a:t>
            </a:r>
          </a:p>
          <a:p>
            <a:r>
              <a:rPr lang="en-US" sz="1800">
                <a:solidFill>
                  <a:schemeClr val="tx2"/>
                </a:solidFill>
              </a:rPr>
              <a:t>We can infer that movies of </a:t>
            </a:r>
            <a:r>
              <a:rPr lang="en-US" sz="1800" b="1">
                <a:solidFill>
                  <a:schemeClr val="tx2"/>
                </a:solidFill>
              </a:rPr>
              <a:t>Drama</a:t>
            </a:r>
            <a:r>
              <a:rPr lang="en-US" sz="1800">
                <a:solidFill>
                  <a:schemeClr val="tx2"/>
                </a:solidFill>
              </a:rPr>
              <a:t> genre is mostly liked by people.</a:t>
            </a:r>
            <a:endParaRPr lang="en-US" sz="1800" b="1">
              <a:solidFill>
                <a:schemeClr val="tx2"/>
              </a:solidFill>
            </a:endParaRPr>
          </a:p>
          <a:p>
            <a:r>
              <a:rPr lang="en-US" sz="1800">
                <a:solidFill>
                  <a:schemeClr val="tx2"/>
                </a:solidFill>
              </a:rPr>
              <a:t>Movies which got rating, less than or equal to 6 need to be more focus on having </a:t>
            </a:r>
            <a:r>
              <a:rPr lang="en-US" sz="1800" b="1">
                <a:solidFill>
                  <a:schemeClr val="tx2"/>
                </a:solidFill>
              </a:rPr>
              <a:t>Drama</a:t>
            </a:r>
            <a:r>
              <a:rPr lang="en-US" sz="1800">
                <a:solidFill>
                  <a:schemeClr val="tx2"/>
                </a:solidFill>
              </a:rPr>
              <a:t> genre. Data says that only 35.2% of the movies in part2 contains Drama genre.</a:t>
            </a:r>
          </a:p>
          <a:p>
            <a:r>
              <a:rPr lang="en-US" sz="1800">
                <a:solidFill>
                  <a:schemeClr val="tx2"/>
                </a:solidFill>
              </a:rPr>
              <a:t>In order to generate good revenue, director need to analyse the </a:t>
            </a:r>
            <a:r>
              <a:rPr lang="en-US" sz="1800" b="1">
                <a:solidFill>
                  <a:schemeClr val="tx2"/>
                </a:solidFill>
              </a:rPr>
              <a:t>"Star Wars : Episode VII - The Force Awakens"</a:t>
            </a:r>
            <a:r>
              <a:rPr lang="en-US" sz="1800">
                <a:solidFill>
                  <a:schemeClr val="tx2"/>
                </a:solidFill>
              </a:rPr>
              <a:t> movie and create a movie like "Star Wars : Episode VII" as this movie generates maximum revenue.</a:t>
            </a:r>
            <a:endParaRPr lang="en-US" sz="1800" b="1">
              <a:solidFill>
                <a:schemeClr val="tx2"/>
              </a:solidFill>
            </a:endParaRPr>
          </a:p>
          <a:p>
            <a:endParaRPr lang="en-US" sz="1800">
              <a:solidFill>
                <a:schemeClr val="tx2"/>
              </a:solidFill>
            </a:endParaRPr>
          </a:p>
        </p:txBody>
      </p:sp>
      <p:sp>
        <p:nvSpPr>
          <p:cNvPr id="51" name="Rectangle 50">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6418961"/>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D86C-21F7-42DC-97B6-98D58453DB49}"/>
              </a:ext>
            </a:extLst>
          </p:cNvPr>
          <p:cNvSpPr>
            <a:spLocks noGrp="1"/>
          </p:cNvSpPr>
          <p:nvPr>
            <p:ph type="ctrTitle"/>
          </p:nvPr>
        </p:nvSpPr>
        <p:spPr>
          <a:xfrm>
            <a:off x="365759" y="2166364"/>
            <a:ext cx="11471565" cy="1739347"/>
          </a:xfrm>
        </p:spPr>
        <p:txBody>
          <a:bodyPr/>
          <a:lstStyle/>
          <a:p>
            <a:r>
              <a:rPr lang="en-US"/>
              <a:t>Thank you</a:t>
            </a:r>
          </a:p>
        </p:txBody>
      </p:sp>
    </p:spTree>
    <p:extLst>
      <p:ext uri="{BB962C8B-B14F-4D97-AF65-F5344CB8AC3E}">
        <p14:creationId xmlns:p14="http://schemas.microsoft.com/office/powerpoint/2010/main" val="1353537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4">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11BA2C-B41C-41DE-BF3F-A84B2F472D22}"/>
              </a:ext>
            </a:extLst>
          </p:cNvPr>
          <p:cNvSpPr>
            <a:spLocks noGrp="1"/>
          </p:cNvSpPr>
          <p:nvPr>
            <p:ph type="title"/>
          </p:nvPr>
        </p:nvSpPr>
        <p:spPr>
          <a:xfrm>
            <a:off x="622570" y="838646"/>
            <a:ext cx="3709991" cy="5180709"/>
          </a:xfrm>
        </p:spPr>
        <p:txBody>
          <a:bodyPr vert="horz" lIns="91440" tIns="45720" rIns="91440" bIns="45720" rtlCol="0">
            <a:normAutofit/>
          </a:bodyPr>
          <a:lstStyle/>
          <a:p>
            <a:r>
              <a:rPr lang="en-US" sz="3600"/>
              <a:t>WHat data is all about</a:t>
            </a:r>
          </a:p>
        </p:txBody>
      </p:sp>
      <p:sp useBgFill="1">
        <p:nvSpPr>
          <p:cNvPr id="13" name="Rectangle 16">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8E7277-A465-4472-BBFF-DF72AB72E43E}"/>
              </a:ext>
            </a:extLst>
          </p:cNvPr>
          <p:cNvSpPr>
            <a:spLocks noGrp="1"/>
          </p:cNvSpPr>
          <p:nvPr>
            <p:ph idx="1"/>
          </p:nvPr>
        </p:nvSpPr>
        <p:spPr>
          <a:xfrm>
            <a:off x="4976766" y="306685"/>
            <a:ext cx="6010233" cy="5712670"/>
          </a:xfrm>
        </p:spPr>
        <p:txBody>
          <a:bodyPr vert="horz" lIns="91440" tIns="45720" rIns="91440" bIns="45720" rtlCol="0" anchor="ctr">
            <a:normAutofit/>
          </a:bodyPr>
          <a:lstStyle/>
          <a:p>
            <a:r>
              <a:rPr lang="en-US" sz="2000" dirty="0">
                <a:solidFill>
                  <a:schemeClr val="tx2"/>
                </a:solidFill>
              </a:rPr>
              <a:t>A film, also called a movie, motion picture, moving picture, or photoplay, is a series of still images that, when shown on a screen, create the illusion of moving images. </a:t>
            </a:r>
          </a:p>
          <a:p>
            <a:r>
              <a:rPr lang="en-US" sz="2000" dirty="0">
                <a:solidFill>
                  <a:schemeClr val="tx2"/>
                </a:solidFill>
              </a:rPr>
              <a:t>An important art form, a source of popular entertainment, and a powerful medium for educating or indoctrinating citizens.</a:t>
            </a:r>
          </a:p>
          <a:p>
            <a:r>
              <a:rPr lang="en-US" sz="2000" dirty="0">
                <a:solidFill>
                  <a:schemeClr val="tx2"/>
                </a:solidFill>
              </a:rPr>
              <a:t>The visual basis of movie gives it a universal power of communication.</a:t>
            </a:r>
          </a:p>
        </p:txBody>
      </p:sp>
    </p:spTree>
    <p:extLst>
      <p:ext uri="{BB962C8B-B14F-4D97-AF65-F5344CB8AC3E}">
        <p14:creationId xmlns:p14="http://schemas.microsoft.com/office/powerpoint/2010/main" val="341852146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A003FD-52F6-48F0-A149-09574DDECE95}"/>
              </a:ext>
            </a:extLst>
          </p:cNvPr>
          <p:cNvSpPr>
            <a:spLocks noGrp="1"/>
          </p:cNvSpPr>
          <p:nvPr>
            <p:ph type="title"/>
          </p:nvPr>
        </p:nvSpPr>
        <p:spPr>
          <a:xfrm>
            <a:off x="622570" y="838646"/>
            <a:ext cx="3709991" cy="5180709"/>
          </a:xfrm>
        </p:spPr>
        <p:txBody>
          <a:bodyPr>
            <a:normAutofit/>
          </a:bodyPr>
          <a:lstStyle/>
          <a:p>
            <a:r>
              <a:rPr lang="en-US" sz="3600"/>
              <a:t>Data Description</a:t>
            </a:r>
          </a:p>
        </p:txBody>
      </p:sp>
      <p:sp useBgFill="1">
        <p:nvSpPr>
          <p:cNvPr id="11"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95DAE3-EA7C-4A03-A852-C6C24CE8DAB8}"/>
              </a:ext>
            </a:extLst>
          </p:cNvPr>
          <p:cNvSpPr>
            <a:spLocks noGrp="1"/>
          </p:cNvSpPr>
          <p:nvPr>
            <p:ph idx="1"/>
          </p:nvPr>
        </p:nvSpPr>
        <p:spPr>
          <a:xfrm>
            <a:off x="5163671" y="838647"/>
            <a:ext cx="5823328" cy="5180708"/>
          </a:xfrm>
        </p:spPr>
        <p:txBody>
          <a:bodyPr anchor="ctr">
            <a:normAutofit/>
          </a:bodyPr>
          <a:lstStyle/>
          <a:p>
            <a:r>
              <a:rPr lang="en-US" sz="2000" dirty="0">
                <a:solidFill>
                  <a:schemeClr val="tx2"/>
                </a:solidFill>
              </a:rPr>
              <a:t>The dataset consists of the information about various movies from the year 2006 to 2016. Various variables present in the dataset includes data of Title, Genre, Director, Rating etc.</a:t>
            </a:r>
          </a:p>
          <a:p>
            <a:r>
              <a:rPr lang="en-US" sz="2000" dirty="0">
                <a:solidFill>
                  <a:schemeClr val="tx2"/>
                </a:solidFill>
              </a:rPr>
              <a:t>The dataset comprises of </a:t>
            </a:r>
            <a:r>
              <a:rPr lang="en-US" sz="2000" b="1" dirty="0">
                <a:solidFill>
                  <a:schemeClr val="tx2"/>
                </a:solidFill>
              </a:rPr>
              <a:t>1000 observations of 12 columns</a:t>
            </a:r>
            <a:r>
              <a:rPr lang="en-US" sz="2000" dirty="0">
                <a:solidFill>
                  <a:schemeClr val="tx2"/>
                </a:solidFill>
              </a:rPr>
              <a:t>. </a:t>
            </a:r>
          </a:p>
        </p:txBody>
      </p:sp>
    </p:spTree>
    <p:extLst>
      <p:ext uri="{BB962C8B-B14F-4D97-AF65-F5344CB8AC3E}">
        <p14:creationId xmlns:p14="http://schemas.microsoft.com/office/powerpoint/2010/main" val="340069592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1A93F-FA82-4583-A248-97C9B370EED1}"/>
              </a:ext>
            </a:extLst>
          </p:cNvPr>
          <p:cNvSpPr>
            <a:spLocks noGrp="1"/>
          </p:cNvSpPr>
          <p:nvPr>
            <p:ph type="title"/>
          </p:nvPr>
        </p:nvSpPr>
        <p:spPr>
          <a:xfrm>
            <a:off x="1202919" y="284176"/>
            <a:ext cx="9784080" cy="1508760"/>
          </a:xfrm>
        </p:spPr>
        <p:txBody>
          <a:bodyPr>
            <a:normAutofit/>
          </a:bodyPr>
          <a:lstStyle/>
          <a:p>
            <a:r>
              <a:rPr lang="en-US" sz="2800" b="1" dirty="0"/>
              <a:t>Movie Data Fields</a:t>
            </a:r>
            <a:endParaRPr lang="en-US" sz="2800" dirty="0"/>
          </a:p>
        </p:txBody>
      </p:sp>
      <p:graphicFrame>
        <p:nvGraphicFramePr>
          <p:cNvPr id="5" name="Content Placeholder 4">
            <a:extLst>
              <a:ext uri="{FF2B5EF4-FFF2-40B4-BE49-F238E27FC236}">
                <a16:creationId xmlns:a16="http://schemas.microsoft.com/office/drawing/2014/main" id="{C101FE8A-001E-4DED-B3AF-B756F0EE6260}"/>
              </a:ext>
            </a:extLst>
          </p:cNvPr>
          <p:cNvGraphicFramePr>
            <a:graphicFrameLocks noGrp="1"/>
          </p:cNvGraphicFramePr>
          <p:nvPr>
            <p:ph idx="1"/>
            <p:extLst>
              <p:ext uri="{D42A27DB-BD31-4B8C-83A1-F6EECF244321}">
                <p14:modId xmlns:p14="http://schemas.microsoft.com/office/powerpoint/2010/main" val="410396035"/>
              </p:ext>
            </p:extLst>
          </p:nvPr>
        </p:nvGraphicFramePr>
        <p:xfrm>
          <a:off x="1203325" y="2507349"/>
          <a:ext cx="9783764" cy="3354702"/>
        </p:xfrm>
        <a:graphic>
          <a:graphicData uri="http://schemas.openxmlformats.org/drawingml/2006/table">
            <a:tbl>
              <a:tblPr firstRow="1" bandRow="1">
                <a:tableStyleId>{5C22544A-7EE6-4342-B048-85BDC9FD1C3A}</a:tableStyleId>
              </a:tblPr>
              <a:tblGrid>
                <a:gridCol w="2648857">
                  <a:extLst>
                    <a:ext uri="{9D8B030D-6E8A-4147-A177-3AD203B41FA5}">
                      <a16:colId xmlns:a16="http://schemas.microsoft.com/office/drawing/2014/main" val="1165277800"/>
                    </a:ext>
                  </a:extLst>
                </a:gridCol>
                <a:gridCol w="7134907">
                  <a:extLst>
                    <a:ext uri="{9D8B030D-6E8A-4147-A177-3AD203B41FA5}">
                      <a16:colId xmlns:a16="http://schemas.microsoft.com/office/drawing/2014/main" val="2772954191"/>
                    </a:ext>
                  </a:extLst>
                </a:gridCol>
              </a:tblGrid>
              <a:tr h="258054">
                <a:tc>
                  <a:txBody>
                    <a:bodyPr/>
                    <a:lstStyle/>
                    <a:p>
                      <a:pPr algn="l" fontAlgn="ctr"/>
                      <a:r>
                        <a:rPr lang="en-US" sz="1100" dirty="0">
                          <a:effectLst/>
                        </a:rPr>
                        <a:t>Column Name</a:t>
                      </a:r>
                    </a:p>
                  </a:txBody>
                  <a:tcPr marL="53603" marR="53603" marT="26801" marB="26801" anchor="ctr"/>
                </a:tc>
                <a:tc>
                  <a:txBody>
                    <a:bodyPr/>
                    <a:lstStyle/>
                    <a:p>
                      <a:pPr algn="l" fontAlgn="ctr"/>
                      <a:r>
                        <a:rPr lang="en-US" sz="1100" dirty="0">
                          <a:effectLst/>
                        </a:rPr>
                        <a:t>Description</a:t>
                      </a:r>
                    </a:p>
                  </a:txBody>
                  <a:tcPr marL="53603" marR="53603" marT="26801" marB="26801" anchor="ctr"/>
                </a:tc>
                <a:extLst>
                  <a:ext uri="{0D108BD9-81ED-4DB2-BD59-A6C34878D82A}">
                    <a16:rowId xmlns:a16="http://schemas.microsoft.com/office/drawing/2014/main" val="35826371"/>
                  </a:ext>
                </a:extLst>
              </a:tr>
              <a:tr h="258054">
                <a:tc>
                  <a:txBody>
                    <a:bodyPr/>
                    <a:lstStyle/>
                    <a:p>
                      <a:pPr fontAlgn="ctr"/>
                      <a:r>
                        <a:rPr lang="en-US" sz="1100">
                          <a:effectLst/>
                        </a:rPr>
                        <a:t>Rank</a:t>
                      </a:r>
                    </a:p>
                  </a:txBody>
                  <a:tcPr marL="53603" marR="53603" marT="26801" marB="26801" anchor="ctr"/>
                </a:tc>
                <a:tc>
                  <a:txBody>
                    <a:bodyPr/>
                    <a:lstStyle/>
                    <a:p>
                      <a:pPr fontAlgn="ctr"/>
                      <a:r>
                        <a:rPr lang="en-US" sz="1100" dirty="0">
                          <a:effectLst/>
                        </a:rPr>
                        <a:t>Movie rank</a:t>
                      </a:r>
                    </a:p>
                  </a:txBody>
                  <a:tcPr marL="53603" marR="53603" marT="26801" marB="26801" anchor="ctr"/>
                </a:tc>
                <a:extLst>
                  <a:ext uri="{0D108BD9-81ED-4DB2-BD59-A6C34878D82A}">
                    <a16:rowId xmlns:a16="http://schemas.microsoft.com/office/drawing/2014/main" val="3208063815"/>
                  </a:ext>
                </a:extLst>
              </a:tr>
              <a:tr h="258054">
                <a:tc>
                  <a:txBody>
                    <a:bodyPr/>
                    <a:lstStyle/>
                    <a:p>
                      <a:pPr fontAlgn="ctr"/>
                      <a:r>
                        <a:rPr lang="en-US" sz="1100">
                          <a:effectLst/>
                        </a:rPr>
                        <a:t>Title</a:t>
                      </a:r>
                    </a:p>
                  </a:txBody>
                  <a:tcPr marL="53603" marR="53603" marT="26801" marB="26801" anchor="ctr"/>
                </a:tc>
                <a:tc>
                  <a:txBody>
                    <a:bodyPr/>
                    <a:lstStyle/>
                    <a:p>
                      <a:pPr fontAlgn="ctr"/>
                      <a:r>
                        <a:rPr lang="en-US" sz="1100">
                          <a:effectLst/>
                        </a:rPr>
                        <a:t>The title of the movie</a:t>
                      </a:r>
                    </a:p>
                  </a:txBody>
                  <a:tcPr marL="53603" marR="53603" marT="26801" marB="26801" anchor="ctr"/>
                </a:tc>
                <a:extLst>
                  <a:ext uri="{0D108BD9-81ED-4DB2-BD59-A6C34878D82A}">
                    <a16:rowId xmlns:a16="http://schemas.microsoft.com/office/drawing/2014/main" val="3642398905"/>
                  </a:ext>
                </a:extLst>
              </a:tr>
              <a:tr h="258054">
                <a:tc>
                  <a:txBody>
                    <a:bodyPr/>
                    <a:lstStyle/>
                    <a:p>
                      <a:pPr fontAlgn="ctr"/>
                      <a:r>
                        <a:rPr lang="en-US" sz="1100">
                          <a:effectLst/>
                        </a:rPr>
                        <a:t>Genre</a:t>
                      </a:r>
                    </a:p>
                  </a:txBody>
                  <a:tcPr marL="53603" marR="53603" marT="26801" marB="26801" anchor="ctr"/>
                </a:tc>
                <a:tc>
                  <a:txBody>
                    <a:bodyPr/>
                    <a:lstStyle/>
                    <a:p>
                      <a:pPr fontAlgn="ctr"/>
                      <a:r>
                        <a:rPr lang="en-US" sz="1100">
                          <a:effectLst/>
                        </a:rPr>
                        <a:t>A comma-separated list of genres used to classify the film</a:t>
                      </a:r>
                    </a:p>
                  </a:txBody>
                  <a:tcPr marL="53603" marR="53603" marT="26801" marB="26801" anchor="ctr"/>
                </a:tc>
                <a:extLst>
                  <a:ext uri="{0D108BD9-81ED-4DB2-BD59-A6C34878D82A}">
                    <a16:rowId xmlns:a16="http://schemas.microsoft.com/office/drawing/2014/main" val="2902562997"/>
                  </a:ext>
                </a:extLst>
              </a:tr>
              <a:tr h="258054">
                <a:tc>
                  <a:txBody>
                    <a:bodyPr/>
                    <a:lstStyle/>
                    <a:p>
                      <a:pPr fontAlgn="ctr"/>
                      <a:r>
                        <a:rPr lang="en-US" sz="1100">
                          <a:effectLst/>
                        </a:rPr>
                        <a:t>Description</a:t>
                      </a:r>
                    </a:p>
                  </a:txBody>
                  <a:tcPr marL="53603" marR="53603" marT="26801" marB="26801" anchor="ctr"/>
                </a:tc>
                <a:tc>
                  <a:txBody>
                    <a:bodyPr/>
                    <a:lstStyle/>
                    <a:p>
                      <a:pPr fontAlgn="ctr"/>
                      <a:r>
                        <a:rPr lang="en-US" sz="1100">
                          <a:effectLst/>
                        </a:rPr>
                        <a:t>Movie summary</a:t>
                      </a:r>
                    </a:p>
                  </a:txBody>
                  <a:tcPr marL="53603" marR="53603" marT="26801" marB="26801" anchor="ctr"/>
                </a:tc>
                <a:extLst>
                  <a:ext uri="{0D108BD9-81ED-4DB2-BD59-A6C34878D82A}">
                    <a16:rowId xmlns:a16="http://schemas.microsoft.com/office/drawing/2014/main" val="3207326497"/>
                  </a:ext>
                </a:extLst>
              </a:tr>
              <a:tr h="258054">
                <a:tc>
                  <a:txBody>
                    <a:bodyPr/>
                    <a:lstStyle/>
                    <a:p>
                      <a:pPr fontAlgn="ctr"/>
                      <a:r>
                        <a:rPr lang="en-US" sz="1100">
                          <a:effectLst/>
                        </a:rPr>
                        <a:t>Director</a:t>
                      </a:r>
                    </a:p>
                  </a:txBody>
                  <a:tcPr marL="53603" marR="53603" marT="26801" marB="26801" anchor="ctr"/>
                </a:tc>
                <a:tc>
                  <a:txBody>
                    <a:bodyPr/>
                    <a:lstStyle/>
                    <a:p>
                      <a:pPr fontAlgn="ctr"/>
                      <a:r>
                        <a:rPr lang="en-US" sz="1100">
                          <a:effectLst/>
                        </a:rPr>
                        <a:t>The name of the film's director</a:t>
                      </a:r>
                    </a:p>
                  </a:txBody>
                  <a:tcPr marL="53603" marR="53603" marT="26801" marB="26801" anchor="ctr"/>
                </a:tc>
                <a:extLst>
                  <a:ext uri="{0D108BD9-81ED-4DB2-BD59-A6C34878D82A}">
                    <a16:rowId xmlns:a16="http://schemas.microsoft.com/office/drawing/2014/main" val="644914811"/>
                  </a:ext>
                </a:extLst>
              </a:tr>
              <a:tr h="258054">
                <a:tc>
                  <a:txBody>
                    <a:bodyPr/>
                    <a:lstStyle/>
                    <a:p>
                      <a:pPr fontAlgn="ctr"/>
                      <a:r>
                        <a:rPr lang="en-US" sz="1100">
                          <a:effectLst/>
                        </a:rPr>
                        <a:t>Actors</a:t>
                      </a:r>
                    </a:p>
                  </a:txBody>
                  <a:tcPr marL="53603" marR="53603" marT="26801" marB="26801" anchor="ctr"/>
                </a:tc>
                <a:tc>
                  <a:txBody>
                    <a:bodyPr/>
                    <a:lstStyle/>
                    <a:p>
                      <a:pPr fontAlgn="ctr"/>
                      <a:r>
                        <a:rPr lang="en-US" sz="1100">
                          <a:effectLst/>
                        </a:rPr>
                        <a:t>A comma-separated list of the main stars in the movie.</a:t>
                      </a:r>
                    </a:p>
                  </a:txBody>
                  <a:tcPr marL="53603" marR="53603" marT="26801" marB="26801" anchor="ctr"/>
                </a:tc>
                <a:extLst>
                  <a:ext uri="{0D108BD9-81ED-4DB2-BD59-A6C34878D82A}">
                    <a16:rowId xmlns:a16="http://schemas.microsoft.com/office/drawing/2014/main" val="3425686947"/>
                  </a:ext>
                </a:extLst>
              </a:tr>
              <a:tr h="258054">
                <a:tc>
                  <a:txBody>
                    <a:bodyPr/>
                    <a:lstStyle/>
                    <a:p>
                      <a:pPr fontAlgn="ctr"/>
                      <a:r>
                        <a:rPr lang="en-US" sz="1100">
                          <a:effectLst/>
                        </a:rPr>
                        <a:t>Year</a:t>
                      </a:r>
                    </a:p>
                  </a:txBody>
                  <a:tcPr marL="53603" marR="53603" marT="26801" marB="26801" anchor="ctr"/>
                </a:tc>
                <a:tc>
                  <a:txBody>
                    <a:bodyPr/>
                    <a:lstStyle/>
                    <a:p>
                      <a:pPr fontAlgn="ctr"/>
                      <a:r>
                        <a:rPr lang="en-US" sz="1100">
                          <a:effectLst/>
                        </a:rPr>
                        <a:t>The year that the film released.</a:t>
                      </a:r>
                    </a:p>
                  </a:txBody>
                  <a:tcPr marL="53603" marR="53603" marT="26801" marB="26801" anchor="ctr"/>
                </a:tc>
                <a:extLst>
                  <a:ext uri="{0D108BD9-81ED-4DB2-BD59-A6C34878D82A}">
                    <a16:rowId xmlns:a16="http://schemas.microsoft.com/office/drawing/2014/main" val="3477133122"/>
                  </a:ext>
                </a:extLst>
              </a:tr>
              <a:tr h="258054">
                <a:tc>
                  <a:txBody>
                    <a:bodyPr/>
                    <a:lstStyle/>
                    <a:p>
                      <a:pPr fontAlgn="ctr"/>
                      <a:r>
                        <a:rPr lang="en-US" sz="1100">
                          <a:effectLst/>
                        </a:rPr>
                        <a:t>Runtime (Minutes)</a:t>
                      </a:r>
                    </a:p>
                  </a:txBody>
                  <a:tcPr marL="53603" marR="53603" marT="26801" marB="26801" anchor="ctr"/>
                </a:tc>
                <a:tc>
                  <a:txBody>
                    <a:bodyPr/>
                    <a:lstStyle/>
                    <a:p>
                      <a:pPr fontAlgn="ctr"/>
                      <a:r>
                        <a:rPr lang="en-US" sz="1100">
                          <a:effectLst/>
                        </a:rPr>
                        <a:t>The duration of the film in minutes.</a:t>
                      </a:r>
                    </a:p>
                  </a:txBody>
                  <a:tcPr marL="53603" marR="53603" marT="26801" marB="26801" anchor="ctr"/>
                </a:tc>
                <a:extLst>
                  <a:ext uri="{0D108BD9-81ED-4DB2-BD59-A6C34878D82A}">
                    <a16:rowId xmlns:a16="http://schemas.microsoft.com/office/drawing/2014/main" val="4270613274"/>
                  </a:ext>
                </a:extLst>
              </a:tr>
              <a:tr h="258054">
                <a:tc>
                  <a:txBody>
                    <a:bodyPr/>
                    <a:lstStyle/>
                    <a:p>
                      <a:pPr fontAlgn="ctr"/>
                      <a:r>
                        <a:rPr lang="en-US" sz="1100">
                          <a:effectLst/>
                        </a:rPr>
                        <a:t>Rating</a:t>
                      </a:r>
                    </a:p>
                  </a:txBody>
                  <a:tcPr marL="53603" marR="53603" marT="26801" marB="26801" anchor="ctr"/>
                </a:tc>
                <a:tc>
                  <a:txBody>
                    <a:bodyPr/>
                    <a:lstStyle/>
                    <a:p>
                      <a:pPr fontAlgn="ctr"/>
                      <a:r>
                        <a:rPr lang="en-US" sz="1100">
                          <a:effectLst/>
                        </a:rPr>
                        <a:t>User rating for the movie 0-10</a:t>
                      </a:r>
                    </a:p>
                  </a:txBody>
                  <a:tcPr marL="53603" marR="53603" marT="26801" marB="26801" anchor="ctr"/>
                </a:tc>
                <a:extLst>
                  <a:ext uri="{0D108BD9-81ED-4DB2-BD59-A6C34878D82A}">
                    <a16:rowId xmlns:a16="http://schemas.microsoft.com/office/drawing/2014/main" val="3788641745"/>
                  </a:ext>
                </a:extLst>
              </a:tr>
              <a:tr h="258054">
                <a:tc>
                  <a:txBody>
                    <a:bodyPr/>
                    <a:lstStyle/>
                    <a:p>
                      <a:pPr fontAlgn="ctr"/>
                      <a:r>
                        <a:rPr lang="en-US" sz="1100">
                          <a:effectLst/>
                        </a:rPr>
                        <a:t>Votes</a:t>
                      </a:r>
                    </a:p>
                  </a:txBody>
                  <a:tcPr marL="53603" marR="53603" marT="26801" marB="26801" anchor="ctr"/>
                </a:tc>
                <a:tc>
                  <a:txBody>
                    <a:bodyPr/>
                    <a:lstStyle/>
                    <a:p>
                      <a:pPr fontAlgn="ctr"/>
                      <a:r>
                        <a:rPr lang="en-US" sz="1100">
                          <a:effectLst/>
                        </a:rPr>
                        <a:t>Number of votes</a:t>
                      </a:r>
                    </a:p>
                  </a:txBody>
                  <a:tcPr marL="53603" marR="53603" marT="26801" marB="26801" anchor="ctr"/>
                </a:tc>
                <a:extLst>
                  <a:ext uri="{0D108BD9-81ED-4DB2-BD59-A6C34878D82A}">
                    <a16:rowId xmlns:a16="http://schemas.microsoft.com/office/drawing/2014/main" val="628484829"/>
                  </a:ext>
                </a:extLst>
              </a:tr>
              <a:tr h="258054">
                <a:tc>
                  <a:txBody>
                    <a:bodyPr/>
                    <a:lstStyle/>
                    <a:p>
                      <a:pPr fontAlgn="ctr"/>
                      <a:r>
                        <a:rPr lang="en-US" sz="1100">
                          <a:effectLst/>
                        </a:rPr>
                        <a:t>Revenue (Millions)</a:t>
                      </a:r>
                    </a:p>
                  </a:txBody>
                  <a:tcPr marL="53603" marR="53603" marT="26801" marB="26801" anchor="ctr"/>
                </a:tc>
                <a:tc>
                  <a:txBody>
                    <a:bodyPr/>
                    <a:lstStyle/>
                    <a:p>
                      <a:pPr fontAlgn="ctr"/>
                      <a:r>
                        <a:rPr lang="en-US" sz="1100">
                          <a:effectLst/>
                        </a:rPr>
                        <a:t>Movie revenue in millions</a:t>
                      </a:r>
                    </a:p>
                  </a:txBody>
                  <a:tcPr marL="53603" marR="53603" marT="26801" marB="26801" anchor="ctr"/>
                </a:tc>
                <a:extLst>
                  <a:ext uri="{0D108BD9-81ED-4DB2-BD59-A6C34878D82A}">
                    <a16:rowId xmlns:a16="http://schemas.microsoft.com/office/drawing/2014/main" val="1670517156"/>
                  </a:ext>
                </a:extLst>
              </a:tr>
              <a:tr h="258054">
                <a:tc>
                  <a:txBody>
                    <a:bodyPr/>
                    <a:lstStyle/>
                    <a:p>
                      <a:pPr fontAlgn="ctr"/>
                      <a:r>
                        <a:rPr lang="en-US" sz="1100">
                          <a:effectLst/>
                        </a:rPr>
                        <a:t>Metascore</a:t>
                      </a:r>
                    </a:p>
                  </a:txBody>
                  <a:tcPr marL="53603" marR="53603" marT="26801" marB="26801" anchor="ctr"/>
                </a:tc>
                <a:tc>
                  <a:txBody>
                    <a:bodyPr/>
                    <a:lstStyle/>
                    <a:p>
                      <a:pPr fontAlgn="ctr"/>
                      <a:r>
                        <a:rPr lang="en-US" sz="1100" dirty="0">
                          <a:effectLst/>
                        </a:rPr>
                        <a:t>An aggregated average of critic scores. Values are between 0 and 100. Higher scores represent positive reviews.</a:t>
                      </a:r>
                    </a:p>
                  </a:txBody>
                  <a:tcPr marL="53603" marR="53603" marT="26801" marB="26801" anchor="ctr"/>
                </a:tc>
                <a:extLst>
                  <a:ext uri="{0D108BD9-81ED-4DB2-BD59-A6C34878D82A}">
                    <a16:rowId xmlns:a16="http://schemas.microsoft.com/office/drawing/2014/main" val="1623424956"/>
                  </a:ext>
                </a:extLst>
              </a:tr>
            </a:tbl>
          </a:graphicData>
        </a:graphic>
      </p:graphicFrame>
    </p:spTree>
    <p:extLst>
      <p:ext uri="{BB962C8B-B14F-4D97-AF65-F5344CB8AC3E}">
        <p14:creationId xmlns:p14="http://schemas.microsoft.com/office/powerpoint/2010/main" val="2498934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0D8987-16A3-4FCC-A3A1-BA66B335B009}"/>
              </a:ext>
            </a:extLst>
          </p:cNvPr>
          <p:cNvSpPr>
            <a:spLocks noGrp="1"/>
          </p:cNvSpPr>
          <p:nvPr>
            <p:ph type="ctrTitle"/>
          </p:nvPr>
        </p:nvSpPr>
        <p:spPr>
          <a:xfrm>
            <a:off x="4378000" y="2167391"/>
            <a:ext cx="6280927" cy="2523219"/>
          </a:xfrm>
        </p:spPr>
        <p:txBody>
          <a:bodyPr vert="horz" lIns="91440" tIns="45720" rIns="91440" bIns="45720" rtlCol="0">
            <a:normAutofit/>
          </a:bodyPr>
          <a:lstStyle/>
          <a:p>
            <a:pPr algn="l"/>
            <a:r>
              <a:rPr lang="en-US" sz="4400">
                <a:solidFill>
                  <a:schemeClr val="tx2"/>
                </a:solidFill>
              </a:rPr>
              <a:t>RESult of data analysis</a:t>
            </a:r>
          </a:p>
        </p:txBody>
      </p:sp>
      <p:sp>
        <p:nvSpPr>
          <p:cNvPr id="21" name="Rectangle 24">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6">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8068722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3E904-02BC-4DAA-9E79-E3E40648E98A}"/>
              </a:ext>
            </a:extLst>
          </p:cNvPr>
          <p:cNvSpPr>
            <a:spLocks noGrp="1"/>
          </p:cNvSpPr>
          <p:nvPr>
            <p:ph type="title"/>
          </p:nvPr>
        </p:nvSpPr>
        <p:spPr>
          <a:xfrm>
            <a:off x="622570" y="838646"/>
            <a:ext cx="3709991" cy="5180709"/>
          </a:xfrm>
        </p:spPr>
        <p:txBody>
          <a:bodyPr>
            <a:normAutofit/>
          </a:bodyPr>
          <a:lstStyle/>
          <a:p>
            <a:r>
              <a:rPr lang="en-US" sz="3600"/>
              <a:t>Question Addressed in Analysis</a:t>
            </a:r>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7E3D13-3485-478E-BDA2-CCA0B410DBAB}"/>
              </a:ext>
            </a:extLst>
          </p:cNvPr>
          <p:cNvSpPr>
            <a:spLocks noGrp="1"/>
          </p:cNvSpPr>
          <p:nvPr>
            <p:ph idx="1"/>
          </p:nvPr>
        </p:nvSpPr>
        <p:spPr>
          <a:xfrm>
            <a:off x="5163671" y="838647"/>
            <a:ext cx="5823328" cy="5180708"/>
          </a:xfrm>
        </p:spPr>
        <p:txBody>
          <a:bodyPr vert="horz" lIns="91440" tIns="45720" rIns="91440" bIns="45720" rtlCol="0" anchor="ctr">
            <a:normAutofit/>
          </a:bodyPr>
          <a:lstStyle/>
          <a:p>
            <a:r>
              <a:rPr lang="en-US" sz="1600" dirty="0">
                <a:solidFill>
                  <a:schemeClr val="tx2"/>
                </a:solidFill>
                <a:hlinkClick r:id="rId2"/>
              </a:rPr>
              <a:t>How many movies are produced year by year?</a:t>
            </a:r>
            <a:br>
              <a:rPr lang="en-US" sz="1600" dirty="0"/>
            </a:br>
            <a:endParaRPr lang="en-US" sz="1600" dirty="0">
              <a:solidFill>
                <a:schemeClr val="tx2"/>
              </a:solidFill>
            </a:endParaRPr>
          </a:p>
          <a:p>
            <a:r>
              <a:rPr lang="en-US" sz="1600" dirty="0">
                <a:solidFill>
                  <a:schemeClr val="tx2"/>
                </a:solidFill>
              </a:rPr>
              <a:t> </a:t>
            </a:r>
            <a:r>
              <a:rPr lang="en-US" sz="1600" dirty="0">
                <a:solidFill>
                  <a:schemeClr val="tx2"/>
                </a:solidFill>
                <a:hlinkClick r:id="rId3"/>
              </a:rPr>
              <a:t>How critics ratings vary year by year?</a:t>
            </a:r>
            <a:br>
              <a:rPr lang="en-US" sz="1600" dirty="0"/>
            </a:br>
            <a:endParaRPr lang="en-US" sz="1600" dirty="0">
              <a:solidFill>
                <a:schemeClr val="tx2"/>
              </a:solidFill>
            </a:endParaRPr>
          </a:p>
          <a:p>
            <a:r>
              <a:rPr lang="en-US" sz="1600" dirty="0">
                <a:solidFill>
                  <a:schemeClr val="tx2"/>
                </a:solidFill>
                <a:hlinkClick r:id="rId4"/>
              </a:rPr>
              <a:t>Who are the top 10 actors by the numbers of movies done by them?</a:t>
            </a:r>
            <a:br>
              <a:rPr lang="en-US" sz="1600" dirty="0"/>
            </a:br>
            <a:endParaRPr lang="en-US" sz="1600" dirty="0">
              <a:solidFill>
                <a:schemeClr val="tx2"/>
              </a:solidFill>
            </a:endParaRPr>
          </a:p>
          <a:p>
            <a:r>
              <a:rPr lang="en-US" sz="1600" dirty="0">
                <a:solidFill>
                  <a:schemeClr val="tx2"/>
                </a:solidFill>
                <a:hlinkClick r:id="rId5"/>
              </a:rPr>
              <a:t>What are the top 10 runtimes of movies ?</a:t>
            </a:r>
            <a:br>
              <a:rPr lang="en-US" sz="1600" dirty="0"/>
            </a:br>
            <a:endParaRPr lang="en-US" sz="1600" dirty="0">
              <a:solidFill>
                <a:schemeClr val="tx2"/>
              </a:solidFill>
            </a:endParaRPr>
          </a:p>
          <a:p>
            <a:r>
              <a:rPr lang="en-US" sz="1600" dirty="0">
                <a:solidFill>
                  <a:schemeClr val="tx2"/>
                </a:solidFill>
              </a:rPr>
              <a:t> </a:t>
            </a:r>
            <a:r>
              <a:rPr lang="en-US" sz="1600" dirty="0">
                <a:solidFill>
                  <a:schemeClr val="tx2"/>
                </a:solidFill>
                <a:hlinkClick r:id="rId6"/>
              </a:rPr>
              <a:t>Top Directors w.r.t Revenue</a:t>
            </a:r>
            <a:br>
              <a:rPr lang="en-US" sz="1600" dirty="0"/>
            </a:br>
            <a:endParaRPr lang="en-US" sz="1600" dirty="0">
              <a:solidFill>
                <a:schemeClr val="tx2"/>
              </a:solidFill>
            </a:endParaRPr>
          </a:p>
          <a:p>
            <a:r>
              <a:rPr lang="en-US" sz="1600" dirty="0">
                <a:solidFill>
                  <a:schemeClr val="tx2"/>
                </a:solidFill>
              </a:rPr>
              <a:t> </a:t>
            </a:r>
            <a:r>
              <a:rPr lang="en-US" sz="1600" dirty="0">
                <a:solidFill>
                  <a:schemeClr val="tx2"/>
                </a:solidFill>
                <a:hlinkClick r:id="rId7"/>
              </a:rPr>
              <a:t>Why top director earned more ?</a:t>
            </a:r>
            <a:br>
              <a:rPr lang="en-US" sz="1600" dirty="0"/>
            </a:br>
            <a:endParaRPr lang="en-US" sz="1600" dirty="0">
              <a:solidFill>
                <a:schemeClr val="tx2"/>
              </a:solidFill>
            </a:endParaRPr>
          </a:p>
          <a:p>
            <a:r>
              <a:rPr lang="en-US" sz="1600" dirty="0">
                <a:solidFill>
                  <a:schemeClr val="tx2"/>
                </a:solidFill>
              </a:rPr>
              <a:t> </a:t>
            </a:r>
            <a:r>
              <a:rPr lang="en-US" sz="1600" dirty="0">
                <a:solidFill>
                  <a:schemeClr val="tx2"/>
                </a:solidFill>
                <a:hlinkClick r:id="rId8"/>
              </a:rPr>
              <a:t>Top Directors w.r.t Rating</a:t>
            </a:r>
            <a:br>
              <a:rPr lang="en-US" sz="1600" dirty="0"/>
            </a:br>
            <a:endParaRPr lang="en-US" sz="1600" dirty="0">
              <a:solidFill>
                <a:schemeClr val="tx2"/>
              </a:solidFill>
            </a:endParaRPr>
          </a:p>
          <a:p>
            <a:r>
              <a:rPr lang="en-US" sz="1600" dirty="0">
                <a:solidFill>
                  <a:schemeClr val="tx2"/>
                </a:solidFill>
              </a:rPr>
              <a:t> </a:t>
            </a:r>
            <a:r>
              <a:rPr lang="en-US" sz="1600" dirty="0">
                <a:solidFill>
                  <a:schemeClr val="tx2"/>
                </a:solidFill>
                <a:hlinkClick r:id="rId9"/>
              </a:rPr>
              <a:t>Why top director got high Rating ?</a:t>
            </a:r>
            <a:br>
              <a:rPr lang="en-US" sz="1600" dirty="0"/>
            </a:br>
            <a:endParaRPr lang="en-US" sz="500">
              <a:solidFill>
                <a:schemeClr val="tx2"/>
              </a:solidFill>
            </a:endParaRPr>
          </a:p>
          <a:p>
            <a:endParaRPr lang="en-US" sz="500" dirty="0"/>
          </a:p>
          <a:p>
            <a:endParaRPr lang="en-US" sz="500">
              <a:solidFill>
                <a:schemeClr val="tx2"/>
              </a:solidFill>
            </a:endParaRPr>
          </a:p>
        </p:txBody>
      </p:sp>
    </p:spTree>
    <p:extLst>
      <p:ext uri="{BB962C8B-B14F-4D97-AF65-F5344CB8AC3E}">
        <p14:creationId xmlns:p14="http://schemas.microsoft.com/office/powerpoint/2010/main" val="79709151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3E904-02BC-4DAA-9E79-E3E40648E98A}"/>
              </a:ext>
            </a:extLst>
          </p:cNvPr>
          <p:cNvSpPr>
            <a:spLocks noGrp="1"/>
          </p:cNvSpPr>
          <p:nvPr>
            <p:ph type="title"/>
          </p:nvPr>
        </p:nvSpPr>
        <p:spPr>
          <a:xfrm>
            <a:off x="622570" y="838646"/>
            <a:ext cx="3709991" cy="5180709"/>
          </a:xfrm>
        </p:spPr>
        <p:txBody>
          <a:bodyPr>
            <a:normAutofit/>
          </a:bodyPr>
          <a:lstStyle/>
          <a:p>
            <a:r>
              <a:rPr lang="en-US" sz="3600"/>
              <a:t>Question Addressed in Analysis</a:t>
            </a:r>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7E3D13-3485-478E-BDA2-CCA0B410DBAB}"/>
              </a:ext>
            </a:extLst>
          </p:cNvPr>
          <p:cNvSpPr>
            <a:spLocks noGrp="1"/>
          </p:cNvSpPr>
          <p:nvPr>
            <p:ph idx="1"/>
          </p:nvPr>
        </p:nvSpPr>
        <p:spPr>
          <a:xfrm>
            <a:off x="5163671" y="838647"/>
            <a:ext cx="5823328" cy="5180708"/>
          </a:xfrm>
        </p:spPr>
        <p:txBody>
          <a:bodyPr vert="horz" lIns="91440" tIns="45720" rIns="91440" bIns="45720" rtlCol="0" anchor="ctr">
            <a:normAutofit/>
          </a:bodyPr>
          <a:lstStyle/>
          <a:p>
            <a:r>
              <a:rPr lang="en-US" sz="1600" dirty="0">
                <a:solidFill>
                  <a:schemeClr val="tx2"/>
                </a:solidFill>
                <a:hlinkClick r:id="rId2"/>
              </a:rPr>
              <a:t>Max. movies got which Rating ?</a:t>
            </a:r>
            <a:br>
              <a:rPr lang="en-US" sz="1600" dirty="0"/>
            </a:br>
            <a:endParaRPr lang="en-US" sz="1600" dirty="0"/>
          </a:p>
          <a:p>
            <a:r>
              <a:rPr lang="en-US" sz="1600" dirty="0">
                <a:solidFill>
                  <a:schemeClr val="tx2"/>
                </a:solidFill>
                <a:hlinkClick r:id="rId3"/>
              </a:rPr>
              <a:t>Distribution of Ratings</a:t>
            </a:r>
            <a:br>
              <a:rPr lang="en-US" sz="1600" dirty="0"/>
            </a:br>
            <a:endParaRPr lang="en-US" sz="1600" dirty="0"/>
          </a:p>
          <a:p>
            <a:r>
              <a:rPr lang="en-US" sz="1600" dirty="0">
                <a:solidFill>
                  <a:schemeClr val="tx2"/>
                </a:solidFill>
                <a:hlinkClick r:id="rId4"/>
              </a:rPr>
              <a:t>Genre Trend in Part1 of Rating</a:t>
            </a:r>
            <a:br>
              <a:rPr lang="en-US" sz="1600" dirty="0"/>
            </a:br>
            <a:endParaRPr lang="en-US" sz="1600" dirty="0"/>
          </a:p>
          <a:p>
            <a:r>
              <a:rPr lang="en-US" sz="1600" dirty="0">
                <a:solidFill>
                  <a:schemeClr val="tx2"/>
                </a:solidFill>
                <a:hlinkClick r:id="rId5"/>
              </a:rPr>
              <a:t>Genre Trend in Part2 of Rating</a:t>
            </a:r>
            <a:br>
              <a:rPr lang="en-US" sz="1600" dirty="0"/>
            </a:br>
            <a:endParaRPr lang="en-US" sz="1600" dirty="0"/>
          </a:p>
          <a:p>
            <a:r>
              <a:rPr lang="en-US" sz="1600" dirty="0">
                <a:solidFill>
                  <a:schemeClr val="tx2"/>
                </a:solidFill>
                <a:hlinkClick r:id="rId6"/>
              </a:rPr>
              <a:t>Genre Trend in Part3 of Rating</a:t>
            </a:r>
            <a:br>
              <a:rPr lang="en-US" sz="1600" dirty="0"/>
            </a:br>
            <a:endParaRPr lang="en-US" sz="1600" dirty="0"/>
          </a:p>
          <a:p>
            <a:r>
              <a:rPr lang="en-US" sz="1600" dirty="0">
                <a:solidFill>
                  <a:schemeClr val="tx2"/>
                </a:solidFill>
                <a:hlinkClick r:id="rId7"/>
              </a:rPr>
              <a:t>Analysing Metascore and Rating</a:t>
            </a:r>
            <a:br>
              <a:rPr lang="en-US" sz="1600" dirty="0"/>
            </a:br>
            <a:endParaRPr lang="en-US" sz="1600" dirty="0"/>
          </a:p>
          <a:p>
            <a:r>
              <a:rPr lang="en-US" sz="1600" dirty="0">
                <a:solidFill>
                  <a:schemeClr val="tx2"/>
                </a:solidFill>
                <a:hlinkClick r:id="rId8"/>
              </a:rPr>
              <a:t>Analysing Rating and Votes.</a:t>
            </a:r>
            <a:br>
              <a:rPr lang="en-US" sz="1600" dirty="0"/>
            </a:br>
            <a:endParaRPr lang="en-US" sz="1600" dirty="0"/>
          </a:p>
          <a:p>
            <a:r>
              <a:rPr lang="en-US" sz="1600" dirty="0">
                <a:solidFill>
                  <a:schemeClr val="tx2"/>
                </a:solidFill>
                <a:hlinkClick r:id="rId9"/>
              </a:rPr>
              <a:t>Analysing Votes and Revenue</a:t>
            </a:r>
            <a:br>
              <a:rPr lang="en-US" sz="500" dirty="0"/>
            </a:br>
            <a:endParaRPr lang="en-US" sz="500" dirty="0">
              <a:solidFill>
                <a:schemeClr val="tx2"/>
              </a:solidFill>
            </a:endParaRPr>
          </a:p>
          <a:p>
            <a:endParaRPr lang="en-US" sz="500" dirty="0"/>
          </a:p>
          <a:p>
            <a:endParaRPr lang="en-US" sz="500" dirty="0">
              <a:solidFill>
                <a:schemeClr val="tx2"/>
              </a:solidFill>
            </a:endParaRPr>
          </a:p>
        </p:txBody>
      </p:sp>
    </p:spTree>
    <p:extLst>
      <p:ext uri="{BB962C8B-B14F-4D97-AF65-F5344CB8AC3E}">
        <p14:creationId xmlns:p14="http://schemas.microsoft.com/office/powerpoint/2010/main" val="312069525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Banded</Template>
  <TotalTime>98</TotalTime>
  <Words>764</Words>
  <Application>Microsoft Office PowerPoint</Application>
  <PresentationFormat>Widescreen</PresentationFormat>
  <Paragraphs>121</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Corbel</vt:lpstr>
      <vt:lpstr>Wingdings</vt:lpstr>
      <vt:lpstr>Wingdings 3</vt:lpstr>
      <vt:lpstr>Banded</vt:lpstr>
      <vt:lpstr>Movie DATA Analytics</vt:lpstr>
      <vt:lpstr>Agenda</vt:lpstr>
      <vt:lpstr>Data background</vt:lpstr>
      <vt:lpstr>WHat data is all about</vt:lpstr>
      <vt:lpstr>Data Description</vt:lpstr>
      <vt:lpstr>Movie Data Fields</vt:lpstr>
      <vt:lpstr>RESult of data analysis</vt:lpstr>
      <vt:lpstr>Question Addressed in Analysis</vt:lpstr>
      <vt:lpstr>Question Addressed in Analysis</vt:lpstr>
      <vt:lpstr>How many movies are produced year by year ? </vt:lpstr>
      <vt:lpstr>How critics ratings vary year by year ? </vt:lpstr>
      <vt:lpstr>Who are the top 10 actors by the numbers of movies done by them ? </vt:lpstr>
      <vt:lpstr>what are the top 10 runtimes of movies ? </vt:lpstr>
      <vt:lpstr>Top Directors w.r.t Revenue </vt:lpstr>
      <vt:lpstr>  Why top director earned more ?  </vt:lpstr>
      <vt:lpstr>Top Director w.r.t Rating </vt:lpstr>
      <vt:lpstr>   Why top director got high rating ? </vt:lpstr>
      <vt:lpstr>   Why top director got high rating ? </vt:lpstr>
      <vt:lpstr>Maximum movies got which Rating ? </vt:lpstr>
      <vt:lpstr>Distribution of ratings</vt:lpstr>
      <vt:lpstr>Distribution of Ratings </vt:lpstr>
      <vt:lpstr> Genre Trend in Part1 of Rating (i.e. movies which got Rating from 6.1 to 7.5) </vt:lpstr>
      <vt:lpstr> Genre Trend in Part1 of Rating (i.e. movies which got Rating from 6.1 to 7.5) </vt:lpstr>
      <vt:lpstr>Genre Trend in Part2 of Rating (i.e. movies which got Rating less than 6.1) </vt:lpstr>
      <vt:lpstr>Genre Trend in Part2 of Rating (i.e. movies which got Rating less than 6.1) </vt:lpstr>
      <vt:lpstr>Genre Trend in Part3 of Rating (i.e. movies which got Rating greater than 7.5) </vt:lpstr>
      <vt:lpstr>Genre Trend in Part3 of Rating (i.e. movies which got Rating greater than 7.5) </vt:lpstr>
      <vt:lpstr>Analyzing rating and metascore</vt:lpstr>
      <vt:lpstr>Analyzing Rating and votes</vt:lpstr>
      <vt:lpstr>Analyzing votes and Revenue</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Vikas Rohra</cp:lastModifiedBy>
  <cp:revision>1310</cp:revision>
  <dcterms:created xsi:type="dcterms:W3CDTF">2013-07-15T20:26:40Z</dcterms:created>
  <dcterms:modified xsi:type="dcterms:W3CDTF">2019-04-20T19:03:13Z</dcterms:modified>
</cp:coreProperties>
</file>