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6" roundtripDataSignature="AMtx7mij39IMMZX0Ec9AiifF7humT1xFd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9ABDBFC-2900-4EEA-A8C3-6E614CD45ED4}">
  <a:tblStyle styleId="{09ABDBFC-2900-4EEA-A8C3-6E614CD45ED4}"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customschemas.google.com/relationships/presentationmetadata" Target="metadata"/><Relationship Id="rId25" Type="http://schemas.openxmlformats.org/officeDocument/2006/relationships/slide" Target="slides/slide20.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11f414cfff9_0_1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11f414cfff9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11f414cfff9_0_2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11f414cfff9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11b6d0ac53f_1_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11b6d0ac53f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1268ce5fe50_2_1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1268ce5fe50_2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1268ce5fe50_2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1268ce5fe50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1268ce5fe50_2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1268ce5fe50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11b6d0ac53f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11b6d0ac53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1269ce3cab6_0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1269ce3cab6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1268ce5fe50_1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1268ce5fe50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11f414cfff9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11f414cfff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11f414cfff9_0_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11f414cfff9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1f414cfff9_0_1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1f414cfff9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11"/>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11"/>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20"/>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21"/>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21"/>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1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13"/>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13"/>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14"/>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14"/>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15"/>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15"/>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15"/>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15"/>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15"/>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18"/>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18"/>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18"/>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9"/>
          <p:cNvSpPr/>
          <p:nvPr>
            <p:ph idx="2" type="pic"/>
          </p:nvPr>
        </p:nvSpPr>
        <p:spPr>
          <a:xfrm>
            <a:off x="5183188" y="987425"/>
            <a:ext cx="6172200" cy="4873625"/>
          </a:xfrm>
          <a:prstGeom prst="rect">
            <a:avLst/>
          </a:prstGeom>
          <a:noFill/>
          <a:ln>
            <a:noFill/>
          </a:ln>
        </p:spPr>
      </p:sp>
      <p:sp>
        <p:nvSpPr>
          <p:cNvPr id="64" name="Google Shape;64;p19"/>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4.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4.jp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3.jpg"/><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4.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4.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4.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4.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4.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4.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7.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4.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8.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4.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4.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4.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4.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4.jpg"/><Relationship Id="rId4" Type="http://schemas.openxmlformats.org/officeDocument/2006/relationships/hyperlink" Target="https://www.uvic.ca/ecs/ece/isot/datasets/fake-news/index.php?utm_medium=redirect&amp;utm_source=/engineering/ece/isot/datasets/fake-news/index.php&amp;utm_campaign=redirect-usage"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4.jpg"/><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4.jp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83" name="Shape 83"/>
        <p:cNvGrpSpPr/>
        <p:nvPr/>
      </p:nvGrpSpPr>
      <p:grpSpPr>
        <a:xfrm>
          <a:off x="0" y="0"/>
          <a:ext cx="0" cy="0"/>
          <a:chOff x="0" y="0"/>
          <a:chExt cx="0" cy="0"/>
        </a:xfrm>
      </p:grpSpPr>
      <p:sp>
        <p:nvSpPr>
          <p:cNvPr id="84" name="Google Shape;84;p1"/>
          <p:cNvSpPr txBox="1"/>
          <p:nvPr>
            <p:ph type="ctrTitle"/>
          </p:nvPr>
        </p:nvSpPr>
        <p:spPr>
          <a:xfrm>
            <a:off x="1600200" y="1122363"/>
            <a:ext cx="9144000" cy="23877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r>
              <a:rPr b="1" lang="en-IN"/>
              <a:t>FAKE NEWS DETECTION	</a:t>
            </a:r>
            <a:endParaRPr b="1"/>
          </a:p>
        </p:txBody>
      </p:sp>
      <p:sp>
        <p:nvSpPr>
          <p:cNvPr id="85" name="Google Shape;85;p1"/>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lnSpcReduction="20000"/>
          </a:bodyPr>
          <a:lstStyle/>
          <a:p>
            <a:pPr indent="0" lvl="0" marL="0" rtl="0" algn="ctr">
              <a:lnSpc>
                <a:spcPct val="90000"/>
              </a:lnSpc>
              <a:spcBef>
                <a:spcPts val="0"/>
              </a:spcBef>
              <a:spcAft>
                <a:spcPts val="0"/>
              </a:spcAft>
              <a:buClr>
                <a:schemeClr val="dk1"/>
              </a:buClr>
              <a:buSzPts val="2400"/>
              <a:buNone/>
            </a:pPr>
            <a:r>
              <a:rPr b="1" lang="en-IN"/>
              <a:t>Group-17</a:t>
            </a:r>
            <a:endParaRPr b="1"/>
          </a:p>
          <a:p>
            <a:pPr indent="0" lvl="0" marL="0" rtl="0" algn="ctr">
              <a:lnSpc>
                <a:spcPct val="90000"/>
              </a:lnSpc>
              <a:spcBef>
                <a:spcPts val="0"/>
              </a:spcBef>
              <a:spcAft>
                <a:spcPts val="0"/>
              </a:spcAft>
              <a:buClr>
                <a:schemeClr val="dk1"/>
              </a:buClr>
              <a:buSzPts val="2400"/>
              <a:buNone/>
            </a:pPr>
            <a:r>
              <a:t/>
            </a:r>
            <a:endParaRPr b="1"/>
          </a:p>
          <a:p>
            <a:pPr indent="0" lvl="0" marL="0" rtl="0" algn="ctr">
              <a:lnSpc>
                <a:spcPct val="90000"/>
              </a:lnSpc>
              <a:spcBef>
                <a:spcPts val="0"/>
              </a:spcBef>
              <a:spcAft>
                <a:spcPts val="0"/>
              </a:spcAft>
              <a:buClr>
                <a:schemeClr val="dk1"/>
              </a:buClr>
              <a:buSzPts val="2400"/>
              <a:buNone/>
            </a:pPr>
            <a:r>
              <a:rPr b="1" lang="en-IN"/>
              <a:t>Bandi Kaushik(111901015)</a:t>
            </a:r>
            <a:endParaRPr b="1"/>
          </a:p>
          <a:p>
            <a:pPr indent="0" lvl="0" marL="0" rtl="0" algn="ctr">
              <a:lnSpc>
                <a:spcPct val="90000"/>
              </a:lnSpc>
              <a:spcBef>
                <a:spcPts val="1000"/>
              </a:spcBef>
              <a:spcAft>
                <a:spcPts val="0"/>
              </a:spcAft>
              <a:buClr>
                <a:schemeClr val="dk1"/>
              </a:buClr>
              <a:buSzPts val="2400"/>
              <a:buNone/>
            </a:pPr>
            <a:r>
              <a:rPr b="1" lang="en-IN"/>
              <a:t>Vikas naik(111901052)</a:t>
            </a:r>
            <a:endParaRPr b="1"/>
          </a:p>
          <a:p>
            <a:pPr indent="0" lvl="0" marL="0" rtl="0" algn="ctr">
              <a:lnSpc>
                <a:spcPct val="90000"/>
              </a:lnSpc>
              <a:spcBef>
                <a:spcPts val="1000"/>
              </a:spcBef>
              <a:spcAft>
                <a:spcPts val="0"/>
              </a:spcAft>
              <a:buClr>
                <a:schemeClr val="dk1"/>
              </a:buClr>
              <a:buSzPts val="2400"/>
              <a:buNone/>
            </a:pPr>
            <a:r>
              <a:rPr b="1" lang="en-IN"/>
              <a:t>M A Azeem(111901032)</a:t>
            </a:r>
            <a:endParaRPr b="1"/>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40" name="Shape 140"/>
        <p:cNvGrpSpPr/>
        <p:nvPr/>
      </p:nvGrpSpPr>
      <p:grpSpPr>
        <a:xfrm>
          <a:off x="0" y="0"/>
          <a:ext cx="0" cy="0"/>
          <a:chOff x="0" y="0"/>
          <a:chExt cx="0" cy="0"/>
        </a:xfrm>
      </p:grpSpPr>
      <p:sp>
        <p:nvSpPr>
          <p:cNvPr id="141" name="Google Shape;141;g11f414cfff9_0_18"/>
          <p:cNvSpPr txBox="1"/>
          <p:nvPr>
            <p:ph type="title"/>
          </p:nvPr>
        </p:nvSpPr>
        <p:spPr>
          <a:xfrm>
            <a:off x="838200" y="352675"/>
            <a:ext cx="10515600" cy="8421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b="1" lang="en-IN"/>
              <a:t>Dataset</a:t>
            </a:r>
            <a:endParaRPr b="1"/>
          </a:p>
        </p:txBody>
      </p:sp>
      <p:sp>
        <p:nvSpPr>
          <p:cNvPr id="142" name="Google Shape;142;g11f414cfff9_0_18"/>
          <p:cNvSpPr txBox="1"/>
          <p:nvPr>
            <p:ph idx="1" type="body"/>
          </p:nvPr>
        </p:nvSpPr>
        <p:spPr>
          <a:xfrm>
            <a:off x="838200" y="1194775"/>
            <a:ext cx="10515600" cy="49662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b="1"/>
          </a:p>
          <a:p>
            <a:pPr indent="-342900" lvl="0" marL="457200" rtl="0" algn="l">
              <a:spcBef>
                <a:spcPts val="1000"/>
              </a:spcBef>
              <a:spcAft>
                <a:spcPts val="0"/>
              </a:spcAft>
              <a:buSzPts val="1800"/>
              <a:buChar char="•"/>
            </a:pPr>
            <a:r>
              <a:rPr b="1" lang="en-IN"/>
              <a:t>Then we have added a column label to both the csv files and labelled fake and real for fake.csv and true.csv files respectively.</a:t>
            </a:r>
            <a:endParaRPr b="1"/>
          </a:p>
          <a:p>
            <a:pPr indent="-342900" lvl="0" marL="457200" rtl="0" algn="l">
              <a:spcBef>
                <a:spcPts val="0"/>
              </a:spcBef>
              <a:spcAft>
                <a:spcPts val="0"/>
              </a:spcAft>
              <a:buSzPts val="1800"/>
              <a:buChar char="•"/>
            </a:pPr>
            <a:r>
              <a:rPr b="1" lang="en-IN"/>
              <a:t>Then we concatenated the two csv files and suffled the data to use for our project.</a:t>
            </a:r>
            <a:endParaRPr b="1"/>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46" name="Shape 146"/>
        <p:cNvGrpSpPr/>
        <p:nvPr/>
      </p:nvGrpSpPr>
      <p:grpSpPr>
        <a:xfrm>
          <a:off x="0" y="0"/>
          <a:ext cx="0" cy="0"/>
          <a:chOff x="0" y="0"/>
          <a:chExt cx="0" cy="0"/>
        </a:xfrm>
      </p:grpSpPr>
      <p:sp>
        <p:nvSpPr>
          <p:cNvPr id="147" name="Google Shape;147;g11f414cfff9_0_23"/>
          <p:cNvSpPr txBox="1"/>
          <p:nvPr>
            <p:ph type="title"/>
          </p:nvPr>
        </p:nvSpPr>
        <p:spPr>
          <a:xfrm>
            <a:off x="838200" y="365125"/>
            <a:ext cx="10515600" cy="854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b="1" lang="en-IN"/>
              <a:t>Dataset</a:t>
            </a:r>
            <a:endParaRPr b="1"/>
          </a:p>
        </p:txBody>
      </p:sp>
      <p:sp>
        <p:nvSpPr>
          <p:cNvPr id="148" name="Google Shape;148;g11f414cfff9_0_23"/>
          <p:cNvSpPr txBox="1"/>
          <p:nvPr>
            <p:ph idx="1" type="body"/>
          </p:nvPr>
        </p:nvSpPr>
        <p:spPr>
          <a:xfrm>
            <a:off x="1344225" y="1605600"/>
            <a:ext cx="10009500" cy="45711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pic>
        <p:nvPicPr>
          <p:cNvPr id="149" name="Google Shape;149;g11f414cfff9_0_23"/>
          <p:cNvPicPr preferRelativeResize="0"/>
          <p:nvPr/>
        </p:nvPicPr>
        <p:blipFill>
          <a:blip r:embed="rId4">
            <a:alphaModFix/>
          </a:blip>
          <a:stretch>
            <a:fillRect/>
          </a:stretch>
        </p:blipFill>
        <p:spPr>
          <a:xfrm>
            <a:off x="1282600" y="1222652"/>
            <a:ext cx="9473775" cy="44127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53" name="Shape 153"/>
        <p:cNvGrpSpPr/>
        <p:nvPr/>
      </p:nvGrpSpPr>
      <p:grpSpPr>
        <a:xfrm>
          <a:off x="0" y="0"/>
          <a:ext cx="0" cy="0"/>
          <a:chOff x="0" y="0"/>
          <a:chExt cx="0" cy="0"/>
        </a:xfrm>
      </p:grpSpPr>
      <p:sp>
        <p:nvSpPr>
          <p:cNvPr id="154" name="Google Shape;154;g11b6d0ac53f_1_1"/>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IN"/>
              <a:t>Text Processing</a:t>
            </a:r>
            <a:endParaRPr/>
          </a:p>
        </p:txBody>
      </p:sp>
      <p:sp>
        <p:nvSpPr>
          <p:cNvPr id="155" name="Google Shape;155;g11b6d0ac53f_1_1"/>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342900" lvl="0" marL="457200" rtl="0" algn="l">
              <a:spcBef>
                <a:spcPts val="1000"/>
              </a:spcBef>
              <a:spcAft>
                <a:spcPts val="0"/>
              </a:spcAft>
              <a:buSzPts val="1800"/>
              <a:buChar char="•"/>
            </a:pPr>
            <a:r>
              <a:rPr lang="en-IN"/>
              <a:t>In this process we perform stemming, removal of </a:t>
            </a:r>
            <a:r>
              <a:rPr lang="en-IN"/>
              <a:t>stopwords</a:t>
            </a:r>
            <a:r>
              <a:rPr lang="en-IN"/>
              <a:t>,  duplicate drops, and even removing nonsensical characters in the text, such as exclamation marks and commas.</a:t>
            </a:r>
            <a:endParaRPr/>
          </a:p>
          <a:p>
            <a:pPr indent="-342900" lvl="0" marL="457200" rtl="0" algn="l">
              <a:spcBef>
                <a:spcPts val="0"/>
              </a:spcBef>
              <a:spcAft>
                <a:spcPts val="0"/>
              </a:spcAft>
              <a:buSzPts val="1800"/>
              <a:buChar char="•"/>
            </a:pPr>
            <a:r>
              <a:rPr lang="en-IN"/>
              <a:t> Stemming is the process of reducing a word to its root.</a:t>
            </a:r>
            <a:endParaRPr/>
          </a:p>
          <a:p>
            <a:pPr indent="0" lvl="0" marL="457200" rtl="0" algn="l">
              <a:spcBef>
                <a:spcPts val="1000"/>
              </a:spcBef>
              <a:spcAft>
                <a:spcPts val="0"/>
              </a:spcAft>
              <a:buNone/>
            </a:pPr>
            <a:r>
              <a:t/>
            </a:r>
            <a:endParaRPr/>
          </a:p>
        </p:txBody>
      </p:sp>
      <p:pic>
        <p:nvPicPr>
          <p:cNvPr id="156" name="Google Shape;156;g11b6d0ac53f_1_1"/>
          <p:cNvPicPr preferRelativeResize="0"/>
          <p:nvPr/>
        </p:nvPicPr>
        <p:blipFill rotWithShape="1">
          <a:blip r:embed="rId4">
            <a:alphaModFix/>
          </a:blip>
          <a:srcRect b="12403" l="-2061" r="-2051" t="0"/>
          <a:stretch/>
        </p:blipFill>
        <p:spPr>
          <a:xfrm>
            <a:off x="4059050" y="3579550"/>
            <a:ext cx="3698075" cy="23306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60" name="Shape 160"/>
        <p:cNvGrpSpPr/>
        <p:nvPr/>
      </p:nvGrpSpPr>
      <p:grpSpPr>
        <a:xfrm>
          <a:off x="0" y="0"/>
          <a:ext cx="0" cy="0"/>
          <a:chOff x="0" y="0"/>
          <a:chExt cx="0" cy="0"/>
        </a:xfrm>
      </p:grpSpPr>
      <p:sp>
        <p:nvSpPr>
          <p:cNvPr id="161" name="Google Shape;161;p6"/>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IN"/>
              <a:t>TF-IDF Vectorization</a:t>
            </a:r>
            <a:endParaRPr b="1"/>
          </a:p>
        </p:txBody>
      </p:sp>
      <p:sp>
        <p:nvSpPr>
          <p:cNvPr id="162" name="Google Shape;162;p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90000"/>
              </a:lnSpc>
              <a:spcBef>
                <a:spcPts val="0"/>
              </a:spcBef>
              <a:spcAft>
                <a:spcPts val="0"/>
              </a:spcAft>
              <a:buClr>
                <a:schemeClr val="dk1"/>
              </a:buClr>
              <a:buSzPts val="2800"/>
              <a:buChar char="•"/>
            </a:pPr>
            <a:r>
              <a:rPr b="1" lang="en-IN"/>
              <a:t>TF (Term Frequency): The number of times a word appears in a document is its Term Frequency. A higher value means a term appears more often than others, and so, the document is a good match when the term is part of the search terms.</a:t>
            </a:r>
            <a:endParaRPr b="1"/>
          </a:p>
          <a:p>
            <a:pPr indent="-228600" lvl="0" marL="228600" rtl="0" algn="l">
              <a:lnSpc>
                <a:spcPct val="90000"/>
              </a:lnSpc>
              <a:spcBef>
                <a:spcPts val="1000"/>
              </a:spcBef>
              <a:spcAft>
                <a:spcPts val="0"/>
              </a:spcAft>
              <a:buClr>
                <a:schemeClr val="dk1"/>
              </a:buClr>
              <a:buSzPts val="2800"/>
              <a:buChar char="•"/>
            </a:pPr>
            <a:r>
              <a:rPr b="1" lang="en-IN"/>
              <a:t>IDF (Inverse Document Frequency): Words that occur many times a document, but also occur many times in many others, may be irrelevant. IDF is a measure of how significant a term is in the entire corpus.</a:t>
            </a:r>
            <a:endParaRPr b="1"/>
          </a:p>
          <a:p>
            <a:pPr indent="-228600" lvl="0" marL="228600" rtl="0" algn="l">
              <a:lnSpc>
                <a:spcPct val="90000"/>
              </a:lnSpc>
              <a:spcBef>
                <a:spcPts val="1000"/>
              </a:spcBef>
              <a:spcAft>
                <a:spcPts val="0"/>
              </a:spcAft>
              <a:buClr>
                <a:schemeClr val="dk1"/>
              </a:buClr>
              <a:buSzPts val="2800"/>
              <a:buChar char="•"/>
            </a:pPr>
            <a:r>
              <a:rPr b="1" lang="en-IN"/>
              <a:t>The TfidfVectorizer converts a collection of raw documents into its feature vectors.</a:t>
            </a:r>
            <a:endParaRPr b="1"/>
          </a:p>
          <a:p>
            <a:pPr indent="-50800" lvl="0" marL="228600" rtl="0" algn="l">
              <a:lnSpc>
                <a:spcPct val="90000"/>
              </a:lnSpc>
              <a:spcBef>
                <a:spcPts val="1000"/>
              </a:spcBef>
              <a:spcAft>
                <a:spcPts val="0"/>
              </a:spcAft>
              <a:buClr>
                <a:schemeClr val="dk1"/>
              </a:buClr>
              <a:buSzPts val="2800"/>
              <a:buNone/>
            </a:pPr>
            <a:r>
              <a:t/>
            </a:r>
            <a:endParaRPr b="1"/>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66" name="Shape 166"/>
        <p:cNvGrpSpPr/>
        <p:nvPr/>
      </p:nvGrpSpPr>
      <p:grpSpPr>
        <a:xfrm>
          <a:off x="0" y="0"/>
          <a:ext cx="0" cy="0"/>
          <a:chOff x="0" y="0"/>
          <a:chExt cx="0" cy="0"/>
        </a:xfrm>
      </p:grpSpPr>
      <p:sp>
        <p:nvSpPr>
          <p:cNvPr id="167" name="Google Shape;167;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IN"/>
              <a:t>Architecture	</a:t>
            </a:r>
            <a:endParaRPr b="1"/>
          </a:p>
        </p:txBody>
      </p:sp>
      <p:sp>
        <p:nvSpPr>
          <p:cNvPr id="168" name="Google Shape;168;p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b="1" lang="en-IN"/>
              <a:t>Extract the features from the pre-processed data using tfidf vectorization</a:t>
            </a:r>
            <a:endParaRPr b="1"/>
          </a:p>
          <a:p>
            <a:pPr indent="-228600" lvl="0" marL="228600" rtl="0" algn="l">
              <a:lnSpc>
                <a:spcPct val="90000"/>
              </a:lnSpc>
              <a:spcBef>
                <a:spcPts val="1000"/>
              </a:spcBef>
              <a:spcAft>
                <a:spcPts val="0"/>
              </a:spcAft>
              <a:buClr>
                <a:schemeClr val="dk1"/>
              </a:buClr>
              <a:buSzPts val="2800"/>
              <a:buChar char="•"/>
            </a:pPr>
            <a:r>
              <a:rPr b="1" lang="en-IN"/>
              <a:t>Split the dataset into training and testing data</a:t>
            </a:r>
            <a:endParaRPr b="1"/>
          </a:p>
          <a:p>
            <a:pPr indent="-228600" lvl="0" marL="228600" rtl="0" algn="l">
              <a:lnSpc>
                <a:spcPct val="90000"/>
              </a:lnSpc>
              <a:spcBef>
                <a:spcPts val="1000"/>
              </a:spcBef>
              <a:spcAft>
                <a:spcPts val="0"/>
              </a:spcAft>
              <a:buClr>
                <a:schemeClr val="dk1"/>
              </a:buClr>
              <a:buSzPts val="2800"/>
              <a:buChar char="•"/>
            </a:pPr>
            <a:r>
              <a:rPr b="1" lang="en-IN"/>
              <a:t>Using classification algorithm train the model with features extracted training data</a:t>
            </a:r>
            <a:endParaRPr b="1"/>
          </a:p>
          <a:p>
            <a:pPr indent="-228600" lvl="0" marL="228600" rtl="0" algn="l">
              <a:lnSpc>
                <a:spcPct val="90000"/>
              </a:lnSpc>
              <a:spcBef>
                <a:spcPts val="1000"/>
              </a:spcBef>
              <a:spcAft>
                <a:spcPts val="0"/>
              </a:spcAft>
              <a:buClr>
                <a:schemeClr val="dk1"/>
              </a:buClr>
              <a:buSzPts val="2800"/>
              <a:buChar char="•"/>
            </a:pPr>
            <a:r>
              <a:rPr b="1" lang="en-IN"/>
              <a:t>Test and validate the model with the test data</a:t>
            </a:r>
            <a:endParaRPr b="1"/>
          </a:p>
          <a:p>
            <a:pPr indent="-228600" lvl="0" marL="228600" rtl="0" algn="l">
              <a:lnSpc>
                <a:spcPct val="90000"/>
              </a:lnSpc>
              <a:spcBef>
                <a:spcPts val="1000"/>
              </a:spcBef>
              <a:spcAft>
                <a:spcPts val="0"/>
              </a:spcAft>
              <a:buClr>
                <a:schemeClr val="dk1"/>
              </a:buClr>
              <a:buSzPts val="2800"/>
              <a:buChar char="•"/>
            </a:pPr>
            <a:r>
              <a:rPr b="1" lang="en-IN"/>
              <a:t>We use Passive Aggressive Classifier, KNN Classifier, Multinomial Naive Bayes and Logistic Regression model and validate the data loaded.</a:t>
            </a:r>
            <a:endParaRPr b="1"/>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72" name="Shape 172"/>
        <p:cNvGrpSpPr/>
        <p:nvPr/>
      </p:nvGrpSpPr>
      <p:grpSpPr>
        <a:xfrm>
          <a:off x="0" y="0"/>
          <a:ext cx="0" cy="0"/>
          <a:chOff x="0" y="0"/>
          <a:chExt cx="0" cy="0"/>
        </a:xfrm>
      </p:grpSpPr>
      <p:sp>
        <p:nvSpPr>
          <p:cNvPr id="173" name="Google Shape;173;g1268ce5fe50_2_15"/>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b="1" lang="en-IN"/>
              <a:t>Multinomial Naive Bayes Classifier</a:t>
            </a:r>
            <a:endParaRPr b="1"/>
          </a:p>
        </p:txBody>
      </p:sp>
      <p:sp>
        <p:nvSpPr>
          <p:cNvPr id="174" name="Google Shape;174;g1268ce5fe50_2_15"/>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368300" lvl="0" marL="457200" rtl="0" algn="l">
              <a:lnSpc>
                <a:spcPct val="115000"/>
              </a:lnSpc>
              <a:spcBef>
                <a:spcPts val="0"/>
              </a:spcBef>
              <a:spcAft>
                <a:spcPts val="0"/>
              </a:spcAft>
              <a:buClr>
                <a:srgbClr val="373A3C"/>
              </a:buClr>
              <a:buSzPts val="2200"/>
              <a:buChar char="•"/>
            </a:pPr>
            <a:r>
              <a:rPr b="1" lang="en-IN" sz="2200">
                <a:solidFill>
                  <a:srgbClr val="373A3C"/>
                </a:solidFill>
                <a:latin typeface="Arial"/>
                <a:ea typeface="Arial"/>
                <a:cs typeface="Arial"/>
                <a:sym typeface="Arial"/>
              </a:rPr>
              <a:t>It is a Naive Bayes classifier for multinomial models. </a:t>
            </a:r>
            <a:endParaRPr b="1" sz="2200">
              <a:solidFill>
                <a:srgbClr val="373A3C"/>
              </a:solidFill>
              <a:latin typeface="Arial"/>
              <a:ea typeface="Arial"/>
              <a:cs typeface="Arial"/>
              <a:sym typeface="Arial"/>
            </a:endParaRPr>
          </a:p>
          <a:p>
            <a:pPr indent="-368300" lvl="0" marL="457200" rtl="0" algn="l">
              <a:lnSpc>
                <a:spcPct val="115000"/>
              </a:lnSpc>
              <a:spcBef>
                <a:spcPts val="0"/>
              </a:spcBef>
              <a:spcAft>
                <a:spcPts val="0"/>
              </a:spcAft>
              <a:buClr>
                <a:srgbClr val="373A3C"/>
              </a:buClr>
              <a:buSzPts val="2200"/>
              <a:buChar char="•"/>
            </a:pPr>
            <a:r>
              <a:rPr b="1" lang="en-IN" sz="2200">
                <a:solidFill>
                  <a:srgbClr val="373A3C"/>
                </a:solidFill>
                <a:latin typeface="Arial"/>
                <a:ea typeface="Arial"/>
                <a:cs typeface="Arial"/>
                <a:sym typeface="Arial"/>
              </a:rPr>
              <a:t>It is suitable for classification with discrete features. </a:t>
            </a:r>
            <a:endParaRPr b="1" sz="2200">
              <a:solidFill>
                <a:srgbClr val="373A3C"/>
              </a:solidFill>
              <a:latin typeface="Arial"/>
              <a:ea typeface="Arial"/>
              <a:cs typeface="Arial"/>
              <a:sym typeface="Arial"/>
            </a:endParaRPr>
          </a:p>
          <a:p>
            <a:pPr indent="-368300" lvl="0" marL="457200" rtl="0" algn="l">
              <a:lnSpc>
                <a:spcPct val="115000"/>
              </a:lnSpc>
              <a:spcBef>
                <a:spcPts val="0"/>
              </a:spcBef>
              <a:spcAft>
                <a:spcPts val="0"/>
              </a:spcAft>
              <a:buClr>
                <a:srgbClr val="373A3C"/>
              </a:buClr>
              <a:buSzPts val="2200"/>
              <a:buChar char="•"/>
            </a:pPr>
            <a:r>
              <a:rPr b="1" lang="en-IN" sz="2200">
                <a:solidFill>
                  <a:srgbClr val="373A3C"/>
                </a:solidFill>
                <a:latin typeface="Arial"/>
                <a:ea typeface="Arial"/>
                <a:cs typeface="Arial"/>
                <a:sym typeface="Arial"/>
              </a:rPr>
              <a:t>It guesses the tag of a text using the Bayes theorem and calculates each tag’s likelihood for a given sample and outputs the tag with the greatest chance. </a:t>
            </a:r>
            <a:endParaRPr b="1" sz="2200">
              <a:solidFill>
                <a:srgbClr val="373A3C"/>
              </a:solidFill>
              <a:latin typeface="Arial"/>
              <a:ea typeface="Arial"/>
              <a:cs typeface="Arial"/>
              <a:sym typeface="Arial"/>
            </a:endParaRPr>
          </a:p>
          <a:p>
            <a:pPr indent="-368300" lvl="0" marL="457200" rtl="0" algn="l">
              <a:lnSpc>
                <a:spcPct val="115000"/>
              </a:lnSpc>
              <a:spcBef>
                <a:spcPts val="0"/>
              </a:spcBef>
              <a:spcAft>
                <a:spcPts val="0"/>
              </a:spcAft>
              <a:buClr>
                <a:srgbClr val="373A3C"/>
              </a:buClr>
              <a:buSzPts val="2200"/>
              <a:buFont typeface="Arial"/>
              <a:buChar char="•"/>
            </a:pPr>
            <a:r>
              <a:rPr b="1" lang="en-IN" sz="2200">
                <a:solidFill>
                  <a:srgbClr val="373A3C"/>
                </a:solidFill>
                <a:latin typeface="Arial"/>
                <a:ea typeface="Arial"/>
                <a:cs typeface="Arial"/>
                <a:sym typeface="Arial"/>
              </a:rPr>
              <a:t>The multinomial naïve bayes classifier has been used to determine the category of document and make the prediction based on the regularity of words in the file. </a:t>
            </a:r>
            <a:endParaRPr b="1" sz="2200">
              <a:solidFill>
                <a:srgbClr val="373A3C"/>
              </a:solidFill>
              <a:latin typeface="Arial"/>
              <a:ea typeface="Arial"/>
              <a:cs typeface="Arial"/>
              <a:sym typeface="Arial"/>
            </a:endParaRPr>
          </a:p>
          <a:p>
            <a:pPr indent="0" lvl="0" marL="0" rtl="0" algn="l">
              <a:spcBef>
                <a:spcPts val="1000"/>
              </a:spcBef>
              <a:spcAft>
                <a:spcPts val="0"/>
              </a:spcAft>
              <a:buNone/>
            </a:pPr>
            <a:r>
              <a:t/>
            </a:r>
            <a:endParaRPr b="1" sz="3800">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78" name="Shape 178"/>
        <p:cNvGrpSpPr/>
        <p:nvPr/>
      </p:nvGrpSpPr>
      <p:grpSpPr>
        <a:xfrm>
          <a:off x="0" y="0"/>
          <a:ext cx="0" cy="0"/>
          <a:chOff x="0" y="0"/>
          <a:chExt cx="0" cy="0"/>
        </a:xfrm>
      </p:grpSpPr>
      <p:sp>
        <p:nvSpPr>
          <p:cNvPr id="179" name="Google Shape;179;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IN"/>
              <a:t>Passive Aggressive Algorithm</a:t>
            </a:r>
            <a:endParaRPr b="1"/>
          </a:p>
        </p:txBody>
      </p:sp>
      <p:sp>
        <p:nvSpPr>
          <p:cNvPr id="180" name="Google Shape;180;p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b="1" lang="en-IN"/>
              <a:t>PA algorithms are generally used for large-scale learning</a:t>
            </a:r>
            <a:endParaRPr b="1"/>
          </a:p>
          <a:p>
            <a:pPr indent="-228600" lvl="0" marL="228600" rtl="0" algn="l">
              <a:lnSpc>
                <a:spcPct val="90000"/>
              </a:lnSpc>
              <a:spcBef>
                <a:spcPts val="1000"/>
              </a:spcBef>
              <a:spcAft>
                <a:spcPts val="0"/>
              </a:spcAft>
              <a:buClr>
                <a:schemeClr val="dk1"/>
              </a:buClr>
              <a:buSzPts val="2800"/>
              <a:buChar char="•"/>
            </a:pPr>
            <a:r>
              <a:rPr b="1" lang="en-IN"/>
              <a:t>Such an algorithm remains passive for a correct classification outcome and turns aggressive in the event of miscalculations, updating and adjusting. Unlike most algorithm, it does not converge</a:t>
            </a:r>
            <a:endParaRPr b="1"/>
          </a:p>
          <a:p>
            <a:pPr indent="-228600" lvl="0" marL="228600" rtl="0" algn="l">
              <a:lnSpc>
                <a:spcPct val="90000"/>
              </a:lnSpc>
              <a:spcBef>
                <a:spcPts val="1000"/>
              </a:spcBef>
              <a:spcAft>
                <a:spcPts val="0"/>
              </a:spcAft>
              <a:buClr>
                <a:schemeClr val="dk1"/>
              </a:buClr>
              <a:buSzPts val="2800"/>
              <a:buChar char="•"/>
            </a:pPr>
            <a:r>
              <a:rPr b="1" lang="en-IN"/>
              <a:t>Its purpose is to make updates that correct the loss, causing very little change in the norm of weight vector</a:t>
            </a:r>
            <a:endParaRPr b="1"/>
          </a:p>
          <a:p>
            <a:pPr indent="-228600" lvl="0" marL="228600" rtl="0" algn="l">
              <a:lnSpc>
                <a:spcPct val="90000"/>
              </a:lnSpc>
              <a:spcBef>
                <a:spcPts val="1000"/>
              </a:spcBef>
              <a:spcAft>
                <a:spcPts val="0"/>
              </a:spcAft>
              <a:buClr>
                <a:schemeClr val="dk1"/>
              </a:buClr>
              <a:buSzPts val="2800"/>
              <a:buChar char="•"/>
            </a:pPr>
            <a:r>
              <a:rPr b="1" lang="en-IN"/>
              <a:t>It is one of the few ‘online-learning algorithms’</a:t>
            </a:r>
            <a:endParaRPr b="1"/>
          </a:p>
          <a:p>
            <a:pPr indent="-50800" lvl="0" marL="228600" rtl="0" algn="l">
              <a:lnSpc>
                <a:spcPct val="90000"/>
              </a:lnSpc>
              <a:spcBef>
                <a:spcPts val="1000"/>
              </a:spcBef>
              <a:spcAft>
                <a:spcPts val="0"/>
              </a:spcAft>
              <a:buClr>
                <a:schemeClr val="dk1"/>
              </a:buClr>
              <a:buSzPts val="2800"/>
              <a:buNone/>
            </a:pPr>
            <a:r>
              <a:t/>
            </a:r>
            <a:endParaRPr b="1"/>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84" name="Shape 184"/>
        <p:cNvGrpSpPr/>
        <p:nvPr/>
      </p:nvGrpSpPr>
      <p:grpSpPr>
        <a:xfrm>
          <a:off x="0" y="0"/>
          <a:ext cx="0" cy="0"/>
          <a:chOff x="0" y="0"/>
          <a:chExt cx="0" cy="0"/>
        </a:xfrm>
      </p:grpSpPr>
      <p:sp>
        <p:nvSpPr>
          <p:cNvPr id="185" name="Google Shape;185;g1268ce5fe50_2_0"/>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b="1" lang="en-IN"/>
              <a:t>KNN Classifier</a:t>
            </a:r>
            <a:endParaRPr b="1"/>
          </a:p>
        </p:txBody>
      </p:sp>
      <p:sp>
        <p:nvSpPr>
          <p:cNvPr id="186" name="Google Shape;186;g1268ce5fe50_2_0"/>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400050" lvl="0" marL="457200" rtl="0" algn="l">
              <a:lnSpc>
                <a:spcPct val="115000"/>
              </a:lnSpc>
              <a:spcBef>
                <a:spcPts val="0"/>
              </a:spcBef>
              <a:spcAft>
                <a:spcPts val="0"/>
              </a:spcAft>
              <a:buClr>
                <a:srgbClr val="373A3C"/>
              </a:buClr>
              <a:buSzPts val="2700"/>
              <a:buChar char="•"/>
            </a:pPr>
            <a:r>
              <a:rPr b="1" lang="en-IN" sz="2700">
                <a:solidFill>
                  <a:srgbClr val="373A3C"/>
                </a:solidFill>
                <a:latin typeface="Arial"/>
                <a:ea typeface="Arial"/>
                <a:cs typeface="Arial"/>
                <a:sym typeface="Arial"/>
              </a:rPr>
              <a:t>KNN Classifier determines the class of a data point by majority voting principle. </a:t>
            </a:r>
            <a:endParaRPr b="1" sz="2700">
              <a:solidFill>
                <a:srgbClr val="373A3C"/>
              </a:solidFill>
              <a:latin typeface="Arial"/>
              <a:ea typeface="Arial"/>
              <a:cs typeface="Arial"/>
              <a:sym typeface="Arial"/>
            </a:endParaRPr>
          </a:p>
          <a:p>
            <a:pPr indent="-400050" lvl="0" marL="457200" rtl="0" algn="l">
              <a:lnSpc>
                <a:spcPct val="115000"/>
              </a:lnSpc>
              <a:spcBef>
                <a:spcPts val="0"/>
              </a:spcBef>
              <a:spcAft>
                <a:spcPts val="0"/>
              </a:spcAft>
              <a:buClr>
                <a:srgbClr val="373A3C"/>
              </a:buClr>
              <a:buSzPts val="2700"/>
              <a:buChar char="•"/>
            </a:pPr>
            <a:r>
              <a:rPr b="1" lang="en-IN" sz="2700">
                <a:solidFill>
                  <a:srgbClr val="373A3C"/>
                </a:solidFill>
                <a:latin typeface="Arial"/>
                <a:ea typeface="Arial"/>
                <a:cs typeface="Arial"/>
                <a:sym typeface="Arial"/>
              </a:rPr>
              <a:t>It calculates the distance from all points in the proximity of the unknown data and filters out the ones with the shortest distances to it.</a:t>
            </a:r>
            <a:endParaRPr b="1" sz="2700">
              <a:solidFill>
                <a:srgbClr val="373A3C"/>
              </a:solidFill>
              <a:latin typeface="Arial"/>
              <a:ea typeface="Arial"/>
              <a:cs typeface="Arial"/>
              <a:sym typeface="Arial"/>
            </a:endParaRPr>
          </a:p>
          <a:p>
            <a:pPr indent="-400050" lvl="0" marL="457200" rtl="0" algn="l">
              <a:lnSpc>
                <a:spcPct val="115000"/>
              </a:lnSpc>
              <a:spcBef>
                <a:spcPts val="0"/>
              </a:spcBef>
              <a:spcAft>
                <a:spcPts val="0"/>
              </a:spcAft>
              <a:buClr>
                <a:srgbClr val="373A3C"/>
              </a:buClr>
              <a:buSzPts val="2700"/>
              <a:buChar char="•"/>
            </a:pPr>
            <a:r>
              <a:rPr b="1" lang="en-IN" sz="2700">
                <a:solidFill>
                  <a:srgbClr val="373A3C"/>
                </a:solidFill>
                <a:latin typeface="Arial"/>
                <a:ea typeface="Arial"/>
                <a:cs typeface="Arial"/>
                <a:sym typeface="Arial"/>
              </a:rPr>
              <a:t>Based on the distance it classifies whether the data is fake or real.</a:t>
            </a:r>
            <a:endParaRPr b="1" sz="4300">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90" name="Shape 190"/>
        <p:cNvGrpSpPr/>
        <p:nvPr/>
      </p:nvGrpSpPr>
      <p:grpSpPr>
        <a:xfrm>
          <a:off x="0" y="0"/>
          <a:ext cx="0" cy="0"/>
          <a:chOff x="0" y="0"/>
          <a:chExt cx="0" cy="0"/>
        </a:xfrm>
      </p:grpSpPr>
      <p:sp>
        <p:nvSpPr>
          <p:cNvPr id="191" name="Google Shape;191;g1268ce5fe50_2_5"/>
          <p:cNvSpPr txBox="1"/>
          <p:nvPr>
            <p:ph type="title"/>
          </p:nvPr>
        </p:nvSpPr>
        <p:spPr>
          <a:xfrm>
            <a:off x="838200" y="31297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b="1" lang="en-IN"/>
              <a:t>Logistic Regression</a:t>
            </a:r>
            <a:endParaRPr b="1"/>
          </a:p>
        </p:txBody>
      </p:sp>
      <p:sp>
        <p:nvSpPr>
          <p:cNvPr id="192" name="Google Shape;192;g1268ce5fe50_2_5"/>
          <p:cNvSpPr txBox="1"/>
          <p:nvPr>
            <p:ph idx="1" type="body"/>
          </p:nvPr>
        </p:nvSpPr>
        <p:spPr>
          <a:xfrm>
            <a:off x="786025" y="1786525"/>
            <a:ext cx="10515600" cy="4351200"/>
          </a:xfrm>
          <a:prstGeom prst="rect">
            <a:avLst/>
          </a:prstGeom>
        </p:spPr>
        <p:txBody>
          <a:bodyPr anchorCtr="0" anchor="t" bIns="45700" lIns="91425" spcFirstLastPara="1" rIns="91425" wrap="square" tIns="45700">
            <a:normAutofit/>
          </a:bodyPr>
          <a:lstStyle/>
          <a:p>
            <a:pPr indent="-381000" lvl="0" marL="457200" rtl="0" algn="l">
              <a:lnSpc>
                <a:spcPct val="115000"/>
              </a:lnSpc>
              <a:spcBef>
                <a:spcPts val="0"/>
              </a:spcBef>
              <a:spcAft>
                <a:spcPts val="0"/>
              </a:spcAft>
              <a:buClr>
                <a:srgbClr val="373A3C"/>
              </a:buClr>
              <a:buSzPts val="2400"/>
              <a:buChar char="•"/>
            </a:pPr>
            <a:r>
              <a:rPr b="1" lang="en-IN" sz="2400">
                <a:solidFill>
                  <a:srgbClr val="373A3C"/>
                </a:solidFill>
                <a:latin typeface="Arial"/>
                <a:ea typeface="Arial"/>
                <a:cs typeface="Arial"/>
                <a:sym typeface="Arial"/>
              </a:rPr>
              <a:t>Logistic Regression is a classification algorithm used to assign observations to a discrete set of classes.</a:t>
            </a:r>
            <a:endParaRPr b="1" sz="2400">
              <a:solidFill>
                <a:srgbClr val="373A3C"/>
              </a:solidFill>
              <a:latin typeface="Arial"/>
              <a:ea typeface="Arial"/>
              <a:cs typeface="Arial"/>
              <a:sym typeface="Arial"/>
            </a:endParaRPr>
          </a:p>
          <a:p>
            <a:pPr indent="-381000" lvl="0" marL="457200" rtl="0" algn="l">
              <a:lnSpc>
                <a:spcPct val="115000"/>
              </a:lnSpc>
              <a:spcBef>
                <a:spcPts val="0"/>
              </a:spcBef>
              <a:spcAft>
                <a:spcPts val="0"/>
              </a:spcAft>
              <a:buClr>
                <a:srgbClr val="373A3C"/>
              </a:buClr>
              <a:buSzPts val="2400"/>
              <a:buFont typeface="Arial"/>
              <a:buChar char="•"/>
            </a:pPr>
            <a:r>
              <a:rPr b="1" lang="en-IN" sz="2400">
                <a:solidFill>
                  <a:srgbClr val="373A3C"/>
                </a:solidFill>
                <a:latin typeface="Arial"/>
                <a:ea typeface="Arial"/>
                <a:cs typeface="Arial"/>
                <a:sym typeface="Arial"/>
              </a:rPr>
              <a:t>It is used for data that is co-dependent on each other, such as heads or tails.</a:t>
            </a:r>
            <a:endParaRPr b="1" sz="2400">
              <a:solidFill>
                <a:srgbClr val="373A3C"/>
              </a:solidFill>
              <a:latin typeface="Arial"/>
              <a:ea typeface="Arial"/>
              <a:cs typeface="Arial"/>
              <a:sym typeface="Arial"/>
            </a:endParaRPr>
          </a:p>
          <a:p>
            <a:pPr indent="-381000" lvl="0" marL="457200" rtl="0" algn="l">
              <a:lnSpc>
                <a:spcPct val="115000"/>
              </a:lnSpc>
              <a:spcBef>
                <a:spcPts val="0"/>
              </a:spcBef>
              <a:spcAft>
                <a:spcPts val="0"/>
              </a:spcAft>
              <a:buClr>
                <a:srgbClr val="373A3C"/>
              </a:buClr>
              <a:buSzPts val="2400"/>
              <a:buFont typeface="Arial"/>
              <a:buChar char="•"/>
            </a:pPr>
            <a:r>
              <a:rPr b="1" lang="en-IN" sz="2400">
                <a:solidFill>
                  <a:srgbClr val="373A3C"/>
                </a:solidFill>
                <a:latin typeface="Arial"/>
                <a:ea typeface="Arial"/>
                <a:cs typeface="Arial"/>
                <a:sym typeface="Arial"/>
              </a:rPr>
              <a:t> It is used to capture the relation between the binary valued data and convert that into a function based on one dependent variable and one or more independent variables. </a:t>
            </a:r>
            <a:endParaRPr b="1" sz="2400">
              <a:solidFill>
                <a:srgbClr val="373A3C"/>
              </a:solidFill>
              <a:latin typeface="Arial"/>
              <a:ea typeface="Arial"/>
              <a:cs typeface="Arial"/>
              <a:sym typeface="Arial"/>
            </a:endParaRPr>
          </a:p>
          <a:p>
            <a:pPr indent="-381000" lvl="0" marL="457200" rtl="0" algn="l">
              <a:lnSpc>
                <a:spcPct val="115000"/>
              </a:lnSpc>
              <a:spcBef>
                <a:spcPts val="0"/>
              </a:spcBef>
              <a:spcAft>
                <a:spcPts val="0"/>
              </a:spcAft>
              <a:buClr>
                <a:srgbClr val="373A3C"/>
              </a:buClr>
              <a:buSzPts val="2400"/>
              <a:buFont typeface="Arial"/>
              <a:buChar char="•"/>
            </a:pPr>
            <a:r>
              <a:rPr b="1" lang="en-IN" sz="2400">
                <a:solidFill>
                  <a:srgbClr val="373A3C"/>
                </a:solidFill>
                <a:latin typeface="Arial"/>
                <a:ea typeface="Arial"/>
                <a:cs typeface="Arial"/>
                <a:sym typeface="Arial"/>
              </a:rPr>
              <a:t>It is also used to predict the probability of a target variable.</a:t>
            </a:r>
            <a:endParaRPr b="1" sz="2400">
              <a:solidFill>
                <a:srgbClr val="373A3C"/>
              </a:solidFill>
              <a:latin typeface="Arial"/>
              <a:ea typeface="Arial"/>
              <a:cs typeface="Arial"/>
              <a:sym typeface="Arial"/>
            </a:endParaRPr>
          </a:p>
          <a:p>
            <a:pPr indent="0" lvl="0" marL="914400" rtl="0" algn="l">
              <a:lnSpc>
                <a:spcPct val="115000"/>
              </a:lnSpc>
              <a:spcBef>
                <a:spcPts val="0"/>
              </a:spcBef>
              <a:spcAft>
                <a:spcPts val="0"/>
              </a:spcAft>
              <a:buNone/>
            </a:pPr>
            <a:r>
              <a:t/>
            </a:r>
            <a:endParaRPr b="1" sz="2400">
              <a:solidFill>
                <a:srgbClr val="373A3C"/>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96" name="Shape 196"/>
        <p:cNvGrpSpPr/>
        <p:nvPr/>
      </p:nvGrpSpPr>
      <p:grpSpPr>
        <a:xfrm>
          <a:off x="0" y="0"/>
          <a:ext cx="0" cy="0"/>
          <a:chOff x="0" y="0"/>
          <a:chExt cx="0" cy="0"/>
        </a:xfrm>
      </p:grpSpPr>
      <p:sp>
        <p:nvSpPr>
          <p:cNvPr id="197" name="Google Shape;197;g11b6d0ac53f_0_0"/>
          <p:cNvSpPr txBox="1"/>
          <p:nvPr>
            <p:ph type="title"/>
          </p:nvPr>
        </p:nvSpPr>
        <p:spPr>
          <a:xfrm>
            <a:off x="525975" y="130950"/>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IN"/>
              <a:t>Results</a:t>
            </a:r>
            <a:endParaRPr/>
          </a:p>
        </p:txBody>
      </p:sp>
      <p:sp>
        <p:nvSpPr>
          <p:cNvPr id="198" name="Google Shape;198;g11b6d0ac53f_0_0"/>
          <p:cNvSpPr txBox="1"/>
          <p:nvPr>
            <p:ph idx="1" type="body"/>
          </p:nvPr>
        </p:nvSpPr>
        <p:spPr>
          <a:xfrm>
            <a:off x="592875" y="1669500"/>
            <a:ext cx="10515600" cy="43512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graphicFrame>
        <p:nvGraphicFramePr>
          <p:cNvPr id="199" name="Google Shape;199;g11b6d0ac53f_0_0"/>
          <p:cNvGraphicFramePr/>
          <p:nvPr/>
        </p:nvGraphicFramePr>
        <p:xfrm>
          <a:off x="952500" y="2476500"/>
          <a:ext cx="3000000" cy="3000000"/>
        </p:xfrm>
        <a:graphic>
          <a:graphicData uri="http://schemas.openxmlformats.org/drawingml/2006/table">
            <a:tbl>
              <a:tblPr>
                <a:noFill/>
                <a:tableStyleId>{09ABDBFC-2900-4EEA-A8C3-6E614CD45ED4}</a:tableStyleId>
              </a:tblPr>
              <a:tblGrid>
                <a:gridCol w="2057400"/>
                <a:gridCol w="2057400"/>
                <a:gridCol w="2057400"/>
                <a:gridCol w="2057400"/>
                <a:gridCol w="2057400"/>
              </a:tblGrid>
              <a:tr h="381000">
                <a:tc>
                  <a:txBody>
                    <a:bodyPr/>
                    <a:lstStyle/>
                    <a:p>
                      <a:pPr indent="0" lvl="0" marL="0" rtl="0" algn="l">
                        <a:spcBef>
                          <a:spcPts val="0"/>
                        </a:spcBef>
                        <a:spcAft>
                          <a:spcPts val="0"/>
                        </a:spcAft>
                        <a:buNone/>
                      </a:pPr>
                      <a:r>
                        <a:t/>
                      </a:r>
                      <a:endParaRPr b="1"/>
                    </a:p>
                  </a:txBody>
                  <a:tcPr marT="91425" marB="91425" marR="91425" marL="91425"/>
                </a:tc>
                <a:tc>
                  <a:txBody>
                    <a:bodyPr/>
                    <a:lstStyle/>
                    <a:p>
                      <a:pPr indent="0" lvl="0" marL="0" rtl="0" algn="l">
                        <a:spcBef>
                          <a:spcPts val="0"/>
                        </a:spcBef>
                        <a:spcAft>
                          <a:spcPts val="0"/>
                        </a:spcAft>
                        <a:buNone/>
                      </a:pPr>
                      <a:r>
                        <a:rPr b="1" lang="en-IN"/>
                        <a:t>Accuracy</a:t>
                      </a:r>
                      <a:endParaRPr b="1"/>
                    </a:p>
                  </a:txBody>
                  <a:tcPr marT="91425" marB="91425" marR="91425" marL="91425"/>
                </a:tc>
                <a:tc>
                  <a:txBody>
                    <a:bodyPr/>
                    <a:lstStyle/>
                    <a:p>
                      <a:pPr indent="0" lvl="0" marL="0" rtl="0" algn="l">
                        <a:spcBef>
                          <a:spcPts val="0"/>
                        </a:spcBef>
                        <a:spcAft>
                          <a:spcPts val="0"/>
                        </a:spcAft>
                        <a:buNone/>
                      </a:pPr>
                      <a:r>
                        <a:rPr b="1" lang="en-IN"/>
                        <a:t>Precision</a:t>
                      </a:r>
                      <a:endParaRPr b="1"/>
                    </a:p>
                  </a:txBody>
                  <a:tcPr marT="91425" marB="91425" marR="91425" marL="91425"/>
                </a:tc>
                <a:tc>
                  <a:txBody>
                    <a:bodyPr/>
                    <a:lstStyle/>
                    <a:p>
                      <a:pPr indent="0" lvl="0" marL="0" rtl="0" algn="l">
                        <a:spcBef>
                          <a:spcPts val="0"/>
                        </a:spcBef>
                        <a:spcAft>
                          <a:spcPts val="0"/>
                        </a:spcAft>
                        <a:buNone/>
                      </a:pPr>
                      <a:r>
                        <a:rPr b="1" lang="en-IN"/>
                        <a:t>Recall</a:t>
                      </a:r>
                      <a:endParaRPr b="1"/>
                    </a:p>
                  </a:txBody>
                  <a:tcPr marT="91425" marB="91425" marR="91425" marL="91425"/>
                </a:tc>
                <a:tc>
                  <a:txBody>
                    <a:bodyPr/>
                    <a:lstStyle/>
                    <a:p>
                      <a:pPr indent="0" lvl="0" marL="0" rtl="0" algn="l">
                        <a:spcBef>
                          <a:spcPts val="0"/>
                        </a:spcBef>
                        <a:spcAft>
                          <a:spcPts val="0"/>
                        </a:spcAft>
                        <a:buNone/>
                      </a:pPr>
                      <a:r>
                        <a:rPr b="1" lang="en-IN"/>
                        <a:t>F1_Score</a:t>
                      </a:r>
                      <a:endParaRPr b="1"/>
                    </a:p>
                  </a:txBody>
                  <a:tcPr marT="91425" marB="91425" marR="91425" marL="91425"/>
                </a:tc>
              </a:tr>
              <a:tr h="381000">
                <a:tc>
                  <a:txBody>
                    <a:bodyPr/>
                    <a:lstStyle/>
                    <a:p>
                      <a:pPr indent="0" lvl="0" marL="0" rtl="0" algn="l">
                        <a:spcBef>
                          <a:spcPts val="0"/>
                        </a:spcBef>
                        <a:spcAft>
                          <a:spcPts val="0"/>
                        </a:spcAft>
                        <a:buClr>
                          <a:schemeClr val="dk1"/>
                        </a:buClr>
                        <a:buSzPts val="1100"/>
                        <a:buFont typeface="Arial"/>
                        <a:buNone/>
                      </a:pPr>
                      <a:r>
                        <a:rPr b="1" lang="en-IN">
                          <a:solidFill>
                            <a:schemeClr val="dk1"/>
                          </a:solidFill>
                        </a:rPr>
                        <a:t>Multinomial Naive Bayes Classifier</a:t>
                      </a:r>
                      <a:endParaRPr b="1">
                        <a:solidFill>
                          <a:schemeClr val="dk1"/>
                        </a:solidFill>
                      </a:endParaRPr>
                    </a:p>
                    <a:p>
                      <a:pPr indent="0" lvl="0" marL="0" rtl="0" algn="l">
                        <a:spcBef>
                          <a:spcPts val="0"/>
                        </a:spcBef>
                        <a:spcAft>
                          <a:spcPts val="0"/>
                        </a:spcAft>
                        <a:buNone/>
                      </a:pPr>
                      <a:r>
                        <a:t/>
                      </a:r>
                      <a:endParaRPr b="1"/>
                    </a:p>
                  </a:txBody>
                  <a:tcPr marT="91425" marB="91425" marR="91425" marL="91425"/>
                </a:tc>
                <a:tc>
                  <a:txBody>
                    <a:bodyPr/>
                    <a:lstStyle/>
                    <a:p>
                      <a:pPr indent="0" lvl="0" marL="0" rtl="0" algn="l">
                        <a:spcBef>
                          <a:spcPts val="0"/>
                        </a:spcBef>
                        <a:spcAft>
                          <a:spcPts val="0"/>
                        </a:spcAft>
                        <a:buNone/>
                      </a:pPr>
                      <a:r>
                        <a:rPr b="1" lang="en-IN"/>
                        <a:t>92.81%</a:t>
                      </a:r>
                      <a:endParaRPr b="1"/>
                    </a:p>
                  </a:txBody>
                  <a:tcPr marT="91425" marB="91425" marR="91425" marL="91425"/>
                </a:tc>
                <a:tc>
                  <a:txBody>
                    <a:bodyPr/>
                    <a:lstStyle/>
                    <a:p>
                      <a:pPr indent="0" lvl="0" marL="0" rtl="0" algn="l">
                        <a:spcBef>
                          <a:spcPts val="0"/>
                        </a:spcBef>
                        <a:spcAft>
                          <a:spcPts val="0"/>
                        </a:spcAft>
                        <a:buNone/>
                      </a:pPr>
                      <a:r>
                        <a:rPr b="1" lang="en-IN"/>
                        <a:t>93.21%</a:t>
                      </a:r>
                      <a:endParaRPr b="1"/>
                    </a:p>
                  </a:txBody>
                  <a:tcPr marT="91425" marB="91425" marR="91425" marL="91425"/>
                </a:tc>
                <a:tc>
                  <a:txBody>
                    <a:bodyPr/>
                    <a:lstStyle/>
                    <a:p>
                      <a:pPr indent="0" lvl="0" marL="0" rtl="0" algn="l">
                        <a:spcBef>
                          <a:spcPts val="0"/>
                        </a:spcBef>
                        <a:spcAft>
                          <a:spcPts val="0"/>
                        </a:spcAft>
                        <a:buNone/>
                      </a:pPr>
                      <a:r>
                        <a:rPr b="1" lang="en-IN"/>
                        <a:t>94.20%</a:t>
                      </a:r>
                      <a:endParaRPr b="1"/>
                    </a:p>
                  </a:txBody>
                  <a:tcPr marT="91425" marB="91425" marR="91425" marL="91425"/>
                </a:tc>
                <a:tc>
                  <a:txBody>
                    <a:bodyPr/>
                    <a:lstStyle/>
                    <a:p>
                      <a:pPr indent="0" lvl="0" marL="0" rtl="0" algn="l">
                        <a:spcBef>
                          <a:spcPts val="0"/>
                        </a:spcBef>
                        <a:spcAft>
                          <a:spcPts val="0"/>
                        </a:spcAft>
                        <a:buNone/>
                      </a:pPr>
                      <a:r>
                        <a:rPr b="1" lang="en-IN"/>
                        <a:t>93.70</a:t>
                      </a:r>
                      <a:endParaRPr b="1"/>
                    </a:p>
                  </a:txBody>
                  <a:tcPr marT="91425" marB="91425" marR="91425" marL="91425"/>
                </a:tc>
              </a:tr>
              <a:tr h="381000">
                <a:tc>
                  <a:txBody>
                    <a:bodyPr/>
                    <a:lstStyle/>
                    <a:p>
                      <a:pPr indent="0" lvl="0" marL="0" rtl="0" algn="l">
                        <a:spcBef>
                          <a:spcPts val="0"/>
                        </a:spcBef>
                        <a:spcAft>
                          <a:spcPts val="0"/>
                        </a:spcAft>
                        <a:buNone/>
                      </a:pPr>
                      <a:r>
                        <a:rPr b="1" lang="en-IN"/>
                        <a:t>Passive Aggressive Classifier</a:t>
                      </a:r>
                      <a:endParaRPr b="1"/>
                    </a:p>
                  </a:txBody>
                  <a:tcPr marT="91425" marB="91425" marR="91425" marL="91425"/>
                </a:tc>
                <a:tc>
                  <a:txBody>
                    <a:bodyPr/>
                    <a:lstStyle/>
                    <a:p>
                      <a:pPr indent="0" lvl="0" marL="0" rtl="0" algn="l">
                        <a:spcBef>
                          <a:spcPts val="0"/>
                        </a:spcBef>
                        <a:spcAft>
                          <a:spcPts val="0"/>
                        </a:spcAft>
                        <a:buNone/>
                      </a:pPr>
                      <a:r>
                        <a:rPr b="1" lang="en-IN"/>
                        <a:t>99.44%</a:t>
                      </a:r>
                      <a:endParaRPr b="1"/>
                    </a:p>
                  </a:txBody>
                  <a:tcPr marT="91425" marB="91425" marR="91425" marL="91425"/>
                </a:tc>
                <a:tc>
                  <a:txBody>
                    <a:bodyPr/>
                    <a:lstStyle/>
                    <a:p>
                      <a:pPr indent="0" lvl="0" marL="0" rtl="0" algn="l">
                        <a:spcBef>
                          <a:spcPts val="0"/>
                        </a:spcBef>
                        <a:spcAft>
                          <a:spcPts val="0"/>
                        </a:spcAft>
                        <a:buNone/>
                      </a:pPr>
                      <a:r>
                        <a:rPr b="1" lang="en-IN"/>
                        <a:t>99.51%</a:t>
                      </a:r>
                      <a:endParaRPr b="1"/>
                    </a:p>
                  </a:txBody>
                  <a:tcPr marT="91425" marB="91425" marR="91425" marL="91425"/>
                </a:tc>
                <a:tc>
                  <a:txBody>
                    <a:bodyPr/>
                    <a:lstStyle/>
                    <a:p>
                      <a:pPr indent="0" lvl="0" marL="0" rtl="0" algn="l">
                        <a:spcBef>
                          <a:spcPts val="0"/>
                        </a:spcBef>
                        <a:spcAft>
                          <a:spcPts val="0"/>
                        </a:spcAft>
                        <a:buNone/>
                      </a:pPr>
                      <a:r>
                        <a:rPr b="1" lang="en-IN"/>
                        <a:t> 99.34%</a:t>
                      </a:r>
                      <a:endParaRPr b="1"/>
                    </a:p>
                  </a:txBody>
                  <a:tcPr marT="91425" marB="91425" marR="91425" marL="91425"/>
                </a:tc>
                <a:tc>
                  <a:txBody>
                    <a:bodyPr/>
                    <a:lstStyle/>
                    <a:p>
                      <a:pPr indent="0" lvl="0" marL="0" rtl="0" algn="l">
                        <a:spcBef>
                          <a:spcPts val="0"/>
                        </a:spcBef>
                        <a:spcAft>
                          <a:spcPts val="0"/>
                        </a:spcAft>
                        <a:buNone/>
                      </a:pPr>
                      <a:r>
                        <a:rPr b="1" lang="en-IN"/>
                        <a:t>99.42%</a:t>
                      </a:r>
                      <a:endParaRPr b="1"/>
                    </a:p>
                  </a:txBody>
                  <a:tcPr marT="91425" marB="91425" marR="91425" marL="91425"/>
                </a:tc>
              </a:tr>
              <a:tr h="381000">
                <a:tc>
                  <a:txBody>
                    <a:bodyPr/>
                    <a:lstStyle/>
                    <a:p>
                      <a:pPr indent="0" lvl="0" marL="0" rtl="0" algn="l">
                        <a:spcBef>
                          <a:spcPts val="0"/>
                        </a:spcBef>
                        <a:spcAft>
                          <a:spcPts val="0"/>
                        </a:spcAft>
                        <a:buNone/>
                      </a:pPr>
                      <a:r>
                        <a:rPr b="1" lang="en-IN"/>
                        <a:t>KNN Classifier</a:t>
                      </a:r>
                      <a:endParaRPr b="1"/>
                    </a:p>
                  </a:txBody>
                  <a:tcPr marT="91425" marB="91425" marR="91425" marL="91425"/>
                </a:tc>
                <a:tc>
                  <a:txBody>
                    <a:bodyPr/>
                    <a:lstStyle/>
                    <a:p>
                      <a:pPr indent="0" lvl="0" marL="0" rtl="0" algn="l">
                        <a:spcBef>
                          <a:spcPts val="0"/>
                        </a:spcBef>
                        <a:spcAft>
                          <a:spcPts val="0"/>
                        </a:spcAft>
                        <a:buNone/>
                      </a:pPr>
                      <a:r>
                        <a:rPr b="1" lang="en-IN"/>
                        <a:t>70.18%</a:t>
                      </a:r>
                      <a:endParaRPr b="1"/>
                    </a:p>
                  </a:txBody>
                  <a:tcPr marT="91425" marB="91425" marR="91425" marL="91425"/>
                </a:tc>
                <a:tc>
                  <a:txBody>
                    <a:bodyPr/>
                    <a:lstStyle/>
                    <a:p>
                      <a:pPr indent="0" lvl="0" marL="0" rtl="0" algn="l">
                        <a:spcBef>
                          <a:spcPts val="0"/>
                        </a:spcBef>
                        <a:spcAft>
                          <a:spcPts val="0"/>
                        </a:spcAft>
                        <a:buNone/>
                      </a:pPr>
                      <a:r>
                        <a:rPr b="1" lang="en-IN"/>
                        <a:t>63.84%</a:t>
                      </a:r>
                      <a:endParaRPr b="1"/>
                    </a:p>
                  </a:txBody>
                  <a:tcPr marT="91425" marB="91425" marR="91425" marL="91425"/>
                </a:tc>
                <a:tc>
                  <a:txBody>
                    <a:bodyPr/>
                    <a:lstStyle/>
                    <a:p>
                      <a:pPr indent="0" lvl="0" marL="0" rtl="0" algn="l">
                        <a:spcBef>
                          <a:spcPts val="0"/>
                        </a:spcBef>
                        <a:spcAft>
                          <a:spcPts val="0"/>
                        </a:spcAft>
                        <a:buNone/>
                      </a:pPr>
                      <a:r>
                        <a:rPr b="1" lang="en-IN"/>
                        <a:t>97.49%</a:t>
                      </a:r>
                      <a:endParaRPr b="1"/>
                    </a:p>
                  </a:txBody>
                  <a:tcPr marT="91425" marB="91425" marR="91425" marL="91425"/>
                </a:tc>
                <a:tc>
                  <a:txBody>
                    <a:bodyPr/>
                    <a:lstStyle/>
                    <a:p>
                      <a:pPr indent="0" lvl="0" marL="0" rtl="0" algn="l">
                        <a:spcBef>
                          <a:spcPts val="0"/>
                        </a:spcBef>
                        <a:spcAft>
                          <a:spcPts val="0"/>
                        </a:spcAft>
                        <a:buNone/>
                      </a:pPr>
                      <a:r>
                        <a:rPr b="1" lang="en-IN"/>
                        <a:t>77.15%</a:t>
                      </a:r>
                      <a:endParaRPr b="1"/>
                    </a:p>
                  </a:txBody>
                  <a:tcPr marT="91425" marB="91425" marR="91425" marL="91425"/>
                </a:tc>
              </a:tr>
              <a:tr h="381000">
                <a:tc>
                  <a:txBody>
                    <a:bodyPr/>
                    <a:lstStyle/>
                    <a:p>
                      <a:pPr indent="0" lvl="0" marL="0" rtl="0" algn="l">
                        <a:spcBef>
                          <a:spcPts val="0"/>
                        </a:spcBef>
                        <a:spcAft>
                          <a:spcPts val="0"/>
                        </a:spcAft>
                        <a:buNone/>
                      </a:pPr>
                      <a:r>
                        <a:rPr b="1" lang="en-IN"/>
                        <a:t>Logistic Regression</a:t>
                      </a:r>
                      <a:endParaRPr b="1"/>
                    </a:p>
                  </a:txBody>
                  <a:tcPr marT="91425" marB="91425" marR="91425" marL="91425"/>
                </a:tc>
                <a:tc>
                  <a:txBody>
                    <a:bodyPr/>
                    <a:lstStyle/>
                    <a:p>
                      <a:pPr indent="0" lvl="0" marL="0" rtl="0" algn="l">
                        <a:lnSpc>
                          <a:spcPct val="90000"/>
                        </a:lnSpc>
                        <a:spcBef>
                          <a:spcPts val="1000"/>
                        </a:spcBef>
                        <a:spcAft>
                          <a:spcPts val="0"/>
                        </a:spcAft>
                        <a:buNone/>
                      </a:pPr>
                      <a:r>
                        <a:rPr b="1" lang="en-IN">
                          <a:solidFill>
                            <a:schemeClr val="dk1"/>
                          </a:solidFill>
                        </a:rPr>
                        <a:t>98.53%</a:t>
                      </a:r>
                      <a:endParaRPr b="1"/>
                    </a:p>
                  </a:txBody>
                  <a:tcPr marT="91425" marB="91425" marR="91425" marL="91425"/>
                </a:tc>
                <a:tc>
                  <a:txBody>
                    <a:bodyPr/>
                    <a:lstStyle/>
                    <a:p>
                      <a:pPr indent="0" lvl="0" marL="0" rtl="0" algn="l">
                        <a:spcBef>
                          <a:spcPts val="0"/>
                        </a:spcBef>
                        <a:spcAft>
                          <a:spcPts val="0"/>
                        </a:spcAft>
                        <a:buNone/>
                      </a:pPr>
                      <a:r>
                        <a:rPr b="1" lang="en-IN"/>
                        <a:t>98.82%</a:t>
                      </a:r>
                      <a:endParaRPr b="1"/>
                    </a:p>
                  </a:txBody>
                  <a:tcPr marT="91425" marB="91425" marR="91425" marL="91425"/>
                </a:tc>
                <a:tc>
                  <a:txBody>
                    <a:bodyPr/>
                    <a:lstStyle/>
                    <a:p>
                      <a:pPr indent="0" lvl="0" marL="0" rtl="0" algn="l">
                        <a:spcBef>
                          <a:spcPts val="0"/>
                        </a:spcBef>
                        <a:spcAft>
                          <a:spcPts val="0"/>
                        </a:spcAft>
                        <a:buNone/>
                      </a:pPr>
                      <a:r>
                        <a:rPr b="1" lang="en-IN"/>
                        <a:t>98.47%</a:t>
                      </a:r>
                      <a:endParaRPr b="1"/>
                    </a:p>
                  </a:txBody>
                  <a:tcPr marT="91425" marB="91425" marR="91425" marL="91425"/>
                </a:tc>
                <a:tc>
                  <a:txBody>
                    <a:bodyPr/>
                    <a:lstStyle/>
                    <a:p>
                      <a:pPr indent="0" lvl="0" marL="0" rtl="0" algn="l">
                        <a:spcBef>
                          <a:spcPts val="0"/>
                        </a:spcBef>
                        <a:spcAft>
                          <a:spcPts val="0"/>
                        </a:spcAft>
                        <a:buNone/>
                      </a:pPr>
                      <a:r>
                        <a:rPr b="1" lang="en-IN"/>
                        <a:t>98.65%</a:t>
                      </a:r>
                      <a:endParaRPr b="1"/>
                    </a:p>
                  </a:txBody>
                  <a:tcPr marT="91425" marB="91425" marR="91425" marL="91425"/>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89" name="Shape 89"/>
        <p:cNvGrpSpPr/>
        <p:nvPr/>
      </p:nvGrpSpPr>
      <p:grpSpPr>
        <a:xfrm>
          <a:off x="0" y="0"/>
          <a:ext cx="0" cy="0"/>
          <a:chOff x="0" y="0"/>
          <a:chExt cx="0" cy="0"/>
        </a:xfrm>
      </p:grpSpPr>
      <p:sp>
        <p:nvSpPr>
          <p:cNvPr id="90" name="Google Shape;90;p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IN"/>
              <a:t>Introduction</a:t>
            </a:r>
            <a:endParaRPr b="1"/>
          </a:p>
        </p:txBody>
      </p:sp>
      <p:sp>
        <p:nvSpPr>
          <p:cNvPr id="91" name="Google Shape;91;p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b="1" lang="en-IN"/>
              <a:t>Fake news is a type of yellow journalism, it encapsulates pieces of news that may be hoaxes and is generally spread through social media and other online media</a:t>
            </a:r>
            <a:endParaRPr b="1"/>
          </a:p>
          <a:p>
            <a:pPr indent="-228600" lvl="0" marL="228600" rtl="0" algn="l">
              <a:lnSpc>
                <a:spcPct val="90000"/>
              </a:lnSpc>
              <a:spcBef>
                <a:spcPts val="1000"/>
              </a:spcBef>
              <a:spcAft>
                <a:spcPts val="0"/>
              </a:spcAft>
              <a:buClr>
                <a:schemeClr val="dk1"/>
              </a:buClr>
              <a:buSzPts val="2800"/>
              <a:buChar char="•"/>
            </a:pPr>
            <a:r>
              <a:rPr b="1" lang="en-IN"/>
              <a:t>Fake news stories usually spread through social media sites like Facebook, Twitter etc</a:t>
            </a:r>
            <a:endParaRPr b="1"/>
          </a:p>
          <a:p>
            <a:pPr indent="-228600" lvl="0" marL="228600" rtl="0" algn="l">
              <a:lnSpc>
                <a:spcPct val="90000"/>
              </a:lnSpc>
              <a:spcBef>
                <a:spcPts val="1000"/>
              </a:spcBef>
              <a:spcAft>
                <a:spcPts val="0"/>
              </a:spcAft>
              <a:buClr>
                <a:schemeClr val="dk1"/>
              </a:buClr>
              <a:buSzPts val="2800"/>
              <a:buChar char="•"/>
            </a:pPr>
            <a:r>
              <a:rPr b="1" lang="en-IN"/>
              <a:t>This is often done to further or impose certain ideas and is often achieved with political agendas.</a:t>
            </a:r>
            <a:endParaRPr b="1"/>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03" name="Shape 203"/>
        <p:cNvGrpSpPr/>
        <p:nvPr/>
      </p:nvGrpSpPr>
      <p:grpSpPr>
        <a:xfrm>
          <a:off x="0" y="0"/>
          <a:ext cx="0" cy="0"/>
          <a:chOff x="0" y="0"/>
          <a:chExt cx="0" cy="0"/>
        </a:xfrm>
      </p:grpSpPr>
      <p:sp>
        <p:nvSpPr>
          <p:cNvPr id="204" name="Google Shape;204;g1269ce3cab6_0_5"/>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b="1" lang="en-IN"/>
              <a:t>Conclusion</a:t>
            </a:r>
            <a:endParaRPr b="1"/>
          </a:p>
        </p:txBody>
      </p:sp>
      <p:sp>
        <p:nvSpPr>
          <p:cNvPr id="205" name="Google Shape;205;g1269ce3cab6_0_5"/>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fontScale="92500" lnSpcReduction="20000"/>
          </a:bodyPr>
          <a:lstStyle/>
          <a:p>
            <a:pPr indent="-334327" lvl="0" marL="457200" rtl="0" algn="l">
              <a:spcBef>
                <a:spcPts val="1000"/>
              </a:spcBef>
              <a:spcAft>
                <a:spcPts val="0"/>
              </a:spcAft>
              <a:buSzPct val="64285"/>
              <a:buChar char="•"/>
            </a:pPr>
            <a:r>
              <a:rPr b="1" lang="en-IN"/>
              <a:t>We used TF-IDF Vectorization and have implemented the Fake News Detection model using the  Passive-Aggressive Classifier, Multinomial Naive Bayes Classifier, K Nearest Neighbor Classifier, and Logistic Regression Classifier. </a:t>
            </a:r>
            <a:endParaRPr b="1"/>
          </a:p>
          <a:p>
            <a:pPr indent="0" lvl="0" marL="457200" rtl="0" algn="l">
              <a:spcBef>
                <a:spcPts val="1000"/>
              </a:spcBef>
              <a:spcAft>
                <a:spcPts val="0"/>
              </a:spcAft>
              <a:buNone/>
            </a:pPr>
            <a:r>
              <a:t/>
            </a:r>
            <a:endParaRPr b="1"/>
          </a:p>
          <a:p>
            <a:pPr indent="-334327" lvl="0" marL="457200" rtl="0" algn="l">
              <a:spcBef>
                <a:spcPts val="1000"/>
              </a:spcBef>
              <a:spcAft>
                <a:spcPts val="0"/>
              </a:spcAft>
              <a:buSzPct val="64285"/>
              <a:buChar char="•"/>
            </a:pPr>
            <a:r>
              <a:rPr b="1" lang="en-IN"/>
              <a:t>Passive Aggressive Classifier has high accuracy as compared to other classifier models and selected this model to detect fake news detection. So overall, the performance for our dataset was better with Passive Aggressive Classifier. Also, the confusion matrix has been plotted and Accuracy, Precision, Recall, and f1_score values have been measured for the performance of the analysis purpose.</a:t>
            </a:r>
            <a:endParaRPr b="1"/>
          </a:p>
          <a:p>
            <a:pPr indent="0" lvl="0" marL="0" rtl="0" algn="l">
              <a:spcBef>
                <a:spcPts val="1000"/>
              </a:spcBef>
              <a:spcAft>
                <a:spcPts val="0"/>
              </a:spcAft>
              <a:buClr>
                <a:schemeClr val="dk1"/>
              </a:buClr>
              <a:buSzPct val="39285"/>
              <a:buFont typeface="Arial"/>
              <a:buNone/>
            </a:pPr>
            <a:r>
              <a:t/>
            </a:r>
            <a:endParaRPr b="1"/>
          </a:p>
          <a:p>
            <a:pPr indent="0" lvl="0" marL="0" rtl="0" algn="l">
              <a:spcBef>
                <a:spcPts val="1000"/>
              </a:spcBef>
              <a:spcAft>
                <a:spcPts val="0"/>
              </a:spcAft>
              <a:buNone/>
            </a:pPr>
            <a:r>
              <a:t/>
            </a:r>
            <a:endParaRPr b="1"/>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95" name="Shape 95"/>
        <p:cNvGrpSpPr/>
        <p:nvPr/>
      </p:nvGrpSpPr>
      <p:grpSpPr>
        <a:xfrm>
          <a:off x="0" y="0"/>
          <a:ext cx="0" cy="0"/>
          <a:chOff x="0" y="0"/>
          <a:chExt cx="0" cy="0"/>
        </a:xfrm>
      </p:grpSpPr>
      <p:sp>
        <p:nvSpPr>
          <p:cNvPr id="96" name="Google Shape;96;g1268ce5fe50_1_0"/>
          <p:cNvSpPr txBox="1"/>
          <p:nvPr>
            <p:ph type="title"/>
          </p:nvPr>
        </p:nvSpPr>
        <p:spPr>
          <a:xfrm>
            <a:off x="838200" y="27387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b="1" lang="en-IN"/>
              <a:t>Types of Fake News</a:t>
            </a:r>
            <a:endParaRPr b="1"/>
          </a:p>
        </p:txBody>
      </p:sp>
      <p:sp>
        <p:nvSpPr>
          <p:cNvPr id="97" name="Google Shape;97;g1268ce5fe50_1_0"/>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b="1" lang="en-IN"/>
              <a:t>Visual Based : Visual based fake news are mainly photoshopped images and videos which are posted on social media.</a:t>
            </a:r>
            <a:endParaRPr b="1"/>
          </a:p>
          <a:p>
            <a:pPr indent="0" lvl="0" marL="0" rtl="0" algn="l">
              <a:spcBef>
                <a:spcPts val="1000"/>
              </a:spcBef>
              <a:spcAft>
                <a:spcPts val="0"/>
              </a:spcAft>
              <a:buNone/>
            </a:pPr>
            <a:r>
              <a:t/>
            </a:r>
            <a:endParaRPr b="1"/>
          </a:p>
          <a:p>
            <a:pPr indent="0" lvl="0" marL="0" rtl="0" algn="l">
              <a:spcBef>
                <a:spcPts val="1000"/>
              </a:spcBef>
              <a:spcAft>
                <a:spcPts val="0"/>
              </a:spcAft>
              <a:buNone/>
            </a:pPr>
            <a:r>
              <a:rPr b="1" lang="en-IN"/>
              <a:t>Linguistic Based: Linguistic based fake news are mainly based on manipulation of text and string content. This issue is generally found in emails, blogs etc.</a:t>
            </a:r>
            <a:endParaRPr b="1"/>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01" name="Shape 101"/>
        <p:cNvGrpSpPr/>
        <p:nvPr/>
      </p:nvGrpSpPr>
      <p:grpSpPr>
        <a:xfrm>
          <a:off x="0" y="0"/>
          <a:ext cx="0" cy="0"/>
          <a:chOff x="0" y="0"/>
          <a:chExt cx="0" cy="0"/>
        </a:xfrm>
      </p:grpSpPr>
      <p:sp>
        <p:nvSpPr>
          <p:cNvPr id="102" name="Google Shape;102;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IN"/>
              <a:t>Major problems of Fake news</a:t>
            </a:r>
            <a:endParaRPr b="1"/>
          </a:p>
        </p:txBody>
      </p:sp>
      <p:sp>
        <p:nvSpPr>
          <p:cNvPr id="103" name="Google Shape;103;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b="1" lang="en-IN"/>
              <a:t>By clicking clickbait, users are led to page that contains fake information</a:t>
            </a:r>
            <a:endParaRPr b="1"/>
          </a:p>
          <a:p>
            <a:pPr indent="-228600" lvl="0" marL="228600" rtl="0" algn="l">
              <a:lnSpc>
                <a:spcPct val="90000"/>
              </a:lnSpc>
              <a:spcBef>
                <a:spcPts val="1000"/>
              </a:spcBef>
              <a:spcAft>
                <a:spcPts val="0"/>
              </a:spcAft>
              <a:buClr>
                <a:schemeClr val="dk1"/>
              </a:buClr>
              <a:buSzPts val="2800"/>
              <a:buChar char="•"/>
            </a:pPr>
            <a:r>
              <a:rPr b="1" lang="en-IN"/>
              <a:t>Fake news influences people’s perceptions</a:t>
            </a:r>
            <a:endParaRPr b="1"/>
          </a:p>
          <a:p>
            <a:pPr indent="-228600" lvl="0" marL="228600" rtl="0" algn="l">
              <a:lnSpc>
                <a:spcPct val="90000"/>
              </a:lnSpc>
              <a:spcBef>
                <a:spcPts val="1000"/>
              </a:spcBef>
              <a:spcAft>
                <a:spcPts val="0"/>
              </a:spcAft>
              <a:buClr>
                <a:schemeClr val="dk1"/>
              </a:buClr>
              <a:buSzPts val="2800"/>
              <a:buChar char="•"/>
            </a:pPr>
            <a:r>
              <a:rPr b="1" lang="en-IN"/>
              <a:t>The rise of Fake news has become a global problem that even major tech companies like Facebook and google are struggling to solve. It can be difficult to determine whether a text is factual without additional context and human judgement.</a:t>
            </a:r>
            <a:endParaRPr b="1"/>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07" name="Shape 107"/>
        <p:cNvGrpSpPr/>
        <p:nvPr/>
      </p:nvGrpSpPr>
      <p:grpSpPr>
        <a:xfrm>
          <a:off x="0" y="0"/>
          <a:ext cx="0" cy="0"/>
          <a:chOff x="0" y="0"/>
          <a:chExt cx="0" cy="0"/>
        </a:xfrm>
      </p:grpSpPr>
      <p:sp>
        <p:nvSpPr>
          <p:cNvPr id="108" name="Google Shape;108;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IN"/>
              <a:t>Purpose</a:t>
            </a:r>
            <a:r>
              <a:rPr lang="en-IN"/>
              <a:t>	</a:t>
            </a:r>
            <a:endParaRPr/>
          </a:p>
        </p:txBody>
      </p:sp>
      <p:sp>
        <p:nvSpPr>
          <p:cNvPr id="109" name="Google Shape;109;p4"/>
          <p:cNvSpPr txBox="1"/>
          <p:nvPr>
            <p:ph idx="1" type="body"/>
          </p:nvPr>
        </p:nvSpPr>
        <p:spPr>
          <a:xfrm>
            <a:off x="838200" y="1825625"/>
            <a:ext cx="10515600" cy="4820700"/>
          </a:xfrm>
          <a:prstGeom prst="rect">
            <a:avLst/>
          </a:prstGeom>
          <a:noFill/>
          <a:ln>
            <a:noFill/>
          </a:ln>
        </p:spPr>
        <p:txBody>
          <a:bodyPr anchorCtr="0" anchor="t" bIns="45700" lIns="91425" spcFirstLastPara="1" rIns="91425" wrap="square" tIns="45700">
            <a:normAutofit lnSpcReduction="20000"/>
          </a:bodyPr>
          <a:lstStyle/>
          <a:p>
            <a:pPr indent="-228600" lvl="0" marL="228600" rtl="0" algn="l">
              <a:lnSpc>
                <a:spcPct val="90000"/>
              </a:lnSpc>
              <a:spcBef>
                <a:spcPts val="0"/>
              </a:spcBef>
              <a:spcAft>
                <a:spcPts val="0"/>
              </a:spcAft>
              <a:buClr>
                <a:schemeClr val="dk1"/>
              </a:buClr>
              <a:buSzPts val="2800"/>
              <a:buChar char="•"/>
            </a:pPr>
            <a:r>
              <a:rPr b="1" lang="en-IN"/>
              <a:t>This project aims to develop a method for detecting and classifying Fake news stories using Natural Language Processing.</a:t>
            </a:r>
            <a:endParaRPr b="1"/>
          </a:p>
          <a:p>
            <a:pPr indent="-228600" lvl="0" marL="228600" rtl="0" algn="l">
              <a:lnSpc>
                <a:spcPct val="90000"/>
              </a:lnSpc>
              <a:spcBef>
                <a:spcPts val="1000"/>
              </a:spcBef>
              <a:spcAft>
                <a:spcPts val="0"/>
              </a:spcAft>
              <a:buClr>
                <a:schemeClr val="dk1"/>
              </a:buClr>
              <a:buSzPts val="2800"/>
              <a:buChar char="•"/>
            </a:pPr>
            <a:r>
              <a:rPr b="1" lang="en-IN"/>
              <a:t>The main goal is to identify Fake news, which is a classic text classification issue.</a:t>
            </a:r>
            <a:endParaRPr b="1"/>
          </a:p>
          <a:p>
            <a:pPr indent="-228600" lvl="0" marL="228600" rtl="0" algn="l">
              <a:lnSpc>
                <a:spcPct val="90000"/>
              </a:lnSpc>
              <a:spcBef>
                <a:spcPts val="1000"/>
              </a:spcBef>
              <a:spcAft>
                <a:spcPts val="0"/>
              </a:spcAft>
              <a:buClr>
                <a:schemeClr val="dk1"/>
              </a:buClr>
              <a:buSzPts val="2800"/>
              <a:buChar char="•"/>
            </a:pPr>
            <a:r>
              <a:rPr b="1" lang="en-IN"/>
              <a:t>We gathered our data, pre-process the text and translate our articles into supervised model features.</a:t>
            </a:r>
            <a:endParaRPr b="1"/>
          </a:p>
          <a:p>
            <a:pPr indent="-228600" lvl="0" marL="228600" rtl="0" algn="l">
              <a:lnSpc>
                <a:spcPct val="90000"/>
              </a:lnSpc>
              <a:spcBef>
                <a:spcPts val="1000"/>
              </a:spcBef>
              <a:spcAft>
                <a:spcPts val="0"/>
              </a:spcAft>
              <a:buClr>
                <a:schemeClr val="dk1"/>
              </a:buClr>
              <a:buSzPts val="2800"/>
              <a:buChar char="•"/>
            </a:pPr>
            <a:r>
              <a:rPr b="1" lang="en-IN"/>
              <a:t>To develop a model that classifies a given news article as either true or fake</a:t>
            </a:r>
            <a:endParaRPr b="1"/>
          </a:p>
          <a:p>
            <a:pPr indent="-165100" lvl="0" marL="228600" rtl="0" algn="l">
              <a:lnSpc>
                <a:spcPct val="90000"/>
              </a:lnSpc>
              <a:spcBef>
                <a:spcPts val="1000"/>
              </a:spcBef>
              <a:spcAft>
                <a:spcPts val="0"/>
              </a:spcAft>
              <a:buSzPts val="1800"/>
              <a:buChar char="•"/>
            </a:pPr>
            <a:r>
              <a:rPr b="1" lang="en-IN"/>
              <a:t>To identify the best classifier for this problem with the help of an accuracy, precision, Recall and F1_score</a:t>
            </a:r>
            <a:endParaRPr b="1"/>
          </a:p>
          <a:p>
            <a:pPr indent="0" lvl="0" marL="228600" rtl="0" algn="l">
              <a:lnSpc>
                <a:spcPct val="90000"/>
              </a:lnSpc>
              <a:spcBef>
                <a:spcPts val="1000"/>
              </a:spcBef>
              <a:spcAft>
                <a:spcPts val="0"/>
              </a:spcAft>
              <a:buNone/>
            </a:pPr>
            <a:r>
              <a:t/>
            </a:r>
            <a:endParaRPr/>
          </a:p>
          <a:p>
            <a:pPr indent="0" lvl="0" marL="228600" rtl="0" algn="l">
              <a:lnSpc>
                <a:spcPct val="90000"/>
              </a:lnSpc>
              <a:spcBef>
                <a:spcPts val="100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13" name="Shape 113"/>
        <p:cNvGrpSpPr/>
        <p:nvPr/>
      </p:nvGrpSpPr>
      <p:grpSpPr>
        <a:xfrm>
          <a:off x="0" y="0"/>
          <a:ext cx="0" cy="0"/>
          <a:chOff x="0" y="0"/>
          <a:chExt cx="0" cy="0"/>
        </a:xfrm>
      </p:grpSpPr>
      <p:sp>
        <p:nvSpPr>
          <p:cNvPr id="114" name="Google Shape;114;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IN"/>
              <a:t>Steps involve</a:t>
            </a:r>
            <a:endParaRPr b="1"/>
          </a:p>
        </p:txBody>
      </p:sp>
      <p:sp>
        <p:nvSpPr>
          <p:cNvPr id="115" name="Google Shape;115;p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b="1" lang="en-IN"/>
              <a:t>Data set loading </a:t>
            </a:r>
            <a:endParaRPr b="1"/>
          </a:p>
          <a:p>
            <a:pPr indent="-228600" lvl="0" marL="228600" rtl="0" algn="l">
              <a:lnSpc>
                <a:spcPct val="90000"/>
              </a:lnSpc>
              <a:spcBef>
                <a:spcPts val="1000"/>
              </a:spcBef>
              <a:spcAft>
                <a:spcPts val="0"/>
              </a:spcAft>
              <a:buClr>
                <a:schemeClr val="dk1"/>
              </a:buClr>
              <a:buSzPts val="2800"/>
              <a:buChar char="•"/>
            </a:pPr>
            <a:r>
              <a:rPr b="1" lang="en-IN"/>
              <a:t>Data Pre-Processing(removing Stopwords, Stemming, Drop duplicate and remove meaningless char from the text.)</a:t>
            </a:r>
            <a:endParaRPr b="1"/>
          </a:p>
          <a:p>
            <a:pPr indent="-228600" lvl="0" marL="228600" rtl="0" algn="l">
              <a:lnSpc>
                <a:spcPct val="90000"/>
              </a:lnSpc>
              <a:spcBef>
                <a:spcPts val="1000"/>
              </a:spcBef>
              <a:spcAft>
                <a:spcPts val="0"/>
              </a:spcAft>
              <a:buClr>
                <a:schemeClr val="dk1"/>
              </a:buClr>
              <a:buSzPts val="2800"/>
              <a:buChar char="•"/>
            </a:pPr>
            <a:r>
              <a:rPr b="1" lang="en-IN"/>
              <a:t>Vectorization( representing in numeric format)</a:t>
            </a:r>
            <a:endParaRPr b="1"/>
          </a:p>
          <a:p>
            <a:pPr indent="-228600" lvl="0" marL="228600" rtl="0" algn="l">
              <a:lnSpc>
                <a:spcPct val="90000"/>
              </a:lnSpc>
              <a:spcBef>
                <a:spcPts val="1000"/>
              </a:spcBef>
              <a:spcAft>
                <a:spcPts val="0"/>
              </a:spcAft>
              <a:buClr>
                <a:schemeClr val="dk1"/>
              </a:buClr>
              <a:buSzPts val="2800"/>
              <a:buChar char="•"/>
            </a:pPr>
            <a:r>
              <a:rPr b="1" lang="en-IN"/>
              <a:t>Applying Classification and model construction( to predict the output)</a:t>
            </a:r>
            <a:endParaRPr b="1"/>
          </a:p>
          <a:p>
            <a:pPr indent="-228600" lvl="0" marL="228600" rtl="0" algn="l">
              <a:lnSpc>
                <a:spcPct val="90000"/>
              </a:lnSpc>
              <a:spcBef>
                <a:spcPts val="1000"/>
              </a:spcBef>
              <a:spcAft>
                <a:spcPts val="0"/>
              </a:spcAft>
              <a:buClr>
                <a:schemeClr val="dk1"/>
              </a:buClr>
              <a:buSzPts val="2800"/>
              <a:buChar char="•"/>
            </a:pPr>
            <a:r>
              <a:rPr b="1" lang="en-IN"/>
              <a:t>Finding the Result</a:t>
            </a:r>
            <a:endParaRPr b="1"/>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19" name="Shape 119"/>
        <p:cNvGrpSpPr/>
        <p:nvPr/>
      </p:nvGrpSpPr>
      <p:grpSpPr>
        <a:xfrm>
          <a:off x="0" y="0"/>
          <a:ext cx="0" cy="0"/>
          <a:chOff x="0" y="0"/>
          <a:chExt cx="0" cy="0"/>
        </a:xfrm>
      </p:grpSpPr>
      <p:sp>
        <p:nvSpPr>
          <p:cNvPr id="120" name="Google Shape;120;g11f414cfff9_0_0"/>
          <p:cNvSpPr txBox="1"/>
          <p:nvPr>
            <p:ph type="title"/>
          </p:nvPr>
        </p:nvSpPr>
        <p:spPr>
          <a:xfrm>
            <a:off x="838200" y="153525"/>
            <a:ext cx="10515600" cy="680400"/>
          </a:xfrm>
          <a:prstGeom prst="rect">
            <a:avLst/>
          </a:prstGeom>
        </p:spPr>
        <p:txBody>
          <a:bodyPr anchorCtr="0" anchor="ctr" bIns="45700" lIns="91425" spcFirstLastPara="1" rIns="91425" wrap="square" tIns="45700">
            <a:normAutofit fontScale="90000"/>
          </a:bodyPr>
          <a:lstStyle/>
          <a:p>
            <a:pPr indent="0" lvl="0" marL="0" rtl="0" algn="l">
              <a:spcBef>
                <a:spcPts val="0"/>
              </a:spcBef>
              <a:spcAft>
                <a:spcPts val="0"/>
              </a:spcAft>
              <a:buNone/>
            </a:pPr>
            <a:r>
              <a:rPr b="1" lang="en-IN"/>
              <a:t>Dataset</a:t>
            </a:r>
            <a:endParaRPr b="1"/>
          </a:p>
        </p:txBody>
      </p:sp>
      <p:sp>
        <p:nvSpPr>
          <p:cNvPr id="121" name="Google Shape;121;g11f414cfff9_0_0"/>
          <p:cNvSpPr txBox="1"/>
          <p:nvPr>
            <p:ph idx="1" type="body"/>
          </p:nvPr>
        </p:nvSpPr>
        <p:spPr>
          <a:xfrm>
            <a:off x="788400" y="833925"/>
            <a:ext cx="10873800" cy="57504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b="1" lang="en-IN"/>
              <a:t>The main structure of the dataset is like:</a:t>
            </a:r>
            <a:endParaRPr b="1"/>
          </a:p>
          <a:p>
            <a:pPr indent="0" lvl="0" marL="0" rtl="0" algn="l">
              <a:spcBef>
                <a:spcPts val="1000"/>
              </a:spcBef>
              <a:spcAft>
                <a:spcPts val="0"/>
              </a:spcAft>
              <a:buNone/>
            </a:pPr>
            <a:r>
              <a:t/>
            </a:r>
            <a:endParaRPr b="1"/>
          </a:p>
          <a:p>
            <a:pPr indent="0" lvl="0" marL="0" rtl="0" algn="l">
              <a:spcBef>
                <a:spcPts val="1000"/>
              </a:spcBef>
              <a:spcAft>
                <a:spcPts val="0"/>
              </a:spcAft>
              <a:buNone/>
            </a:pPr>
            <a:r>
              <a:t/>
            </a:r>
            <a:endParaRPr b="1"/>
          </a:p>
          <a:p>
            <a:pPr indent="0" lvl="0" marL="0" rtl="0" algn="l">
              <a:spcBef>
                <a:spcPts val="1000"/>
              </a:spcBef>
              <a:spcAft>
                <a:spcPts val="0"/>
              </a:spcAft>
              <a:buNone/>
            </a:pPr>
            <a:r>
              <a:t/>
            </a:r>
            <a:endParaRPr b="1"/>
          </a:p>
          <a:p>
            <a:pPr indent="0" lvl="0" marL="0" rtl="0" algn="l">
              <a:spcBef>
                <a:spcPts val="1000"/>
              </a:spcBef>
              <a:spcAft>
                <a:spcPts val="0"/>
              </a:spcAft>
              <a:buNone/>
            </a:pPr>
            <a:r>
              <a:t/>
            </a:r>
            <a:endParaRPr b="1"/>
          </a:p>
          <a:p>
            <a:pPr indent="0" lvl="0" marL="0" rtl="0" algn="l">
              <a:spcBef>
                <a:spcPts val="1000"/>
              </a:spcBef>
              <a:spcAft>
                <a:spcPts val="0"/>
              </a:spcAft>
              <a:buNone/>
            </a:pPr>
            <a:r>
              <a:t/>
            </a:r>
            <a:endParaRPr b="1"/>
          </a:p>
          <a:p>
            <a:pPr indent="0" lvl="0" marL="0" rtl="0" algn="l">
              <a:spcBef>
                <a:spcPts val="1000"/>
              </a:spcBef>
              <a:spcAft>
                <a:spcPts val="0"/>
              </a:spcAft>
              <a:buNone/>
            </a:pPr>
            <a:r>
              <a:t/>
            </a:r>
            <a:endParaRPr b="1"/>
          </a:p>
          <a:p>
            <a:pPr indent="0" lvl="0" marL="0" rtl="0" algn="l">
              <a:spcBef>
                <a:spcPts val="1000"/>
              </a:spcBef>
              <a:spcAft>
                <a:spcPts val="0"/>
              </a:spcAft>
              <a:buNone/>
            </a:pPr>
            <a:r>
              <a:t/>
            </a:r>
            <a:endParaRPr b="1" sz="1900"/>
          </a:p>
          <a:p>
            <a:pPr indent="0" lvl="0" marL="0" rtl="0" algn="l">
              <a:spcBef>
                <a:spcPts val="1000"/>
              </a:spcBef>
              <a:spcAft>
                <a:spcPts val="0"/>
              </a:spcAft>
              <a:buNone/>
            </a:pPr>
            <a:r>
              <a:rPr b="1" lang="en-IN" sz="1900"/>
              <a:t>For our project we have collect two csv files: True.csv and Fake.csv</a:t>
            </a:r>
            <a:endParaRPr b="1" sz="1900"/>
          </a:p>
          <a:p>
            <a:pPr indent="0" lvl="0" marL="0" rtl="0" algn="l">
              <a:spcBef>
                <a:spcPts val="1000"/>
              </a:spcBef>
              <a:spcAft>
                <a:spcPts val="0"/>
              </a:spcAft>
              <a:buNone/>
            </a:pPr>
            <a:r>
              <a:rPr b="1" lang="en-IN" sz="1798">
                <a:solidFill>
                  <a:srgbClr val="222222"/>
                </a:solidFill>
                <a:highlight>
                  <a:schemeClr val="lt1"/>
                </a:highlight>
              </a:rPr>
              <a:t>Here is the university link : </a:t>
            </a:r>
            <a:r>
              <a:rPr b="1" lang="en-IN" sz="1798" u="sng">
                <a:solidFill>
                  <a:srgbClr val="1155CC"/>
                </a:solidFill>
                <a:highlight>
                  <a:schemeClr val="lt1"/>
                </a:highlight>
                <a:hlinkClick r:id="rId4">
                  <a:extLst>
                    <a:ext uri="{A12FA001-AC4F-418D-AE19-62706E023703}">
                      <ahyp:hlinkClr val="tx"/>
                    </a:ext>
                  </a:extLst>
                </a:hlinkClick>
              </a:rPr>
              <a:t>https://www.uvic.ca/ecs/ece/isot/datasets/fake-news/index.php?utm_medium=redirect&amp;utm_source=/engineering/ece/isot/datasets/fake-news/index.php&amp;utm_campaign=redirect-usage</a:t>
            </a:r>
            <a:endParaRPr b="1"/>
          </a:p>
        </p:txBody>
      </p:sp>
      <p:graphicFrame>
        <p:nvGraphicFramePr>
          <p:cNvPr id="122" name="Google Shape;122;g11f414cfff9_0_0"/>
          <p:cNvGraphicFramePr/>
          <p:nvPr/>
        </p:nvGraphicFramePr>
        <p:xfrm>
          <a:off x="952500" y="1747000"/>
          <a:ext cx="3000000" cy="3000000"/>
        </p:xfrm>
        <a:graphic>
          <a:graphicData uri="http://schemas.openxmlformats.org/drawingml/2006/table">
            <a:tbl>
              <a:tblPr>
                <a:noFill/>
                <a:tableStyleId>{09ABDBFC-2900-4EEA-A8C3-6E614CD45ED4}</a:tableStyleId>
              </a:tblPr>
              <a:tblGrid>
                <a:gridCol w="2571750"/>
                <a:gridCol w="2571750"/>
                <a:gridCol w="2571750"/>
                <a:gridCol w="2571750"/>
              </a:tblGrid>
              <a:tr h="381000">
                <a:tc>
                  <a:txBody>
                    <a:bodyPr/>
                    <a:lstStyle/>
                    <a:p>
                      <a:pPr indent="0" lvl="0" marL="0" rtl="0" algn="ctr">
                        <a:spcBef>
                          <a:spcPts val="0"/>
                        </a:spcBef>
                        <a:spcAft>
                          <a:spcPts val="0"/>
                        </a:spcAft>
                        <a:buNone/>
                      </a:pPr>
                      <a:r>
                        <a:rPr lang="en-IN" sz="1500"/>
                        <a:t>TITLE</a:t>
                      </a:r>
                      <a:endParaRPr sz="1500"/>
                    </a:p>
                  </a:txBody>
                  <a:tcPr marT="91425" marB="91425" marR="91425" marL="91425"/>
                </a:tc>
                <a:tc>
                  <a:txBody>
                    <a:bodyPr/>
                    <a:lstStyle/>
                    <a:p>
                      <a:pPr indent="0" lvl="0" marL="0" rtl="0" algn="ctr">
                        <a:spcBef>
                          <a:spcPts val="0"/>
                        </a:spcBef>
                        <a:spcAft>
                          <a:spcPts val="0"/>
                        </a:spcAft>
                        <a:buNone/>
                      </a:pPr>
                      <a:r>
                        <a:rPr lang="en-IN"/>
                        <a:t>TEXT</a:t>
                      </a:r>
                      <a:endParaRPr/>
                    </a:p>
                  </a:txBody>
                  <a:tcPr marT="91425" marB="91425" marR="91425" marL="91425"/>
                </a:tc>
                <a:tc>
                  <a:txBody>
                    <a:bodyPr/>
                    <a:lstStyle/>
                    <a:p>
                      <a:pPr indent="0" lvl="0" marL="0" rtl="0" algn="ctr">
                        <a:spcBef>
                          <a:spcPts val="0"/>
                        </a:spcBef>
                        <a:spcAft>
                          <a:spcPts val="0"/>
                        </a:spcAft>
                        <a:buNone/>
                      </a:pPr>
                      <a:r>
                        <a:rPr lang="en-IN"/>
                        <a:t>SUBJECT</a:t>
                      </a:r>
                      <a:endParaRPr/>
                    </a:p>
                  </a:txBody>
                  <a:tcPr marT="91425" marB="91425" marR="91425" marL="91425"/>
                </a:tc>
                <a:tc>
                  <a:txBody>
                    <a:bodyPr/>
                    <a:lstStyle/>
                    <a:p>
                      <a:pPr indent="0" lvl="0" marL="0" rtl="0" algn="ctr">
                        <a:spcBef>
                          <a:spcPts val="0"/>
                        </a:spcBef>
                        <a:spcAft>
                          <a:spcPts val="0"/>
                        </a:spcAft>
                        <a:buNone/>
                      </a:pPr>
                      <a:r>
                        <a:rPr lang="en-IN"/>
                        <a:t>DATE</a:t>
                      </a:r>
                      <a:endParaRPr/>
                    </a:p>
                  </a:txBody>
                  <a:tcPr marT="91425" marB="91425" marR="91425" marL="91425"/>
                </a:tc>
              </a:tr>
              <a:tr h="381000">
                <a:tc>
                  <a:txBody>
                    <a:bodyPr/>
                    <a:lstStyle/>
                    <a:p>
                      <a:pPr indent="0" lvl="0" marL="0" rtl="0" algn="l">
                        <a:spcBef>
                          <a:spcPts val="0"/>
                        </a:spcBef>
                        <a:spcAft>
                          <a:spcPts val="0"/>
                        </a:spcAft>
                        <a:buNone/>
                      </a:pPr>
                      <a:r>
                        <a:rPr lang="en-IN"/>
                        <a:t>…….</a:t>
                      </a:r>
                      <a:endParaRPr/>
                    </a:p>
                  </a:txBody>
                  <a:tcPr marT="91425" marB="91425" marR="91425" marL="91425"/>
                </a:tc>
                <a:tc>
                  <a:txBody>
                    <a:bodyPr/>
                    <a:lstStyle/>
                    <a:p>
                      <a:pPr indent="0" lvl="0" marL="0" rtl="0" algn="l">
                        <a:spcBef>
                          <a:spcPts val="0"/>
                        </a:spcBef>
                        <a:spcAft>
                          <a:spcPts val="0"/>
                        </a:spcAft>
                        <a:buNone/>
                      </a:pPr>
                      <a:r>
                        <a:rPr lang="en-IN"/>
                        <a:t>…….</a:t>
                      </a:r>
                      <a:endParaRPr/>
                    </a:p>
                  </a:txBody>
                  <a:tcPr marT="91425" marB="91425" marR="91425" marL="91425"/>
                </a:tc>
                <a:tc>
                  <a:txBody>
                    <a:bodyPr/>
                    <a:lstStyle/>
                    <a:p>
                      <a:pPr indent="0" lvl="0" marL="0" rtl="0" algn="l">
                        <a:spcBef>
                          <a:spcPts val="0"/>
                        </a:spcBef>
                        <a:spcAft>
                          <a:spcPts val="0"/>
                        </a:spcAft>
                        <a:buNone/>
                      </a:pPr>
                      <a:r>
                        <a:rPr lang="en-IN"/>
                        <a:t>news</a:t>
                      </a:r>
                      <a:endParaRPr/>
                    </a:p>
                  </a:txBody>
                  <a:tcPr marT="91425" marB="91425" marR="91425" marL="91425"/>
                </a:tc>
                <a:tc>
                  <a:txBody>
                    <a:bodyPr/>
                    <a:lstStyle/>
                    <a:p>
                      <a:pPr indent="0" lvl="0" marL="0" rtl="0" algn="l">
                        <a:spcBef>
                          <a:spcPts val="0"/>
                        </a:spcBef>
                        <a:spcAft>
                          <a:spcPts val="0"/>
                        </a:spcAft>
                        <a:buNone/>
                      </a:pPr>
                      <a:r>
                        <a:rPr lang="en-IN"/>
                        <a:t>Month date, year</a:t>
                      </a:r>
                      <a:endParaRPr/>
                    </a:p>
                  </a:txBody>
                  <a:tcPr marT="91425" marB="91425" marR="91425" marL="91425"/>
                </a:tc>
              </a:tr>
              <a:tr h="381000">
                <a:tc>
                  <a:txBody>
                    <a:bodyPr/>
                    <a:lstStyle/>
                    <a:p>
                      <a:pPr indent="0" lvl="0" marL="0" rtl="0" algn="l">
                        <a:spcBef>
                          <a:spcPts val="0"/>
                        </a:spcBef>
                        <a:spcAft>
                          <a:spcPts val="0"/>
                        </a:spcAft>
                        <a:buNone/>
                      </a:pPr>
                      <a:r>
                        <a:rPr lang="en-IN"/>
                        <a:t>…….</a:t>
                      </a:r>
                      <a:endParaRPr/>
                    </a:p>
                  </a:txBody>
                  <a:tcPr marT="91425" marB="91425" marR="91425" marL="91425"/>
                </a:tc>
                <a:tc>
                  <a:txBody>
                    <a:bodyPr/>
                    <a:lstStyle/>
                    <a:p>
                      <a:pPr indent="0" lvl="0" marL="0" rtl="0" algn="l">
                        <a:spcBef>
                          <a:spcPts val="0"/>
                        </a:spcBef>
                        <a:spcAft>
                          <a:spcPts val="0"/>
                        </a:spcAft>
                        <a:buNone/>
                      </a:pPr>
                      <a:r>
                        <a:rPr lang="en-IN"/>
                        <a:t>……..</a:t>
                      </a:r>
                      <a:endParaRPr/>
                    </a:p>
                  </a:txBody>
                  <a:tcPr marT="91425" marB="91425" marR="91425" marL="91425"/>
                </a:tc>
                <a:tc>
                  <a:txBody>
                    <a:bodyPr/>
                    <a:lstStyle/>
                    <a:p>
                      <a:pPr indent="0" lvl="0" marL="0" rtl="0" algn="l">
                        <a:spcBef>
                          <a:spcPts val="0"/>
                        </a:spcBef>
                        <a:spcAft>
                          <a:spcPts val="0"/>
                        </a:spcAft>
                        <a:buNone/>
                      </a:pPr>
                      <a:r>
                        <a:rPr lang="en-IN"/>
                        <a:t>politics</a:t>
                      </a:r>
                      <a:endParaRPr/>
                    </a:p>
                  </a:txBody>
                  <a:tcPr marT="91425" marB="91425" marR="91425" marL="91425"/>
                </a:tc>
                <a:tc>
                  <a:txBody>
                    <a:bodyPr/>
                    <a:lstStyle/>
                    <a:p>
                      <a:pPr indent="0" lvl="0" marL="0" rtl="0" algn="l">
                        <a:spcBef>
                          <a:spcPts val="0"/>
                        </a:spcBef>
                        <a:spcAft>
                          <a:spcPts val="0"/>
                        </a:spcAft>
                        <a:buNone/>
                      </a:pPr>
                      <a:r>
                        <a:rPr lang="en-IN"/>
                        <a:t>……..</a:t>
                      </a:r>
                      <a:endParaRPr/>
                    </a:p>
                  </a:txBody>
                  <a:tcPr marT="91425" marB="91425" marR="91425" marL="91425"/>
                </a:tc>
              </a:tr>
              <a:tr h="381000">
                <a:tc>
                  <a:txBody>
                    <a:bodyPr/>
                    <a:lstStyle/>
                    <a:p>
                      <a:pPr indent="0" lvl="0" marL="0" rtl="0" algn="l">
                        <a:spcBef>
                          <a:spcPts val="0"/>
                        </a:spcBef>
                        <a:spcAft>
                          <a:spcPts val="0"/>
                        </a:spcAft>
                        <a:buNone/>
                      </a:pPr>
                      <a:r>
                        <a:rPr lang="en-IN"/>
                        <a:t>……</a:t>
                      </a:r>
                      <a:endParaRPr/>
                    </a:p>
                  </a:txBody>
                  <a:tcPr marT="91425" marB="91425" marR="91425" marL="91425"/>
                </a:tc>
                <a:tc>
                  <a:txBody>
                    <a:bodyPr/>
                    <a:lstStyle/>
                    <a:p>
                      <a:pPr indent="0" lvl="0" marL="0" rtl="0" algn="l">
                        <a:spcBef>
                          <a:spcPts val="0"/>
                        </a:spcBef>
                        <a:spcAft>
                          <a:spcPts val="0"/>
                        </a:spcAft>
                        <a:buNone/>
                      </a:pPr>
                      <a:r>
                        <a:rPr lang="en-IN"/>
                        <a:t>…….</a:t>
                      </a:r>
                      <a:endParaRPr/>
                    </a:p>
                  </a:txBody>
                  <a:tcPr marT="91425" marB="91425" marR="91425" marL="91425"/>
                </a:tc>
                <a:tc>
                  <a:txBody>
                    <a:bodyPr/>
                    <a:lstStyle/>
                    <a:p>
                      <a:pPr indent="0" lvl="0" marL="0" rtl="0" algn="l">
                        <a:spcBef>
                          <a:spcPts val="0"/>
                        </a:spcBef>
                        <a:spcAft>
                          <a:spcPts val="0"/>
                        </a:spcAft>
                        <a:buNone/>
                      </a:pPr>
                      <a:r>
                        <a:rPr lang="en-IN"/>
                        <a:t>Government News</a:t>
                      </a:r>
                      <a:endParaRPr/>
                    </a:p>
                  </a:txBody>
                  <a:tcPr marT="91425" marB="91425" marR="91425" marL="91425"/>
                </a:tc>
                <a:tc>
                  <a:txBody>
                    <a:bodyPr/>
                    <a:lstStyle/>
                    <a:p>
                      <a:pPr indent="0" lvl="0" marL="0" rtl="0" algn="l">
                        <a:spcBef>
                          <a:spcPts val="0"/>
                        </a:spcBef>
                        <a:spcAft>
                          <a:spcPts val="0"/>
                        </a:spcAft>
                        <a:buNone/>
                      </a:pPr>
                      <a:r>
                        <a:rPr lang="en-IN"/>
                        <a:t>……..</a:t>
                      </a:r>
                      <a:endParaRPr/>
                    </a:p>
                  </a:txBody>
                  <a:tcPr marT="91425" marB="91425" marR="91425" marL="91425"/>
                </a:tc>
              </a:tr>
              <a:tr h="381000">
                <a:tc>
                  <a:txBody>
                    <a:bodyPr/>
                    <a:lstStyle/>
                    <a:p>
                      <a:pPr indent="0" lvl="0" marL="0" rtl="0" algn="l">
                        <a:spcBef>
                          <a:spcPts val="0"/>
                        </a:spcBef>
                        <a:spcAft>
                          <a:spcPts val="0"/>
                        </a:spcAft>
                        <a:buNone/>
                      </a:pPr>
                      <a:r>
                        <a:rPr lang="en-IN"/>
                        <a:t>…….</a:t>
                      </a:r>
                      <a:endParaRPr/>
                    </a:p>
                  </a:txBody>
                  <a:tcPr marT="91425" marB="91425" marR="91425" marL="91425"/>
                </a:tc>
                <a:tc>
                  <a:txBody>
                    <a:bodyPr/>
                    <a:lstStyle/>
                    <a:p>
                      <a:pPr indent="0" lvl="0" marL="0" rtl="0" algn="l">
                        <a:spcBef>
                          <a:spcPts val="0"/>
                        </a:spcBef>
                        <a:spcAft>
                          <a:spcPts val="0"/>
                        </a:spcAft>
                        <a:buNone/>
                      </a:pPr>
                      <a:r>
                        <a:rPr lang="en-IN"/>
                        <a:t>…….</a:t>
                      </a:r>
                      <a:endParaRPr/>
                    </a:p>
                  </a:txBody>
                  <a:tcPr marT="91425" marB="91425" marR="91425" marL="91425"/>
                </a:tc>
                <a:tc>
                  <a:txBody>
                    <a:bodyPr/>
                    <a:lstStyle/>
                    <a:p>
                      <a:pPr indent="0" lvl="0" marL="0" rtl="0" algn="l">
                        <a:spcBef>
                          <a:spcPts val="0"/>
                        </a:spcBef>
                        <a:spcAft>
                          <a:spcPts val="0"/>
                        </a:spcAft>
                        <a:buNone/>
                      </a:pPr>
                      <a:r>
                        <a:rPr lang="en-IN"/>
                        <a:t>left-News</a:t>
                      </a:r>
                      <a:endParaRPr/>
                    </a:p>
                  </a:txBody>
                  <a:tcPr marT="91425" marB="91425" marR="91425" marL="91425"/>
                </a:tc>
                <a:tc>
                  <a:txBody>
                    <a:bodyPr/>
                    <a:lstStyle/>
                    <a:p>
                      <a:pPr indent="0" lvl="0" marL="0" rtl="0" algn="l">
                        <a:spcBef>
                          <a:spcPts val="0"/>
                        </a:spcBef>
                        <a:spcAft>
                          <a:spcPts val="0"/>
                        </a:spcAft>
                        <a:buNone/>
                      </a:pPr>
                      <a:r>
                        <a:rPr lang="en-IN"/>
                        <a:t>……..</a:t>
                      </a:r>
                      <a:endParaRPr/>
                    </a:p>
                  </a:txBody>
                  <a:tcPr marT="91425" marB="91425" marR="91425" marL="91425"/>
                </a:tc>
              </a:tr>
              <a:tr h="381000">
                <a:tc>
                  <a:txBody>
                    <a:bodyPr/>
                    <a:lstStyle/>
                    <a:p>
                      <a:pPr indent="0" lvl="0" marL="0" rtl="0" algn="l">
                        <a:spcBef>
                          <a:spcPts val="0"/>
                        </a:spcBef>
                        <a:spcAft>
                          <a:spcPts val="0"/>
                        </a:spcAft>
                        <a:buNone/>
                      </a:pPr>
                      <a:r>
                        <a:rPr lang="en-IN"/>
                        <a:t>……</a:t>
                      </a:r>
                      <a:endParaRPr/>
                    </a:p>
                  </a:txBody>
                  <a:tcPr marT="91425" marB="91425" marR="91425" marL="91425"/>
                </a:tc>
                <a:tc>
                  <a:txBody>
                    <a:bodyPr/>
                    <a:lstStyle/>
                    <a:p>
                      <a:pPr indent="0" lvl="0" marL="0" rtl="0" algn="l">
                        <a:spcBef>
                          <a:spcPts val="0"/>
                        </a:spcBef>
                        <a:spcAft>
                          <a:spcPts val="0"/>
                        </a:spcAft>
                        <a:buNone/>
                      </a:pPr>
                      <a:r>
                        <a:rPr lang="en-IN"/>
                        <a:t>…….</a:t>
                      </a:r>
                      <a:endParaRPr/>
                    </a:p>
                  </a:txBody>
                  <a:tcPr marT="91425" marB="91425" marR="91425" marL="91425"/>
                </a:tc>
                <a:tc>
                  <a:txBody>
                    <a:bodyPr/>
                    <a:lstStyle/>
                    <a:p>
                      <a:pPr indent="0" lvl="0" marL="0" rtl="0" algn="l">
                        <a:spcBef>
                          <a:spcPts val="0"/>
                        </a:spcBef>
                        <a:spcAft>
                          <a:spcPts val="0"/>
                        </a:spcAft>
                        <a:buNone/>
                      </a:pPr>
                      <a:r>
                        <a:rPr lang="en-IN"/>
                        <a:t>Us_News</a:t>
                      </a:r>
                      <a:endParaRPr/>
                    </a:p>
                  </a:txBody>
                  <a:tcPr marT="91425" marB="91425" marR="91425" marL="91425"/>
                </a:tc>
                <a:tc>
                  <a:txBody>
                    <a:bodyPr/>
                    <a:lstStyle/>
                    <a:p>
                      <a:pPr indent="0" lvl="0" marL="0" rtl="0" algn="l">
                        <a:spcBef>
                          <a:spcPts val="0"/>
                        </a:spcBef>
                        <a:spcAft>
                          <a:spcPts val="0"/>
                        </a:spcAft>
                        <a:buNone/>
                      </a:pPr>
                      <a:r>
                        <a:rPr lang="en-IN"/>
                        <a:t>……..</a:t>
                      </a:r>
                      <a:endParaRPr/>
                    </a:p>
                  </a:txBody>
                  <a:tcPr marT="91425" marB="91425" marR="91425" marL="91425"/>
                </a:tc>
              </a:tr>
              <a:tr h="381000">
                <a:tc>
                  <a:txBody>
                    <a:bodyPr/>
                    <a:lstStyle/>
                    <a:p>
                      <a:pPr indent="0" lvl="0" marL="0" rtl="0" algn="l">
                        <a:spcBef>
                          <a:spcPts val="0"/>
                        </a:spcBef>
                        <a:spcAft>
                          <a:spcPts val="0"/>
                        </a:spcAft>
                        <a:buNone/>
                      </a:pPr>
                      <a:r>
                        <a:rPr lang="en-IN"/>
                        <a:t>……..</a:t>
                      </a:r>
                      <a:endParaRPr/>
                    </a:p>
                  </a:txBody>
                  <a:tcPr marT="91425" marB="91425" marR="91425" marL="91425"/>
                </a:tc>
                <a:tc>
                  <a:txBody>
                    <a:bodyPr/>
                    <a:lstStyle/>
                    <a:p>
                      <a:pPr indent="0" lvl="0" marL="0" rtl="0" algn="l">
                        <a:spcBef>
                          <a:spcPts val="0"/>
                        </a:spcBef>
                        <a:spcAft>
                          <a:spcPts val="0"/>
                        </a:spcAft>
                        <a:buNone/>
                      </a:pPr>
                      <a:r>
                        <a:rPr lang="en-IN"/>
                        <a:t>……..</a:t>
                      </a:r>
                      <a:endParaRPr/>
                    </a:p>
                  </a:txBody>
                  <a:tcPr marT="91425" marB="91425" marR="91425" marL="91425"/>
                </a:tc>
                <a:tc>
                  <a:txBody>
                    <a:bodyPr/>
                    <a:lstStyle/>
                    <a:p>
                      <a:pPr indent="0" lvl="0" marL="0" rtl="0" algn="l">
                        <a:spcBef>
                          <a:spcPts val="0"/>
                        </a:spcBef>
                        <a:spcAft>
                          <a:spcPts val="0"/>
                        </a:spcAft>
                        <a:buNone/>
                      </a:pPr>
                      <a:r>
                        <a:rPr lang="en-IN"/>
                        <a:t>Middle-east </a:t>
                      </a:r>
                      <a:endParaRPr/>
                    </a:p>
                  </a:txBody>
                  <a:tcPr marT="91425" marB="91425" marR="91425" marL="91425"/>
                </a:tc>
                <a:tc>
                  <a:txBody>
                    <a:bodyPr/>
                    <a:lstStyle/>
                    <a:p>
                      <a:pPr indent="0" lvl="0" marL="0" rtl="0" algn="l">
                        <a:spcBef>
                          <a:spcPts val="0"/>
                        </a:spcBef>
                        <a:spcAft>
                          <a:spcPts val="0"/>
                        </a:spcAft>
                        <a:buNone/>
                      </a:pPr>
                      <a:r>
                        <a:rPr lang="en-IN"/>
                        <a:t>………</a:t>
                      </a:r>
                      <a:endParaRPr/>
                    </a:p>
                  </a:txBody>
                  <a:tcPr marT="91425" marB="91425" marR="91425" marL="91425"/>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26" name="Shape 126"/>
        <p:cNvGrpSpPr/>
        <p:nvPr/>
      </p:nvGrpSpPr>
      <p:grpSpPr>
        <a:xfrm>
          <a:off x="0" y="0"/>
          <a:ext cx="0" cy="0"/>
          <a:chOff x="0" y="0"/>
          <a:chExt cx="0" cy="0"/>
        </a:xfrm>
      </p:grpSpPr>
      <p:sp>
        <p:nvSpPr>
          <p:cNvPr id="127" name="Google Shape;127;g11f414cfff9_0_6"/>
          <p:cNvSpPr txBox="1"/>
          <p:nvPr>
            <p:ph type="title"/>
          </p:nvPr>
        </p:nvSpPr>
        <p:spPr>
          <a:xfrm>
            <a:off x="838200" y="365125"/>
            <a:ext cx="10515600" cy="9666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b="1" lang="en-IN"/>
              <a:t>Dataset</a:t>
            </a:r>
            <a:endParaRPr b="1"/>
          </a:p>
        </p:txBody>
      </p:sp>
      <p:sp>
        <p:nvSpPr>
          <p:cNvPr id="128" name="Google Shape;128;g11f414cfff9_0_6"/>
          <p:cNvSpPr txBox="1"/>
          <p:nvPr>
            <p:ph idx="1" type="body"/>
          </p:nvPr>
        </p:nvSpPr>
        <p:spPr>
          <a:xfrm>
            <a:off x="838200" y="1394000"/>
            <a:ext cx="10515600" cy="4782900"/>
          </a:xfrm>
          <a:prstGeom prst="rect">
            <a:avLst/>
          </a:prstGeom>
        </p:spPr>
        <p:txBody>
          <a:bodyPr anchorCtr="0" anchor="t" bIns="45700" lIns="91425" spcFirstLastPara="1" rIns="91425" wrap="square" tIns="45700">
            <a:normAutofit/>
          </a:bodyPr>
          <a:lstStyle/>
          <a:p>
            <a:pPr indent="-342900" lvl="0" marL="457200" rtl="0" algn="l">
              <a:spcBef>
                <a:spcPts val="1000"/>
              </a:spcBef>
              <a:spcAft>
                <a:spcPts val="0"/>
              </a:spcAft>
              <a:buSzPts val="1800"/>
              <a:buChar char="•"/>
            </a:pPr>
            <a:r>
              <a:rPr b="1" lang="en-IN" u="sng"/>
              <a:t>True csv </a:t>
            </a:r>
            <a:endParaRPr b="1" u="sng"/>
          </a:p>
          <a:p>
            <a:pPr indent="0" lvl="0" marL="0" rtl="0" algn="l">
              <a:spcBef>
                <a:spcPts val="1000"/>
              </a:spcBef>
              <a:spcAft>
                <a:spcPts val="0"/>
              </a:spcAft>
              <a:buNone/>
            </a:pPr>
            <a:r>
              <a:rPr b="1" lang="en-IN"/>
              <a:t>It </a:t>
            </a:r>
            <a:r>
              <a:rPr b="1" lang="en-IN"/>
              <a:t>contains</a:t>
            </a:r>
            <a:r>
              <a:rPr b="1" lang="en-IN"/>
              <a:t> all real</a:t>
            </a:r>
            <a:endParaRPr b="1"/>
          </a:p>
          <a:p>
            <a:pPr indent="0" lvl="0" marL="0" rtl="0" algn="l">
              <a:spcBef>
                <a:spcPts val="1000"/>
              </a:spcBef>
              <a:spcAft>
                <a:spcPts val="0"/>
              </a:spcAft>
              <a:buNone/>
            </a:pPr>
            <a:r>
              <a:rPr b="1" lang="en-IN"/>
              <a:t>news</a:t>
            </a:r>
            <a:endParaRPr b="1"/>
          </a:p>
        </p:txBody>
      </p:sp>
      <p:pic>
        <p:nvPicPr>
          <p:cNvPr id="129" name="Google Shape;129;g11f414cfff9_0_6"/>
          <p:cNvPicPr preferRelativeResize="0"/>
          <p:nvPr/>
        </p:nvPicPr>
        <p:blipFill>
          <a:blip r:embed="rId4">
            <a:alphaModFix/>
          </a:blip>
          <a:stretch>
            <a:fillRect/>
          </a:stretch>
        </p:blipFill>
        <p:spPr>
          <a:xfrm>
            <a:off x="3895750" y="836325"/>
            <a:ext cx="7343400" cy="517714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33" name="Shape 133"/>
        <p:cNvGrpSpPr/>
        <p:nvPr/>
      </p:nvGrpSpPr>
      <p:grpSpPr>
        <a:xfrm>
          <a:off x="0" y="0"/>
          <a:ext cx="0" cy="0"/>
          <a:chOff x="0" y="0"/>
          <a:chExt cx="0" cy="0"/>
        </a:xfrm>
      </p:grpSpPr>
      <p:sp>
        <p:nvSpPr>
          <p:cNvPr id="134" name="Google Shape;134;g11f414cfff9_0_12"/>
          <p:cNvSpPr txBox="1"/>
          <p:nvPr>
            <p:ph type="title"/>
          </p:nvPr>
        </p:nvSpPr>
        <p:spPr>
          <a:xfrm>
            <a:off x="838200" y="365125"/>
            <a:ext cx="10515600" cy="817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b="1" lang="en-IN"/>
              <a:t>Dataset</a:t>
            </a:r>
            <a:endParaRPr b="1"/>
          </a:p>
        </p:txBody>
      </p:sp>
      <p:sp>
        <p:nvSpPr>
          <p:cNvPr id="135" name="Google Shape;135;g11f414cfff9_0_12"/>
          <p:cNvSpPr txBox="1"/>
          <p:nvPr>
            <p:ph idx="1" type="body"/>
          </p:nvPr>
        </p:nvSpPr>
        <p:spPr>
          <a:xfrm>
            <a:off x="838200" y="1331775"/>
            <a:ext cx="10515600" cy="4845000"/>
          </a:xfrm>
          <a:prstGeom prst="rect">
            <a:avLst/>
          </a:prstGeom>
        </p:spPr>
        <p:txBody>
          <a:bodyPr anchorCtr="0" anchor="t" bIns="45700" lIns="91425" spcFirstLastPara="1" rIns="91425" wrap="square" tIns="45700">
            <a:normAutofit/>
          </a:bodyPr>
          <a:lstStyle/>
          <a:p>
            <a:pPr indent="-342900" lvl="0" marL="457200" rtl="0" algn="l">
              <a:spcBef>
                <a:spcPts val="1000"/>
              </a:spcBef>
              <a:spcAft>
                <a:spcPts val="0"/>
              </a:spcAft>
              <a:buSzPts val="1800"/>
              <a:buChar char="•"/>
            </a:pPr>
            <a:r>
              <a:rPr b="1" lang="en-IN" u="sng"/>
              <a:t>Fake csv</a:t>
            </a:r>
            <a:endParaRPr b="1" u="sng"/>
          </a:p>
          <a:p>
            <a:pPr indent="0" lvl="0" marL="0" rtl="0" algn="l">
              <a:spcBef>
                <a:spcPts val="1000"/>
              </a:spcBef>
              <a:spcAft>
                <a:spcPts val="0"/>
              </a:spcAft>
              <a:buNone/>
            </a:pPr>
            <a:r>
              <a:rPr b="1" lang="en-IN"/>
              <a:t>It contains all fake</a:t>
            </a:r>
            <a:endParaRPr b="1"/>
          </a:p>
          <a:p>
            <a:pPr indent="0" lvl="0" marL="0" rtl="0" algn="l">
              <a:spcBef>
                <a:spcPts val="1000"/>
              </a:spcBef>
              <a:spcAft>
                <a:spcPts val="0"/>
              </a:spcAft>
              <a:buNone/>
            </a:pPr>
            <a:r>
              <a:rPr b="1" lang="en-IN"/>
              <a:t>news</a:t>
            </a:r>
            <a:endParaRPr b="1"/>
          </a:p>
        </p:txBody>
      </p:sp>
      <p:pic>
        <p:nvPicPr>
          <p:cNvPr id="136" name="Google Shape;136;g11f414cfff9_0_12"/>
          <p:cNvPicPr preferRelativeResize="0"/>
          <p:nvPr/>
        </p:nvPicPr>
        <p:blipFill>
          <a:blip r:embed="rId4">
            <a:alphaModFix/>
          </a:blip>
          <a:stretch>
            <a:fillRect/>
          </a:stretch>
        </p:blipFill>
        <p:spPr>
          <a:xfrm>
            <a:off x="4347375" y="970850"/>
            <a:ext cx="7464324" cy="53364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2022-03-12T06:22:41Z</dcterms:created>
  <dc:creator>Bandi Kaushik</dc:creator>
</cp:coreProperties>
</file>