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3" r:id="rId3"/>
    <p:sldId id="257" r:id="rId4"/>
    <p:sldId id="258" r:id="rId5"/>
    <p:sldId id="268" r:id="rId6"/>
    <p:sldId id="271" r:id="rId7"/>
    <p:sldId id="269" r:id="rId8"/>
    <p:sldId id="272" r:id="rId9"/>
    <p:sldId id="264" r:id="rId10"/>
    <p:sldId id="267" r:id="rId11"/>
    <p:sldId id="265" r:id="rId12"/>
    <p:sldId id="259" r:id="rId13"/>
    <p:sldId id="266" r:id="rId14"/>
    <p:sldId id="260" r:id="rId15"/>
    <p:sldId id="26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200DA3-8491-4BE1-8C7C-777A90917C83}" v="140" dt="2023-10-16T04:00:30.437"/>
    <p1510:client id="{46D0FDD1-F062-742D-8E61-B64C96F297E6}" v="64" dt="2023-10-16T10:54:09.638"/>
    <p1510:client id="{764EB248-FF07-3AC5-F03E-BABC7B408EB9}" v="461" dt="2023-10-17T19:59:50.221"/>
    <p1510:client id="{93057F96-8CF8-3C31-38A3-CD51DD0644E4}" v="224" dt="2023-11-02T17:44:10.533"/>
    <p1510:client id="{F6398353-AB87-B54A-22EC-F3567EBC2B9F}" v="231" dt="2023-11-03T02:09:03.5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555761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6296249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4318518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6132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932365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391284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C6B4A9-1611-4792-9094-5F34BCA07E0B}" type="datetimeFigureOut">
              <a:rPr lang="en-US" dirty="0"/>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a:p>
        </p:txBody>
      </p:sp>
    </p:spTree>
    <p:extLst>
      <p:ext uri="{BB962C8B-B14F-4D97-AF65-F5344CB8AC3E}">
        <p14:creationId xmlns:p14="http://schemas.microsoft.com/office/powerpoint/2010/main" val="5925081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6412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38668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5694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B712588-04B1-427B-82EE-E8DB90309F08}"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a:p>
        </p:txBody>
      </p:sp>
    </p:spTree>
    <p:extLst>
      <p:ext uri="{BB962C8B-B14F-4D97-AF65-F5344CB8AC3E}">
        <p14:creationId xmlns:p14="http://schemas.microsoft.com/office/powerpoint/2010/main" val="740100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11/5/2023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698546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11/5/2023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1338501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950009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a:p>
        </p:txBody>
      </p:sp>
    </p:spTree>
    <p:extLst>
      <p:ext uri="{BB962C8B-B14F-4D97-AF65-F5344CB8AC3E}">
        <p14:creationId xmlns:p14="http://schemas.microsoft.com/office/powerpoint/2010/main" val="2361095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538073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11/5/2023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16165920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myusername/myproject.gi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19358" y="2097276"/>
            <a:ext cx="7152419" cy="2174785"/>
          </a:xfrm>
        </p:spPr>
        <p:txBody>
          <a:bodyPr/>
          <a:lstStyle/>
          <a:p>
            <a:r>
              <a:rPr lang="en-US"/>
              <a:t>GIT – version control</a:t>
            </a:r>
            <a:br>
              <a:rPr lang="en-US"/>
            </a:br>
            <a:endParaRPr lang="en-US"/>
          </a:p>
        </p:txBody>
      </p:sp>
      <p:sp>
        <p:nvSpPr>
          <p:cNvPr id="3" name="Subtitle 2"/>
          <p:cNvSpPr>
            <a:spLocks noGrp="1"/>
          </p:cNvSpPr>
          <p:nvPr>
            <p:ph type="subTitle" idx="1"/>
          </p:nvPr>
        </p:nvSpPr>
        <p:spPr/>
        <p:txBody>
          <a:bodyPr/>
          <a:lstStyle/>
          <a:p>
            <a:endParaRPr lang="en-US"/>
          </a:p>
          <a:p>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BFC2D3-DE7C-B1C8-2FB7-EC1A63B1E8CC}"/>
              </a:ext>
            </a:extLst>
          </p:cNvPr>
          <p:cNvSpPr>
            <a:spLocks noGrp="1"/>
          </p:cNvSpPr>
          <p:nvPr>
            <p:ph idx="1"/>
          </p:nvPr>
        </p:nvSpPr>
        <p:spPr>
          <a:xfrm>
            <a:off x="677334" y="1000530"/>
            <a:ext cx="8596668" cy="5609488"/>
          </a:xfrm>
        </p:spPr>
        <p:txBody>
          <a:bodyPr vert="horz" lIns="91440" tIns="45720" rIns="91440" bIns="45720" rtlCol="0" anchor="t">
            <a:normAutofit fontScale="92500" lnSpcReduction="20000"/>
          </a:bodyPr>
          <a:lstStyle/>
          <a:p>
            <a:r>
              <a:rPr lang="en-US" sz="2400"/>
              <a:t>Download git from </a:t>
            </a:r>
            <a:r>
              <a:rPr lang="en-US" sz="2400">
                <a:ea typeface="+mn-lt"/>
                <a:cs typeface="+mn-lt"/>
                <a:hlinkClick r:id="rId2"/>
              </a:rPr>
              <a:t>https://git-scm.com/</a:t>
            </a:r>
            <a:r>
              <a:rPr lang="en-US" sz="2400">
                <a:ea typeface="+mn-lt"/>
                <a:cs typeface="+mn-lt"/>
              </a:rPr>
              <a:t> and install git</a:t>
            </a:r>
          </a:p>
          <a:p>
            <a:endParaRPr lang="en-US" sz="2400"/>
          </a:p>
          <a:p>
            <a:r>
              <a:rPr lang="en-US" sz="2400"/>
              <a:t>Check git is installed on your system</a:t>
            </a:r>
            <a:br>
              <a:rPr lang="en-US" sz="2400"/>
            </a:br>
            <a:r>
              <a:rPr lang="en-US" sz="2400"/>
              <a:t>         git –version</a:t>
            </a:r>
          </a:p>
          <a:p>
            <a:endParaRPr lang="en-US" sz="2400"/>
          </a:p>
          <a:p>
            <a:r>
              <a:rPr lang="en-US" sz="2400"/>
              <a:t>Run following git commands</a:t>
            </a:r>
          </a:p>
          <a:p>
            <a:pPr marL="0" indent="0">
              <a:buNone/>
            </a:pPr>
            <a:r>
              <a:rPr lang="en-US" sz="2400"/>
              <a:t>     git config --global user.name "XXX"</a:t>
            </a:r>
          </a:p>
          <a:p>
            <a:pPr marL="0" indent="0">
              <a:buNone/>
            </a:pPr>
            <a:r>
              <a:rPr lang="en-US" sz="2400"/>
              <a:t>     git config --global user.name </a:t>
            </a:r>
          </a:p>
          <a:p>
            <a:pPr marL="0" indent="0">
              <a:buNone/>
            </a:pPr>
            <a:r>
              <a:rPr lang="en-US" sz="2400"/>
              <a:t>     git config --global user.email "XXX"</a:t>
            </a:r>
          </a:p>
          <a:p>
            <a:pPr marL="0" indent="0">
              <a:buNone/>
            </a:pPr>
            <a:r>
              <a:rPr lang="en-US" sz="2400"/>
              <a:t>     git config --global user.email</a:t>
            </a:r>
          </a:p>
          <a:p>
            <a:pPr marL="0" indent="0">
              <a:buNone/>
            </a:pPr>
            <a:r>
              <a:rPr lang="en-US" sz="2400"/>
              <a:t>     git config --global --list</a:t>
            </a:r>
          </a:p>
          <a:p>
            <a:pPr marL="0" indent="0">
              <a:buNone/>
            </a:pPr>
            <a:r>
              <a:rPr lang="en-US"/>
              <a:t>     </a:t>
            </a:r>
          </a:p>
          <a:p>
            <a:pPr marL="0" indent="0">
              <a:buNone/>
            </a:pPr>
            <a:endParaRPr lang="en-US"/>
          </a:p>
          <a:p>
            <a:pPr marL="0" indent="0">
              <a:buNone/>
            </a:pPr>
            <a:r>
              <a:rPr lang="en-US"/>
              <a:t>     </a:t>
            </a:r>
          </a:p>
        </p:txBody>
      </p:sp>
    </p:spTree>
    <p:extLst>
      <p:ext uri="{BB962C8B-B14F-4D97-AF65-F5344CB8AC3E}">
        <p14:creationId xmlns:p14="http://schemas.microsoft.com/office/powerpoint/2010/main" val="582601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81C13-F3BC-6A01-92E5-334C5678A2AF}"/>
              </a:ext>
            </a:extLst>
          </p:cNvPr>
          <p:cNvSpPr>
            <a:spLocks noGrp="1"/>
          </p:cNvSpPr>
          <p:nvPr>
            <p:ph type="title"/>
          </p:nvPr>
        </p:nvSpPr>
        <p:spPr/>
        <p:txBody>
          <a:bodyPr/>
          <a:lstStyle/>
          <a:p>
            <a:r>
              <a:rPr lang="en-US"/>
              <a:t>.git directory structure</a:t>
            </a:r>
          </a:p>
        </p:txBody>
      </p:sp>
      <p:sp>
        <p:nvSpPr>
          <p:cNvPr id="3" name="Content Placeholder 2">
            <a:extLst>
              <a:ext uri="{FF2B5EF4-FFF2-40B4-BE49-F238E27FC236}">
                <a16:creationId xmlns:a16="http://schemas.microsoft.com/office/drawing/2014/main" id="{2EC885F2-AFD3-9AAB-4685-886626862D9A}"/>
              </a:ext>
            </a:extLst>
          </p:cNvPr>
          <p:cNvSpPr>
            <a:spLocks noGrp="1"/>
          </p:cNvSpPr>
          <p:nvPr>
            <p:ph idx="1"/>
          </p:nvPr>
        </p:nvSpPr>
        <p:spPr>
          <a:xfrm>
            <a:off x="677334" y="1603306"/>
            <a:ext cx="8596668" cy="4438056"/>
          </a:xfrm>
        </p:spPr>
        <p:txBody>
          <a:bodyPr vert="horz" lIns="91440" tIns="45720" rIns="91440" bIns="45720" rtlCol="0" anchor="t">
            <a:normAutofit fontScale="85000" lnSpcReduction="10000"/>
          </a:bodyPr>
          <a:lstStyle/>
          <a:p>
            <a:r>
              <a:rPr lang="en-US" sz="3200" dirty="0"/>
              <a:t>.git</a:t>
            </a:r>
          </a:p>
          <a:p>
            <a:pPr marL="0" indent="0">
              <a:buNone/>
            </a:pPr>
            <a:endParaRPr lang="en-US"/>
          </a:p>
          <a:p>
            <a:r>
              <a:rPr lang="en-US" sz="2400" dirty="0"/>
              <a:t>---HEAD (pointer to your current branch)</a:t>
            </a:r>
          </a:p>
          <a:p>
            <a:r>
              <a:rPr lang="en-US" sz="2400" dirty="0"/>
              <a:t>---config (contains all configuration preferences)</a:t>
            </a:r>
          </a:p>
          <a:p>
            <a:r>
              <a:rPr lang="en-US" sz="2400" dirty="0"/>
              <a:t>---description (description of your project)</a:t>
            </a:r>
          </a:p>
          <a:p>
            <a:r>
              <a:rPr lang="en-US" sz="2400" dirty="0"/>
              <a:t>---index (is used as a staging area between working directory and the repo)</a:t>
            </a:r>
          </a:p>
          <a:p>
            <a:r>
              <a:rPr lang="en-US" sz="2400" dirty="0"/>
              <a:t>---logs/ (keeps records to changes and that are made in ref)</a:t>
            </a:r>
          </a:p>
          <a:p>
            <a:r>
              <a:rPr lang="en-US" sz="2400" dirty="0"/>
              <a:t>---objects/ (all data are stored here: commits, tree, tags)</a:t>
            </a:r>
          </a:p>
          <a:p>
            <a:r>
              <a:rPr lang="en-US" sz="2400" dirty="0"/>
              <a:t>---hooks/ (shell scripts that are executed after executing a command)</a:t>
            </a:r>
          </a:p>
          <a:p>
            <a:r>
              <a:rPr lang="en-US" sz="2400" dirty="0"/>
              <a:t>---Refs/ (holds your local branch, remote branch, tags</a:t>
            </a:r>
          </a:p>
        </p:txBody>
      </p:sp>
    </p:spTree>
    <p:extLst>
      <p:ext uri="{BB962C8B-B14F-4D97-AF65-F5344CB8AC3E}">
        <p14:creationId xmlns:p14="http://schemas.microsoft.com/office/powerpoint/2010/main" val="1331295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73616-4CA2-B707-5C65-2D12F8F04F37}"/>
              </a:ext>
            </a:extLst>
          </p:cNvPr>
          <p:cNvSpPr>
            <a:spLocks noGrp="1"/>
          </p:cNvSpPr>
          <p:nvPr>
            <p:ph type="title"/>
          </p:nvPr>
        </p:nvSpPr>
        <p:spPr/>
        <p:txBody>
          <a:bodyPr/>
          <a:lstStyle/>
          <a:p>
            <a:r>
              <a:rPr lang="en-US"/>
              <a:t>Git workflow</a:t>
            </a:r>
          </a:p>
        </p:txBody>
      </p:sp>
      <p:pic>
        <p:nvPicPr>
          <p:cNvPr id="9" name="Picture 8" descr="A diagram of a remote remodeling process&#10;&#10;Description automatically generated">
            <a:extLst>
              <a:ext uri="{FF2B5EF4-FFF2-40B4-BE49-F238E27FC236}">
                <a16:creationId xmlns:a16="http://schemas.microsoft.com/office/drawing/2014/main" id="{166C34EB-47F6-3B18-3494-1EFDEB36500E}"/>
              </a:ext>
            </a:extLst>
          </p:cNvPr>
          <p:cNvPicPr>
            <a:picLocks noChangeAspect="1"/>
          </p:cNvPicPr>
          <p:nvPr/>
        </p:nvPicPr>
        <p:blipFill>
          <a:blip r:embed="rId2"/>
          <a:stretch>
            <a:fillRect/>
          </a:stretch>
        </p:blipFill>
        <p:spPr>
          <a:xfrm>
            <a:off x="594390" y="1602699"/>
            <a:ext cx="9654105" cy="4976734"/>
          </a:xfrm>
          <a:prstGeom prst="rect">
            <a:avLst/>
          </a:prstGeom>
        </p:spPr>
      </p:pic>
    </p:spTree>
    <p:extLst>
      <p:ext uri="{BB962C8B-B14F-4D97-AF65-F5344CB8AC3E}">
        <p14:creationId xmlns:p14="http://schemas.microsoft.com/office/powerpoint/2010/main" val="3300158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9647-F05A-A6FD-12B8-3B5CA28CD611}"/>
              </a:ext>
            </a:extLst>
          </p:cNvPr>
          <p:cNvSpPr>
            <a:spLocks noGrp="1"/>
          </p:cNvSpPr>
          <p:nvPr>
            <p:ph type="title"/>
          </p:nvPr>
        </p:nvSpPr>
        <p:spPr/>
        <p:txBody>
          <a:bodyPr/>
          <a:lstStyle/>
          <a:p>
            <a:r>
              <a:rPr lang="en-US"/>
              <a:t>Git merge vs git rebase</a:t>
            </a:r>
          </a:p>
        </p:txBody>
      </p:sp>
      <p:pic>
        <p:nvPicPr>
          <p:cNvPr id="4" name="Content Placeholder 3" descr="A diagram of a diagram&#10;&#10;Description automatically generated">
            <a:extLst>
              <a:ext uri="{FF2B5EF4-FFF2-40B4-BE49-F238E27FC236}">
                <a16:creationId xmlns:a16="http://schemas.microsoft.com/office/drawing/2014/main" id="{986DE02C-7E6B-6420-8BD2-0D11B61ED5CC}"/>
              </a:ext>
            </a:extLst>
          </p:cNvPr>
          <p:cNvPicPr>
            <a:picLocks noGrp="1" noChangeAspect="1"/>
          </p:cNvPicPr>
          <p:nvPr>
            <p:ph idx="1"/>
          </p:nvPr>
        </p:nvPicPr>
        <p:blipFill>
          <a:blip r:embed="rId2"/>
          <a:stretch>
            <a:fillRect/>
          </a:stretch>
        </p:blipFill>
        <p:spPr>
          <a:xfrm>
            <a:off x="682659" y="1925435"/>
            <a:ext cx="8389373" cy="4166726"/>
          </a:xfrm>
        </p:spPr>
      </p:pic>
    </p:spTree>
    <p:extLst>
      <p:ext uri="{BB962C8B-B14F-4D97-AF65-F5344CB8AC3E}">
        <p14:creationId xmlns:p14="http://schemas.microsoft.com/office/powerpoint/2010/main" val="3640801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artoon character in a cat garment&#10;&#10;Description automatically generated">
            <a:extLst>
              <a:ext uri="{FF2B5EF4-FFF2-40B4-BE49-F238E27FC236}">
                <a16:creationId xmlns:a16="http://schemas.microsoft.com/office/drawing/2014/main" id="{5072C6B5-1F7F-4F48-E173-A494D5E05B9C}"/>
              </a:ext>
            </a:extLst>
          </p:cNvPr>
          <p:cNvPicPr>
            <a:picLocks noGrp="1" noChangeAspect="1"/>
          </p:cNvPicPr>
          <p:nvPr>
            <p:ph idx="1"/>
          </p:nvPr>
        </p:nvPicPr>
        <p:blipFill>
          <a:blip r:embed="rId2"/>
          <a:stretch>
            <a:fillRect/>
          </a:stretch>
        </p:blipFill>
        <p:spPr>
          <a:xfrm>
            <a:off x="2909170" y="1131994"/>
            <a:ext cx="6375537" cy="4590386"/>
          </a:xfrm>
          <a:prstGeom prst="rect">
            <a:avLst/>
          </a:prstGeom>
        </p:spPr>
      </p:pic>
    </p:spTree>
    <p:extLst>
      <p:ext uri="{BB962C8B-B14F-4D97-AF65-F5344CB8AC3E}">
        <p14:creationId xmlns:p14="http://schemas.microsoft.com/office/powerpoint/2010/main" val="5037472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B20BF-9781-B906-B168-6482ABAD0080}"/>
              </a:ext>
            </a:extLst>
          </p:cNvPr>
          <p:cNvSpPr>
            <a:spLocks noGrp="1"/>
          </p:cNvSpPr>
          <p:nvPr>
            <p:ph type="title"/>
          </p:nvPr>
        </p:nvSpPr>
        <p:spPr/>
        <p:txBody>
          <a:bodyPr/>
          <a:lstStyle/>
          <a:p>
            <a:r>
              <a:rPr lang="en-US"/>
              <a:t>Commands</a:t>
            </a:r>
            <a:br>
              <a:rPr lang="en-US"/>
            </a:br>
            <a:endParaRPr lang="en-US"/>
          </a:p>
        </p:txBody>
      </p:sp>
      <p:sp>
        <p:nvSpPr>
          <p:cNvPr id="3" name="Content Placeholder 2">
            <a:extLst>
              <a:ext uri="{FF2B5EF4-FFF2-40B4-BE49-F238E27FC236}">
                <a16:creationId xmlns:a16="http://schemas.microsoft.com/office/drawing/2014/main" id="{A2716E5B-561E-BB5A-922B-FA0B4D763818}"/>
              </a:ext>
            </a:extLst>
          </p:cNvPr>
          <p:cNvSpPr>
            <a:spLocks noGrp="1"/>
          </p:cNvSpPr>
          <p:nvPr>
            <p:ph idx="1"/>
          </p:nvPr>
        </p:nvSpPr>
        <p:spPr>
          <a:xfrm>
            <a:off x="677334" y="1634447"/>
            <a:ext cx="8596668" cy="4406915"/>
          </a:xfrm>
        </p:spPr>
        <p:txBody>
          <a:bodyPr vert="horz" lIns="91440" tIns="45720" rIns="91440" bIns="45720" rtlCol="0" anchor="t">
            <a:normAutofit fontScale="77500" lnSpcReduction="20000"/>
          </a:bodyPr>
          <a:lstStyle/>
          <a:p>
            <a:r>
              <a:rPr lang="en-US" sz="2400">
                <a:ea typeface="+mn-lt"/>
                <a:cs typeface="+mn-lt"/>
              </a:rPr>
              <a:t>git </a:t>
            </a:r>
            <a:r>
              <a:rPr lang="en-US" sz="2400" err="1">
                <a:ea typeface="+mn-lt"/>
                <a:cs typeface="+mn-lt"/>
              </a:rPr>
              <a:t>init</a:t>
            </a:r>
            <a:endParaRPr lang="en-US" sz="2400">
              <a:ea typeface="+mn-lt"/>
              <a:cs typeface="+mn-lt"/>
            </a:endParaRPr>
          </a:p>
          <a:p>
            <a:r>
              <a:rPr lang="en-US" sz="2400">
                <a:ea typeface="+mn-lt"/>
                <a:cs typeface="+mn-lt"/>
              </a:rPr>
              <a:t>git commit -m "Added new feature"</a:t>
            </a:r>
            <a:endParaRPr lang="en-US" sz="2400"/>
          </a:p>
          <a:p>
            <a:r>
              <a:rPr lang="en-US" sz="2400">
                <a:ea typeface="+mn-lt"/>
                <a:cs typeface="+mn-lt"/>
              </a:rPr>
              <a:t>git status</a:t>
            </a:r>
            <a:endParaRPr lang="en-US" sz="2400"/>
          </a:p>
          <a:p>
            <a:r>
              <a:rPr lang="en-US" sz="2400">
                <a:ea typeface="+mn-lt"/>
                <a:cs typeface="+mn-lt"/>
              </a:rPr>
              <a:t>git log</a:t>
            </a:r>
            <a:endParaRPr lang="en-US" sz="2400"/>
          </a:p>
          <a:p>
            <a:r>
              <a:rPr lang="en-US" sz="2400">
                <a:ea typeface="+mn-lt"/>
                <a:cs typeface="+mn-lt"/>
              </a:rPr>
              <a:t>git branch</a:t>
            </a:r>
            <a:endParaRPr lang="en-US" sz="2400"/>
          </a:p>
          <a:p>
            <a:r>
              <a:rPr lang="en-US" sz="2400">
                <a:ea typeface="+mn-lt"/>
                <a:cs typeface="+mn-lt"/>
              </a:rPr>
              <a:t>git checkout </a:t>
            </a:r>
            <a:r>
              <a:rPr lang="en-US" sz="2400" err="1">
                <a:ea typeface="+mn-lt"/>
                <a:cs typeface="+mn-lt"/>
              </a:rPr>
              <a:t>myfeature</a:t>
            </a:r>
            <a:endParaRPr lang="en-US" sz="2400"/>
          </a:p>
          <a:p>
            <a:r>
              <a:rPr lang="en-US" sz="2400">
                <a:ea typeface="+mn-lt"/>
                <a:cs typeface="+mn-lt"/>
              </a:rPr>
              <a:t>git clone </a:t>
            </a:r>
            <a:r>
              <a:rPr lang="en-US" sz="2400">
                <a:ea typeface="+mn-lt"/>
                <a:cs typeface="+mn-lt"/>
                <a:hlinkClick r:id="rId2"/>
              </a:rPr>
              <a:t>https://github.com/myusername/myproject.git</a:t>
            </a:r>
            <a:endParaRPr lang="en-US" sz="2400"/>
          </a:p>
          <a:p>
            <a:r>
              <a:rPr lang="en-US" sz="2400">
                <a:ea typeface="+mn-lt"/>
                <a:cs typeface="+mn-lt"/>
              </a:rPr>
              <a:t>git push origin master</a:t>
            </a:r>
          </a:p>
          <a:p>
            <a:r>
              <a:rPr lang="en-US" sz="2400"/>
              <a:t>git pull </a:t>
            </a:r>
          </a:p>
          <a:p>
            <a:r>
              <a:rPr lang="en-US" sz="2400"/>
              <a:t>git stash</a:t>
            </a:r>
          </a:p>
          <a:p>
            <a:r>
              <a:rPr lang="en-US" sz="2400"/>
              <a:t>git reset</a:t>
            </a:r>
          </a:p>
          <a:p>
            <a:r>
              <a:rPr lang="en-US" sz="2400"/>
              <a:t>git fetch</a:t>
            </a:r>
          </a:p>
          <a:p>
            <a:endParaRPr lang="en-US" sz="2400"/>
          </a:p>
        </p:txBody>
      </p:sp>
    </p:spTree>
    <p:extLst>
      <p:ext uri="{BB962C8B-B14F-4D97-AF65-F5344CB8AC3E}">
        <p14:creationId xmlns:p14="http://schemas.microsoft.com/office/powerpoint/2010/main" val="614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0266-449C-4107-7F50-C468022FAD38}"/>
              </a:ext>
            </a:extLst>
          </p:cNvPr>
          <p:cNvSpPr>
            <a:spLocks noGrp="1"/>
          </p:cNvSpPr>
          <p:nvPr>
            <p:ph type="title"/>
          </p:nvPr>
        </p:nvSpPr>
        <p:spPr/>
        <p:txBody>
          <a:bodyPr/>
          <a:lstStyle/>
          <a:p>
            <a:r>
              <a:rPr lang="en-US"/>
              <a:t>What is git? Why do we need git?</a:t>
            </a:r>
          </a:p>
        </p:txBody>
      </p:sp>
      <p:pic>
        <p:nvPicPr>
          <p:cNvPr id="4" name="Content Placeholder 3" descr="A diagram of a software developer&#10;&#10;Description automatically generated">
            <a:extLst>
              <a:ext uri="{FF2B5EF4-FFF2-40B4-BE49-F238E27FC236}">
                <a16:creationId xmlns:a16="http://schemas.microsoft.com/office/drawing/2014/main" id="{F89AE392-6CBA-44E1-0739-99AFB134734A}"/>
              </a:ext>
            </a:extLst>
          </p:cNvPr>
          <p:cNvPicPr>
            <a:picLocks noGrp="1" noChangeAspect="1"/>
          </p:cNvPicPr>
          <p:nvPr>
            <p:ph idx="1"/>
          </p:nvPr>
        </p:nvPicPr>
        <p:blipFill>
          <a:blip r:embed="rId2"/>
          <a:stretch>
            <a:fillRect/>
          </a:stretch>
        </p:blipFill>
        <p:spPr>
          <a:xfrm>
            <a:off x="825073" y="2122388"/>
            <a:ext cx="8448674" cy="4030917"/>
          </a:xfrm>
        </p:spPr>
      </p:pic>
    </p:spTree>
    <p:extLst>
      <p:ext uri="{BB962C8B-B14F-4D97-AF65-F5344CB8AC3E}">
        <p14:creationId xmlns:p14="http://schemas.microsoft.com/office/powerpoint/2010/main" val="2112238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4563F-8C81-F4CA-10B5-398C79F92C92}"/>
              </a:ext>
            </a:extLst>
          </p:cNvPr>
          <p:cNvSpPr>
            <a:spLocks noGrp="1"/>
          </p:cNvSpPr>
          <p:nvPr>
            <p:ph type="title"/>
          </p:nvPr>
        </p:nvSpPr>
        <p:spPr/>
        <p:txBody>
          <a:bodyPr/>
          <a:lstStyle/>
          <a:p>
            <a:r>
              <a:rPr lang="en-US" b="1">
                <a:solidFill>
                  <a:srgbClr val="1A1718"/>
                </a:solidFill>
              </a:rPr>
              <a:t>What is Git</a:t>
            </a:r>
            <a:endParaRPr lang="en-US"/>
          </a:p>
          <a:p>
            <a:endParaRPr lang="en-US"/>
          </a:p>
        </p:txBody>
      </p:sp>
      <p:sp>
        <p:nvSpPr>
          <p:cNvPr id="3" name="Content Placeholder 2">
            <a:extLst>
              <a:ext uri="{FF2B5EF4-FFF2-40B4-BE49-F238E27FC236}">
                <a16:creationId xmlns:a16="http://schemas.microsoft.com/office/drawing/2014/main" id="{E5667545-4181-B400-C168-DA3F246675CB}"/>
              </a:ext>
            </a:extLst>
          </p:cNvPr>
          <p:cNvSpPr>
            <a:spLocks noGrp="1"/>
          </p:cNvSpPr>
          <p:nvPr>
            <p:ph idx="1"/>
          </p:nvPr>
        </p:nvSpPr>
        <p:spPr>
          <a:xfrm>
            <a:off x="677334" y="1816460"/>
            <a:ext cx="9321797" cy="4224902"/>
          </a:xfrm>
        </p:spPr>
        <p:txBody>
          <a:bodyPr vert="horz" lIns="91440" tIns="45720" rIns="91440" bIns="45720" rtlCol="0" anchor="t">
            <a:noAutofit/>
          </a:bodyPr>
          <a:lstStyle/>
          <a:p>
            <a:r>
              <a:rPr lang="en-US" sz="2000">
                <a:solidFill>
                  <a:srgbClr val="393335"/>
                </a:solidFill>
                <a:ea typeface="+mn-lt"/>
                <a:cs typeface="+mn-lt"/>
              </a:rPr>
              <a:t>Git is a </a:t>
            </a:r>
            <a:r>
              <a:rPr lang="en-US" sz="2000" b="1">
                <a:solidFill>
                  <a:srgbClr val="393335"/>
                </a:solidFill>
                <a:ea typeface="+mn-lt"/>
                <a:cs typeface="+mn-lt"/>
              </a:rPr>
              <a:t>Version Control System</a:t>
            </a:r>
            <a:r>
              <a:rPr lang="en-US" sz="2000">
                <a:solidFill>
                  <a:srgbClr val="393335"/>
                </a:solidFill>
                <a:ea typeface="+mn-lt"/>
                <a:cs typeface="+mn-lt"/>
              </a:rPr>
              <a:t> or </a:t>
            </a:r>
            <a:r>
              <a:rPr lang="en-US" sz="2000" b="1">
                <a:solidFill>
                  <a:srgbClr val="393335"/>
                </a:solidFill>
                <a:ea typeface="+mn-lt"/>
                <a:cs typeface="+mn-lt"/>
              </a:rPr>
              <a:t>VCS</a:t>
            </a:r>
            <a:r>
              <a:rPr lang="en-US" sz="2000">
                <a:solidFill>
                  <a:srgbClr val="393335"/>
                </a:solidFill>
                <a:ea typeface="+mn-lt"/>
                <a:cs typeface="+mn-lt"/>
              </a:rPr>
              <a:t>. </a:t>
            </a:r>
            <a:r>
              <a:rPr lang="en-US" sz="2000" b="1">
                <a:solidFill>
                  <a:srgbClr val="393335"/>
                </a:solidFill>
                <a:ea typeface="+mn-lt"/>
                <a:cs typeface="+mn-lt"/>
              </a:rPr>
              <a:t>VCS</a:t>
            </a:r>
            <a:r>
              <a:rPr lang="en-US" sz="2000">
                <a:solidFill>
                  <a:srgbClr val="393335"/>
                </a:solidFill>
                <a:ea typeface="+mn-lt"/>
                <a:cs typeface="+mn-lt"/>
              </a:rPr>
              <a:t> is basically software designed to record changes within one or more files over time. It allows us to undo or to cancel all made or pending changes within one or more files. If we're working on a project with many files, </a:t>
            </a:r>
            <a:r>
              <a:rPr lang="en-US" sz="2000" b="1">
                <a:solidFill>
                  <a:srgbClr val="393335"/>
                </a:solidFill>
                <a:ea typeface="+mn-lt"/>
                <a:cs typeface="+mn-lt"/>
              </a:rPr>
              <a:t>VCS</a:t>
            </a:r>
            <a:r>
              <a:rPr lang="en-US" sz="2000">
                <a:solidFill>
                  <a:srgbClr val="393335"/>
                </a:solidFill>
                <a:ea typeface="+mn-lt"/>
                <a:cs typeface="+mn-lt"/>
              </a:rPr>
              <a:t> enables us to control the whole project. If necessary, this allows us to revert one or more files any of their previous versions or the whole project to a previous version. We can also compare changes to one file between two versions to see exactly what was changed in each file, when it was changed and who made the change. We can also see why the change was made.</a:t>
            </a:r>
            <a:endParaRPr lang="en-US" sz="2000"/>
          </a:p>
          <a:p>
            <a:r>
              <a:rPr lang="en-US" sz="2000">
                <a:solidFill>
                  <a:srgbClr val="393335"/>
                </a:solidFill>
                <a:ea typeface="+mn-lt"/>
                <a:cs typeface="+mn-lt"/>
              </a:rPr>
              <a:t>Git is a universal system that can be used for version control of all types of files, be it Microsoft Word files, pictures, AutoCAD files, Visual Studio Project, etc.</a:t>
            </a:r>
            <a:endParaRPr lang="en-US" sz="2000"/>
          </a:p>
          <a:p>
            <a:endParaRPr lang="en-US" sz="2000"/>
          </a:p>
        </p:txBody>
      </p:sp>
    </p:spTree>
    <p:extLst>
      <p:ext uri="{BB962C8B-B14F-4D97-AF65-F5344CB8AC3E}">
        <p14:creationId xmlns:p14="http://schemas.microsoft.com/office/powerpoint/2010/main" val="259347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19CCA-A829-91FA-76B5-72CF6C7B27F2}"/>
              </a:ext>
            </a:extLst>
          </p:cNvPr>
          <p:cNvSpPr>
            <a:spLocks noGrp="1"/>
          </p:cNvSpPr>
          <p:nvPr>
            <p:ph type="title"/>
          </p:nvPr>
        </p:nvSpPr>
        <p:spPr/>
        <p:txBody>
          <a:bodyPr/>
          <a:lstStyle/>
          <a:p>
            <a:r>
              <a:rPr lang="en-US" b="1">
                <a:solidFill>
                  <a:srgbClr val="1A1718"/>
                </a:solidFill>
              </a:rPr>
              <a:t>Types of VCS</a:t>
            </a:r>
            <a:endParaRPr lang="en-US"/>
          </a:p>
          <a:p>
            <a:endParaRPr lang="en-US"/>
          </a:p>
        </p:txBody>
      </p:sp>
      <p:sp>
        <p:nvSpPr>
          <p:cNvPr id="3" name="Content Placeholder 2">
            <a:extLst>
              <a:ext uri="{FF2B5EF4-FFF2-40B4-BE49-F238E27FC236}">
                <a16:creationId xmlns:a16="http://schemas.microsoft.com/office/drawing/2014/main" id="{7D9D459A-DE34-9334-4B7B-8CDD9610571C}"/>
              </a:ext>
            </a:extLst>
          </p:cNvPr>
          <p:cNvSpPr>
            <a:spLocks noGrp="1"/>
          </p:cNvSpPr>
          <p:nvPr>
            <p:ph idx="1"/>
          </p:nvPr>
        </p:nvSpPr>
        <p:spPr/>
        <p:txBody>
          <a:bodyPr vert="horz" lIns="91440" tIns="45720" rIns="91440" bIns="45720" rtlCol="0" anchor="t">
            <a:normAutofit/>
          </a:bodyPr>
          <a:lstStyle/>
          <a:p>
            <a:r>
              <a:rPr lang="en-US" sz="2000" b="1" dirty="0">
                <a:solidFill>
                  <a:srgbClr val="393335"/>
                </a:solidFill>
                <a:ea typeface="+mn-lt"/>
                <a:cs typeface="+mn-lt"/>
              </a:rPr>
              <a:t>Local Version Control System</a:t>
            </a:r>
            <a:endParaRPr lang="en-US" sz="2000" dirty="0"/>
          </a:p>
          <a:p>
            <a:pPr marL="0" indent="0">
              <a:buNone/>
            </a:pPr>
            <a:r>
              <a:rPr lang="en-US" sz="2000" b="1" dirty="0">
                <a:solidFill>
                  <a:srgbClr val="393335"/>
                </a:solidFill>
                <a:ea typeface="+mn-lt"/>
                <a:cs typeface="+mn-lt"/>
              </a:rPr>
              <a:t>          </a:t>
            </a:r>
            <a:r>
              <a:rPr lang="en-US" sz="2000" dirty="0">
                <a:solidFill>
                  <a:srgbClr val="393335"/>
                </a:solidFill>
                <a:ea typeface="+mn-lt"/>
                <a:cs typeface="+mn-lt"/>
              </a:rPr>
              <a:t>A local version control system is a local database located on your local computer</a:t>
            </a:r>
          </a:p>
          <a:p>
            <a:pPr marL="0" indent="0">
              <a:buNone/>
            </a:pPr>
            <a:r>
              <a:rPr lang="en-US" sz="2000" dirty="0">
                <a:solidFill>
                  <a:srgbClr val="393335"/>
                </a:solidFill>
              </a:rPr>
              <a:t>          </a:t>
            </a:r>
            <a:r>
              <a:rPr lang="en-US" sz="2000" dirty="0">
                <a:solidFill>
                  <a:srgbClr val="393335"/>
                </a:solidFill>
                <a:ea typeface="+mn-lt"/>
                <a:cs typeface="+mn-lt"/>
              </a:rPr>
              <a:t>The main problem with this is that everything is stored locally. If anything were to happen to the local database, all the patches would be lost.</a:t>
            </a:r>
            <a:endParaRPr lang="en-US" sz="2000" dirty="0">
              <a:solidFill>
                <a:srgbClr val="393335"/>
              </a:solidFill>
            </a:endParaRPr>
          </a:p>
          <a:p>
            <a:pPr marL="0" indent="0">
              <a:buNone/>
            </a:pPr>
            <a:r>
              <a:rPr lang="en-US" sz="2000" dirty="0">
                <a:solidFill>
                  <a:srgbClr val="393335"/>
                </a:solidFill>
                <a:ea typeface="+mn-lt"/>
                <a:cs typeface="+mn-lt"/>
              </a:rPr>
              <a:t>           Also, collaborating with other developers or a team is very hard or nearly impossible.</a:t>
            </a:r>
          </a:p>
          <a:p>
            <a:endParaRPr lang="en-US" sz="2000" b="1" dirty="0">
              <a:solidFill>
                <a:srgbClr val="393335"/>
              </a:solidFill>
              <a:ea typeface="+mn-lt"/>
              <a:cs typeface="+mn-lt"/>
            </a:endParaRPr>
          </a:p>
          <a:p>
            <a:endParaRPr lang="en-US">
              <a:solidFill>
                <a:srgbClr val="404040"/>
              </a:solidFill>
              <a:ea typeface="+mn-lt"/>
              <a:cs typeface="+mn-lt"/>
            </a:endParaRPr>
          </a:p>
        </p:txBody>
      </p:sp>
    </p:spTree>
    <p:extLst>
      <p:ext uri="{BB962C8B-B14F-4D97-AF65-F5344CB8AC3E}">
        <p14:creationId xmlns:p14="http://schemas.microsoft.com/office/powerpoint/2010/main" val="503051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1566A-CF98-7B40-A7EF-9D7996DE55C7}"/>
              </a:ext>
            </a:extLst>
          </p:cNvPr>
          <p:cNvSpPr>
            <a:spLocks noGrp="1"/>
          </p:cNvSpPr>
          <p:nvPr>
            <p:ph type="title"/>
          </p:nvPr>
        </p:nvSpPr>
        <p:spPr/>
        <p:txBody>
          <a:bodyPr>
            <a:normAutofit/>
          </a:bodyPr>
          <a:lstStyle/>
          <a:p>
            <a:r>
              <a:rPr lang="en-US" sz="2000" b="1">
                <a:solidFill>
                  <a:srgbClr val="393335"/>
                </a:solidFill>
              </a:rPr>
              <a:t>Centralized Version Control System</a:t>
            </a:r>
            <a:endParaRPr lang="en-US" sz="2000"/>
          </a:p>
        </p:txBody>
      </p:sp>
      <p:sp>
        <p:nvSpPr>
          <p:cNvPr id="3" name="Content Placeholder 2">
            <a:extLst>
              <a:ext uri="{FF2B5EF4-FFF2-40B4-BE49-F238E27FC236}">
                <a16:creationId xmlns:a16="http://schemas.microsoft.com/office/drawing/2014/main" id="{E6A273D2-4F36-216B-688F-C93CB3B1E312}"/>
              </a:ext>
            </a:extLst>
          </p:cNvPr>
          <p:cNvSpPr>
            <a:spLocks noGrp="1"/>
          </p:cNvSpPr>
          <p:nvPr>
            <p:ph idx="1"/>
          </p:nvPr>
        </p:nvSpPr>
        <p:spPr>
          <a:xfrm>
            <a:off x="677334" y="1337138"/>
            <a:ext cx="8596668" cy="4704224"/>
          </a:xfrm>
        </p:spPr>
        <p:txBody>
          <a:bodyPr vert="horz" lIns="91440" tIns="45720" rIns="91440" bIns="45720" rtlCol="0" anchor="t">
            <a:normAutofit/>
          </a:bodyPr>
          <a:lstStyle/>
          <a:p>
            <a:pPr marL="0" indent="0">
              <a:buNone/>
            </a:pPr>
            <a:endParaRPr lang="en-US" sz="800">
              <a:solidFill>
                <a:srgbClr val="393335"/>
              </a:solidFill>
            </a:endParaRPr>
          </a:p>
          <a:p>
            <a:pPr marL="0" indent="0">
              <a:buNone/>
            </a:pPr>
            <a:r>
              <a:rPr lang="en-US" sz="800">
                <a:solidFill>
                  <a:srgbClr val="393335"/>
                </a:solidFill>
              </a:rPr>
              <a:t>              </a:t>
            </a:r>
            <a:endParaRPr lang="en-US" sz="2000">
              <a:solidFill>
                <a:srgbClr val="393335"/>
              </a:solidFill>
            </a:endParaRPr>
          </a:p>
          <a:p>
            <a:r>
              <a:rPr lang="en-US" sz="2000">
                <a:solidFill>
                  <a:srgbClr val="393335"/>
                </a:solidFill>
              </a:rPr>
              <a:t> centralized version control system has a single server that contains all the file versions. This enables multiple clients to simultaneously access files on the server, pull them to their local computer or push them onto the server from their local computer. This way, everyone usually knows what everyone else on the project is doing. Administrators have control over who can do what.</a:t>
            </a:r>
          </a:p>
          <a:p>
            <a:r>
              <a:rPr lang="en-US" sz="1900">
                <a:solidFill>
                  <a:srgbClr val="393335"/>
                </a:solidFill>
              </a:rPr>
              <a:t>This allows for easy collaboration with other developers or a team.</a:t>
            </a:r>
          </a:p>
          <a:p>
            <a:r>
              <a:rPr lang="en-US" sz="2000">
                <a:solidFill>
                  <a:srgbClr val="393335"/>
                </a:solidFill>
              </a:rPr>
              <a:t>The biggest issue with this structure is that everything is stored on the centralized server. If something were to happen to that server, nobody can save their versioned changes, pull files or collaborate at all.</a:t>
            </a:r>
          </a:p>
          <a:p>
            <a:endParaRPr lang="en-US" sz="1400">
              <a:solidFill>
                <a:srgbClr val="393335"/>
              </a:solidFill>
            </a:endParaRPr>
          </a:p>
          <a:p>
            <a:endParaRPr lang="en-US">
              <a:solidFill>
                <a:srgbClr val="404040"/>
              </a:solidFill>
            </a:endParaRPr>
          </a:p>
        </p:txBody>
      </p:sp>
    </p:spTree>
    <p:extLst>
      <p:ext uri="{BB962C8B-B14F-4D97-AF65-F5344CB8AC3E}">
        <p14:creationId xmlns:p14="http://schemas.microsoft.com/office/powerpoint/2010/main" val="1468407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1" name="Rectangle 2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4" name="Rectangle 3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software control system&#10;&#10;Description automatically generated">
            <a:extLst>
              <a:ext uri="{FF2B5EF4-FFF2-40B4-BE49-F238E27FC236}">
                <a16:creationId xmlns:a16="http://schemas.microsoft.com/office/drawing/2014/main" id="{67CB277D-D402-325A-750D-997335EBBFAA}"/>
              </a:ext>
            </a:extLst>
          </p:cNvPr>
          <p:cNvPicPr>
            <a:picLocks noGrp="1" noChangeAspect="1"/>
          </p:cNvPicPr>
          <p:nvPr>
            <p:ph idx="1"/>
          </p:nvPr>
        </p:nvPicPr>
        <p:blipFill>
          <a:blip r:embed="rId2"/>
          <a:stretch>
            <a:fillRect/>
          </a:stretch>
        </p:blipFill>
        <p:spPr>
          <a:xfrm>
            <a:off x="1126309" y="1277391"/>
            <a:ext cx="9941259" cy="4299591"/>
          </a:xfrm>
          <a:prstGeom prst="rect">
            <a:avLst/>
          </a:prstGeom>
        </p:spPr>
      </p:pic>
    </p:spTree>
    <p:extLst>
      <p:ext uri="{BB962C8B-B14F-4D97-AF65-F5344CB8AC3E}">
        <p14:creationId xmlns:p14="http://schemas.microsoft.com/office/powerpoint/2010/main" val="391494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C3ED05-536D-7A66-868F-743C5B25D256}"/>
              </a:ext>
            </a:extLst>
          </p:cNvPr>
          <p:cNvSpPr>
            <a:spLocks noGrp="1"/>
          </p:cNvSpPr>
          <p:nvPr>
            <p:ph type="title"/>
          </p:nvPr>
        </p:nvSpPr>
        <p:spPr>
          <a:xfrm>
            <a:off x="1333502" y="609600"/>
            <a:ext cx="8596668" cy="1320800"/>
          </a:xfrm>
        </p:spPr>
        <p:txBody>
          <a:bodyPr>
            <a:normAutofit/>
          </a:bodyPr>
          <a:lstStyle/>
          <a:p>
            <a:pPr marL="285750" indent="-285750">
              <a:spcBef>
                <a:spcPts val="1000"/>
              </a:spcBef>
              <a:buFont typeface="Arial"/>
              <a:buChar char="•"/>
            </a:pPr>
            <a:r>
              <a:rPr lang="en-US" b="1"/>
              <a:t>Distributed Version Control System</a:t>
            </a:r>
            <a:endParaRPr lang="en-US"/>
          </a:p>
          <a:p>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F114A0BA-0907-2742-AE70-E2B713F52066}"/>
              </a:ext>
            </a:extLst>
          </p:cNvPr>
          <p:cNvSpPr>
            <a:spLocks noGrp="1"/>
          </p:cNvSpPr>
          <p:nvPr>
            <p:ph idx="1"/>
          </p:nvPr>
        </p:nvSpPr>
        <p:spPr>
          <a:xfrm>
            <a:off x="1333502" y="2160589"/>
            <a:ext cx="8596668" cy="3880773"/>
          </a:xfrm>
        </p:spPr>
        <p:txBody>
          <a:bodyPr vert="horz" lIns="91440" tIns="45720" rIns="91440" bIns="45720" rtlCol="0" anchor="t">
            <a:normAutofit/>
          </a:bodyPr>
          <a:lstStyle/>
          <a:p>
            <a:pPr marL="0" indent="0">
              <a:buNone/>
            </a:pPr>
            <a:r>
              <a:rPr lang="en-US" sz="2400" dirty="0">
                <a:ea typeface="+mn-lt"/>
                <a:cs typeface="+mn-lt"/>
              </a:rPr>
              <a:t>In distributed version control, most of the mechanism or model applies the same as centralized. The only major difference here is instead of one single repository, which is the server, every single developer or client has their own server, and they will have a copy of the entire history or version of the code and all of its branches in their local server or machine. This means that everyone has a working copy of the repository that keeps track of his changes and the different releases made by him or by his colleagues.</a:t>
            </a:r>
            <a:endParaRPr lang="en-US" sz="2400" dirty="0"/>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31616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7" name="Rectangle 36">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4" name="Straight Connector 2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Isosceles Triangle 3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39" name="Rectangle 38">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software system&#10;&#10;Description automatically generated">
            <a:extLst>
              <a:ext uri="{FF2B5EF4-FFF2-40B4-BE49-F238E27FC236}">
                <a16:creationId xmlns:a16="http://schemas.microsoft.com/office/drawing/2014/main" id="{6B07A2A3-75DE-BD82-77E9-215CA440C73A}"/>
              </a:ext>
            </a:extLst>
          </p:cNvPr>
          <p:cNvPicPr>
            <a:picLocks noGrp="1" noChangeAspect="1"/>
          </p:cNvPicPr>
          <p:nvPr>
            <p:ph idx="1"/>
          </p:nvPr>
        </p:nvPicPr>
        <p:blipFill>
          <a:blip r:embed="rId2"/>
          <a:stretch>
            <a:fillRect/>
          </a:stretch>
        </p:blipFill>
        <p:spPr>
          <a:xfrm>
            <a:off x="1515446" y="947640"/>
            <a:ext cx="9494822" cy="4774740"/>
          </a:xfrm>
          <a:prstGeom prst="rect">
            <a:avLst/>
          </a:prstGeom>
        </p:spPr>
      </p:pic>
    </p:spTree>
    <p:extLst>
      <p:ext uri="{BB962C8B-B14F-4D97-AF65-F5344CB8AC3E}">
        <p14:creationId xmlns:p14="http://schemas.microsoft.com/office/powerpoint/2010/main" val="1335717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01EDD-3D83-87A6-A1BC-D51B78A6BE5B}"/>
              </a:ext>
            </a:extLst>
          </p:cNvPr>
          <p:cNvSpPr>
            <a:spLocks noGrp="1"/>
          </p:cNvSpPr>
          <p:nvPr>
            <p:ph type="title"/>
          </p:nvPr>
        </p:nvSpPr>
        <p:spPr/>
        <p:txBody>
          <a:bodyPr/>
          <a:lstStyle/>
          <a:p>
            <a:r>
              <a:rPr lang="en-US"/>
              <a:t>Stages of git</a:t>
            </a:r>
          </a:p>
        </p:txBody>
      </p:sp>
      <p:pic>
        <p:nvPicPr>
          <p:cNvPr id="4" name="Content Placeholder 3" descr="A diagram of a project&#10;&#10;Description automatically generated">
            <a:extLst>
              <a:ext uri="{FF2B5EF4-FFF2-40B4-BE49-F238E27FC236}">
                <a16:creationId xmlns:a16="http://schemas.microsoft.com/office/drawing/2014/main" id="{227E4415-6487-86BF-0890-08F6D857E509}"/>
              </a:ext>
            </a:extLst>
          </p:cNvPr>
          <p:cNvPicPr>
            <a:picLocks noGrp="1" noChangeAspect="1"/>
          </p:cNvPicPr>
          <p:nvPr>
            <p:ph idx="1"/>
          </p:nvPr>
        </p:nvPicPr>
        <p:blipFill>
          <a:blip r:embed="rId2"/>
          <a:stretch>
            <a:fillRect/>
          </a:stretch>
        </p:blipFill>
        <p:spPr>
          <a:xfrm>
            <a:off x="742728" y="1703442"/>
            <a:ext cx="8650236" cy="4426359"/>
          </a:xfrm>
        </p:spPr>
      </p:pic>
    </p:spTree>
    <p:extLst>
      <p:ext uri="{BB962C8B-B14F-4D97-AF65-F5344CB8AC3E}">
        <p14:creationId xmlns:p14="http://schemas.microsoft.com/office/powerpoint/2010/main" val="314431789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Facet</vt:lpstr>
      <vt:lpstr>GIT – version control </vt:lpstr>
      <vt:lpstr>What is git? Why do we need git?</vt:lpstr>
      <vt:lpstr>What is Git </vt:lpstr>
      <vt:lpstr>Types of VCS </vt:lpstr>
      <vt:lpstr>Centralized Version Control System</vt:lpstr>
      <vt:lpstr>PowerPoint Presentation</vt:lpstr>
      <vt:lpstr>Distributed Version Control System </vt:lpstr>
      <vt:lpstr>PowerPoint Presentation</vt:lpstr>
      <vt:lpstr>Stages of git</vt:lpstr>
      <vt:lpstr>PowerPoint Presentation</vt:lpstr>
      <vt:lpstr>.git directory structure</vt:lpstr>
      <vt:lpstr>Git workflow</vt:lpstr>
      <vt:lpstr>Git merge vs git rebase</vt:lpstr>
      <vt:lpstr>PowerPoint Presentation</vt:lpstr>
      <vt:lpstr>Commands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47</cp:revision>
  <dcterms:created xsi:type="dcterms:W3CDTF">2023-10-16T03:34:30Z</dcterms:created>
  <dcterms:modified xsi:type="dcterms:W3CDTF">2023-11-06T06:26:42Z</dcterms:modified>
</cp:coreProperties>
</file>