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61" r:id="rId7"/>
    <p:sldId id="262" r:id="rId8"/>
    <p:sldId id="289" r:id="rId9"/>
    <p:sldId id="295" r:id="rId10"/>
    <p:sldId id="296" r:id="rId11"/>
    <p:sldId id="300" r:id="rId12"/>
    <p:sldId id="297" r:id="rId13"/>
    <p:sldId id="264" r:id="rId14"/>
    <p:sldId id="266" r:id="rId15"/>
    <p:sldId id="299"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96F0E8-FAD2-41BD-8D8A-57EBC8DDB565}">
          <p14:sldIdLst>
            <p14:sldId id="256"/>
            <p14:sldId id="277"/>
            <p14:sldId id="261"/>
          </p14:sldIdLst>
        </p14:section>
        <p14:section name="Untitled Section" id="{DA533D60-BF2C-468E-B72A-17A2F4FE1D17}">
          <p14:sldIdLst>
            <p14:sldId id="262"/>
            <p14:sldId id="289"/>
            <p14:sldId id="295"/>
            <p14:sldId id="296"/>
            <p14:sldId id="300"/>
            <p14:sldId id="297"/>
            <p14:sldId id="264"/>
            <p14:sldId id="266"/>
            <p14:sldId id="299"/>
            <p14:sldId id="275"/>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4/27/2023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br>
              <a:rPr lang="en-US" dirty="0"/>
            </a:br>
            <a:r>
              <a:rPr lang="en-US" dirty="0"/>
              <a:t>Project Plan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Vikas Sanil </a:t>
            </a:r>
            <a:r>
              <a:rPr lang="en-US" sz="1000" dirty="0"/>
              <a:t>(VSANIL1@hawk.iit.edu)</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004094"/>
            <a:ext cx="5111750" cy="1204912"/>
          </a:xfrm>
        </p:spPr>
        <p:txBody>
          <a:bodyPr/>
          <a:lstStyle/>
          <a:p>
            <a:r>
              <a:rPr lang="en-US" dirty="0"/>
              <a:t>Monitor and Control</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425026"/>
            <a:ext cx="5111750" cy="3727802"/>
          </a:xfrm>
        </p:spPr>
        <p:txBody>
          <a:bodyPr vert="horz" lIns="91440" tIns="45720" rIns="91440" bIns="45720" rtlCol="0" anchor="t">
            <a:noAutofit/>
          </a:bodyPr>
          <a:lstStyle/>
          <a:p>
            <a:pPr marL="285750" indent="-285750">
              <a:buFont typeface="Arial" panose="020B0604020202020204" pitchFamily="34" charset="0"/>
              <a:buChar char="•"/>
            </a:pPr>
            <a:r>
              <a:rPr lang="en-ZA" sz="1200" dirty="0"/>
              <a:t>We will monitor the </a:t>
            </a:r>
            <a:r>
              <a:rPr lang="en-US" sz="1200" b="1" dirty="0"/>
              <a:t>Key Performance Indicators (KPIs)</a:t>
            </a:r>
            <a:r>
              <a:rPr lang="en-US" sz="1200" dirty="0"/>
              <a:t>, which are the goals set for each agile scrum sprint, the effort lost in each sprint, the cost of each sprint, and the feedback given by the focus group during Sprint 6 and 9.</a:t>
            </a:r>
            <a:endParaRPr lang="en-ZA" sz="1200" dirty="0"/>
          </a:p>
          <a:p>
            <a:pPr marL="285750" indent="-285750">
              <a:buFont typeface="Arial" panose="020B0604020202020204" pitchFamily="34" charset="0"/>
              <a:buChar char="•"/>
            </a:pPr>
            <a:r>
              <a:rPr lang="en-ZA" sz="1200" noProof="1"/>
              <a:t>We will control project progress based on the goals defined for each sprint. Any slippage will be communicated to the Business team and would require their approval to continue further with the project. </a:t>
            </a:r>
          </a:p>
          <a:p>
            <a:pPr marL="285750" indent="-285750">
              <a:buFont typeface="Arial" panose="020B0604020202020204" pitchFamily="34" charset="0"/>
              <a:buChar char="•"/>
            </a:pPr>
            <a:r>
              <a:rPr lang="en-ZA" sz="1200" noProof="1"/>
              <a:t>Any change to sprint goals would require the Business team’s approval and budget allocation as a new project.</a:t>
            </a:r>
          </a:p>
          <a:p>
            <a:pPr marL="285750" indent="-285750">
              <a:buFont typeface="Arial" panose="020B0604020202020204" pitchFamily="34" charset="0"/>
              <a:buChar char="•"/>
            </a:pPr>
            <a:r>
              <a:rPr lang="en-ZA" sz="1200" noProof="1"/>
              <a:t>Every project team member will attend morning stand-up at 10:00 am and provide updates in the following order – </a:t>
            </a:r>
            <a:r>
              <a:rPr lang="en-ZA" sz="1200" b="1" noProof="1">
                <a:solidFill>
                  <a:schemeClr val="tx1"/>
                </a:solidFill>
              </a:rPr>
              <a:t>Any blockers, How much you completed yesterday’s goals</a:t>
            </a:r>
            <a:r>
              <a:rPr lang="en-ZA" sz="1200" noProof="1">
                <a:solidFill>
                  <a:schemeClr val="tx1"/>
                </a:solidFill>
              </a:rPr>
              <a:t>, and </a:t>
            </a:r>
            <a:r>
              <a:rPr lang="en-ZA" sz="1200" b="1" noProof="1">
                <a:solidFill>
                  <a:schemeClr val="tx1"/>
                </a:solidFill>
              </a:rPr>
              <a:t>What are your goals for today</a:t>
            </a:r>
            <a:r>
              <a:rPr lang="en-ZA" sz="1200" noProof="1">
                <a:solidFill>
                  <a:schemeClr val="tx1"/>
                </a:solidFill>
              </a:rPr>
              <a:t>. </a:t>
            </a:r>
            <a:r>
              <a:rPr lang="en-ZA" sz="1200" noProof="1"/>
              <a:t>If not able to attend, then there should be a status sent to the Scrum Master </a:t>
            </a:r>
            <a:r>
              <a:rPr lang="en-ZA" sz="1200" noProof="1">
                <a:solidFill>
                  <a:srgbClr val="0070C0"/>
                </a:solidFill>
              </a:rPr>
              <a:t>1hr</a:t>
            </a:r>
            <a:r>
              <a:rPr lang="en-ZA" sz="1200" noProof="1"/>
              <a:t> before the stand-up.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Quality metrics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156125" y="2430066"/>
            <a:ext cx="2882475" cy="1716091"/>
          </a:xfrm>
        </p:spPr>
        <p:txBody>
          <a:bodyPr vert="horz" lIns="91440" tIns="45720" rIns="91440" bIns="45720" rtlCol="0" anchor="t">
            <a:normAutofit/>
          </a:bodyPr>
          <a:lstStyle/>
          <a:p>
            <a:r>
              <a:rPr lang="en-US" sz="1300" noProof="1"/>
              <a:t>The team will demonstrate their work to the Product Manager and Business team(optional) after every Sprint(on Monday).</a:t>
            </a:r>
            <a:endParaRPr lang="en-ZA" sz="1300" noProof="1"/>
          </a:p>
          <a:p>
            <a:endParaRPr lang="en-ZA" noProof="1"/>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4" y="2430066"/>
            <a:ext cx="2896671" cy="1716091"/>
          </a:xfrm>
        </p:spPr>
        <p:txBody>
          <a:bodyPr>
            <a:normAutofit/>
          </a:bodyPr>
          <a:lstStyle/>
          <a:p>
            <a:r>
              <a:rPr lang="en-ZA" sz="1300" dirty="0"/>
              <a:t>End of Sprint 6 and Sprint 9, the Product Manager will share the feedback from the focus group with the Business team. </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153399" y="2430066"/>
            <a:ext cx="2882475" cy="1460447"/>
          </a:xfrm>
        </p:spPr>
        <p:txBody>
          <a:bodyPr>
            <a:normAutofit fontScale="92500" lnSpcReduction="10000"/>
          </a:bodyPr>
          <a:lstStyle/>
          <a:p>
            <a:r>
              <a:rPr lang="en-ZA" noProof="1"/>
              <a:t>The Business team will be involved in Sprint 7 and Sprint 10 to review and approve the enhancements or solutions provided by the team. (*During this process Business team hours will not be charged on the project).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Content Placeholder 6">
            <a:extLst>
              <a:ext uri="{FF2B5EF4-FFF2-40B4-BE49-F238E27FC236}">
                <a16:creationId xmlns:a16="http://schemas.microsoft.com/office/drawing/2014/main" id="{033F895B-3FEE-A53C-CE0D-FBB6F8194192}"/>
              </a:ext>
            </a:extLst>
          </p:cNvPr>
          <p:cNvSpPr txBox="1">
            <a:spLocks/>
          </p:cNvSpPr>
          <p:nvPr/>
        </p:nvSpPr>
        <p:spPr>
          <a:xfrm>
            <a:off x="1076053" y="4358483"/>
            <a:ext cx="2882475" cy="1716091"/>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noProof="1"/>
              <a:t>The team is expected to maintain the status of each story “current” with clear comments explaining what is completed, what is being worked on, and any blocking issues.</a:t>
            </a:r>
            <a:endParaRPr lang="en-ZA" sz="1300" noProof="1"/>
          </a:p>
          <a:p>
            <a:endParaRPr lang="en-ZA" noProof="1"/>
          </a:p>
        </p:txBody>
      </p:sp>
      <p:sp>
        <p:nvSpPr>
          <p:cNvPr id="5" name="Text Placeholder 2">
            <a:extLst>
              <a:ext uri="{FF2B5EF4-FFF2-40B4-BE49-F238E27FC236}">
                <a16:creationId xmlns:a16="http://schemas.microsoft.com/office/drawing/2014/main" id="{63CC59D9-6CBE-A6C6-F99D-482BC8A30312}"/>
              </a:ext>
            </a:extLst>
          </p:cNvPr>
          <p:cNvSpPr txBox="1">
            <a:spLocks/>
          </p:cNvSpPr>
          <p:nvPr/>
        </p:nvSpPr>
        <p:spPr>
          <a:xfrm>
            <a:off x="4647663" y="4393208"/>
            <a:ext cx="2896671" cy="171609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sp>
        <p:nvSpPr>
          <p:cNvPr id="6" name="Text Placeholder 7">
            <a:extLst>
              <a:ext uri="{FF2B5EF4-FFF2-40B4-BE49-F238E27FC236}">
                <a16:creationId xmlns:a16="http://schemas.microsoft.com/office/drawing/2014/main" id="{3B459BBC-246F-316C-A1C9-D19B93700158}"/>
              </a:ext>
            </a:extLst>
          </p:cNvPr>
          <p:cNvSpPr txBox="1">
            <a:spLocks/>
          </p:cNvSpPr>
          <p:nvPr/>
        </p:nvSpPr>
        <p:spPr>
          <a:xfrm>
            <a:off x="8153398" y="4358482"/>
            <a:ext cx="2882475" cy="171609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1300" dirty="0"/>
              <a:t>The team will hand over stories to Product Manager for final user acceptance. </a:t>
            </a:r>
          </a:p>
          <a:p>
            <a:endParaRPr lang="en-US" dirty="0"/>
          </a:p>
        </p:txBody>
      </p:sp>
      <p:sp>
        <p:nvSpPr>
          <p:cNvPr id="13" name="Text Placeholder 2">
            <a:extLst>
              <a:ext uri="{FF2B5EF4-FFF2-40B4-BE49-F238E27FC236}">
                <a16:creationId xmlns:a16="http://schemas.microsoft.com/office/drawing/2014/main" id="{C2C5DFD6-ADD5-CB26-8412-A68178F4754A}"/>
              </a:ext>
            </a:extLst>
          </p:cNvPr>
          <p:cNvSpPr txBox="1">
            <a:spLocks/>
          </p:cNvSpPr>
          <p:nvPr/>
        </p:nvSpPr>
        <p:spPr>
          <a:xfrm>
            <a:off x="4647663" y="4358481"/>
            <a:ext cx="2896671" cy="171609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The Language Expert, Sound Engineer, and Payment Service Engineer will assign their stories to Android developers once completed.</a:t>
            </a:r>
          </a:p>
          <a:p>
            <a:r>
              <a:rPr lang="en-ZA" dirty="0"/>
              <a:t>Android developer will assign their stories to Android Test Engineer once completed.</a:t>
            </a:r>
          </a:p>
          <a:p>
            <a:endParaRPr lang="en-ZA" dirty="0"/>
          </a:p>
        </p:txBody>
      </p:sp>
    </p:spTree>
    <p:extLst>
      <p:ext uri="{BB962C8B-B14F-4D97-AF65-F5344CB8AC3E}">
        <p14:creationId xmlns:p14="http://schemas.microsoft.com/office/powerpoint/2010/main" val="212117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701-E84D-1601-79A4-F5848C26ACD0}"/>
              </a:ext>
            </a:extLst>
          </p:cNvPr>
          <p:cNvSpPr>
            <a:spLocks noGrp="1"/>
          </p:cNvSpPr>
          <p:nvPr>
            <p:ph type="title"/>
          </p:nvPr>
        </p:nvSpPr>
        <p:spPr>
          <a:xfrm>
            <a:off x="0" y="4292978"/>
            <a:ext cx="2674491" cy="1325563"/>
          </a:xfrm>
        </p:spPr>
        <p:txBody>
          <a:bodyPr/>
          <a:lstStyle/>
          <a:p>
            <a:pPr algn="ctr"/>
            <a:r>
              <a:rPr lang="en-US" dirty="0"/>
              <a:t>RISK</a:t>
            </a:r>
          </a:p>
        </p:txBody>
      </p:sp>
      <p:sp>
        <p:nvSpPr>
          <p:cNvPr id="11" name="Date Placeholder 10">
            <a:extLst>
              <a:ext uri="{FF2B5EF4-FFF2-40B4-BE49-F238E27FC236}">
                <a16:creationId xmlns:a16="http://schemas.microsoft.com/office/drawing/2014/main" id="{A776B0BD-D8E1-0CAE-D752-F2E4C5E29340}"/>
              </a:ext>
            </a:extLst>
          </p:cNvPr>
          <p:cNvSpPr>
            <a:spLocks noGrp="1"/>
          </p:cNvSpPr>
          <p:nvPr>
            <p:ph type="dt" sz="half" idx="20"/>
          </p:nvPr>
        </p:nvSpPr>
        <p:spPr/>
        <p:txBody>
          <a:bodyPr/>
          <a:lstStyle/>
          <a:p>
            <a:r>
              <a:rPr lang="en-US" dirty="0"/>
              <a:t>2023</a:t>
            </a:r>
          </a:p>
        </p:txBody>
      </p:sp>
      <p:sp>
        <p:nvSpPr>
          <p:cNvPr id="12" name="Footer Placeholder 11">
            <a:extLst>
              <a:ext uri="{FF2B5EF4-FFF2-40B4-BE49-F238E27FC236}">
                <a16:creationId xmlns:a16="http://schemas.microsoft.com/office/drawing/2014/main" id="{CF67D92D-54E3-BD6D-20D2-948F32787C31}"/>
              </a:ext>
            </a:extLst>
          </p:cNvPr>
          <p:cNvSpPr>
            <a:spLocks noGrp="1"/>
          </p:cNvSpPr>
          <p:nvPr>
            <p:ph type="ftr" sz="quarter" idx="21"/>
          </p:nvPr>
        </p:nvSpPr>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13" name="Slide Number Placeholder 12">
            <a:extLst>
              <a:ext uri="{FF2B5EF4-FFF2-40B4-BE49-F238E27FC236}">
                <a16:creationId xmlns:a16="http://schemas.microsoft.com/office/drawing/2014/main" id="{13B755C9-A9AF-22AE-94EF-43915FB47126}"/>
              </a:ext>
            </a:extLst>
          </p:cNvPr>
          <p:cNvSpPr>
            <a:spLocks noGrp="1"/>
          </p:cNvSpPr>
          <p:nvPr>
            <p:ph type="sldNum" sz="quarter" idx="22"/>
          </p:nvPr>
        </p:nvSpPr>
        <p:spPr/>
        <p:txBody>
          <a:bodyPr/>
          <a:lstStyle/>
          <a:p>
            <a:fld id="{B5CEABB6-07DC-46E8-9B57-56EC44A396E5}" type="slidenum">
              <a:rPr lang="en-US" smtClean="0"/>
              <a:pPr/>
              <a:t>12</a:t>
            </a:fld>
            <a:endParaRPr lang="en-US" dirty="0"/>
          </a:p>
        </p:txBody>
      </p:sp>
      <p:sp>
        <p:nvSpPr>
          <p:cNvPr id="14" name="Text Placeholder 3">
            <a:extLst>
              <a:ext uri="{FF2B5EF4-FFF2-40B4-BE49-F238E27FC236}">
                <a16:creationId xmlns:a16="http://schemas.microsoft.com/office/drawing/2014/main" id="{66705A32-AA56-C351-13B5-900909A6D8D7}"/>
              </a:ext>
            </a:extLst>
          </p:cNvPr>
          <p:cNvSpPr txBox="1">
            <a:spLocks/>
          </p:cNvSpPr>
          <p:nvPr/>
        </p:nvSpPr>
        <p:spPr>
          <a:xfrm>
            <a:off x="4075775" y="818081"/>
            <a:ext cx="7278024" cy="530667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73A965F3-C0D7-7921-4035-8D5FF1A49F79}"/>
              </a:ext>
            </a:extLst>
          </p:cNvPr>
          <p:cNvSpPr txBox="1"/>
          <p:nvPr/>
        </p:nvSpPr>
        <p:spPr>
          <a:xfrm>
            <a:off x="3040812" y="3105835"/>
            <a:ext cx="6098874" cy="646331"/>
          </a:xfrm>
          <a:prstGeom prst="rect">
            <a:avLst/>
          </a:prstGeom>
          <a:noFill/>
        </p:spPr>
        <p:txBody>
          <a:bodyPr wrap="square">
            <a:spAutoFit/>
          </a:bodyPr>
          <a:lstStyle/>
          <a:p>
            <a:r>
              <a:rPr lang="en-US" dirty="0"/>
              <a:t>https://www.pmi.org/learning/library/risk-analysis-project-management-7070</a:t>
            </a:r>
          </a:p>
        </p:txBody>
      </p:sp>
      <p:pic>
        <p:nvPicPr>
          <p:cNvPr id="8" name="Picture 7">
            <a:extLst>
              <a:ext uri="{FF2B5EF4-FFF2-40B4-BE49-F238E27FC236}">
                <a16:creationId xmlns:a16="http://schemas.microsoft.com/office/drawing/2014/main" id="{E28669C9-69E7-696B-13F5-08F1347269F5}"/>
              </a:ext>
            </a:extLst>
          </p:cNvPr>
          <p:cNvPicPr>
            <a:picLocks noChangeAspect="1"/>
          </p:cNvPicPr>
          <p:nvPr/>
        </p:nvPicPr>
        <p:blipFill>
          <a:blip r:embed="rId2"/>
          <a:stretch>
            <a:fillRect/>
          </a:stretch>
        </p:blipFill>
        <p:spPr>
          <a:xfrm>
            <a:off x="2123268" y="973943"/>
            <a:ext cx="10068732" cy="4525844"/>
          </a:xfrm>
          <a:prstGeom prst="rect">
            <a:avLst/>
          </a:prstGeom>
        </p:spPr>
      </p:pic>
      <p:pic>
        <p:nvPicPr>
          <p:cNvPr id="16" name="Picture 15">
            <a:extLst>
              <a:ext uri="{FF2B5EF4-FFF2-40B4-BE49-F238E27FC236}">
                <a16:creationId xmlns:a16="http://schemas.microsoft.com/office/drawing/2014/main" id="{1AA5DC7F-0AA3-D3D5-9798-168D8D6040DD}"/>
              </a:ext>
            </a:extLst>
          </p:cNvPr>
          <p:cNvPicPr>
            <a:picLocks noChangeAspect="1"/>
          </p:cNvPicPr>
          <p:nvPr/>
        </p:nvPicPr>
        <p:blipFill>
          <a:blip r:embed="rId3"/>
          <a:stretch>
            <a:fillRect/>
          </a:stretch>
        </p:blipFill>
        <p:spPr>
          <a:xfrm>
            <a:off x="2123268" y="373850"/>
            <a:ext cx="10035804" cy="5510207"/>
          </a:xfrm>
          <a:prstGeom prst="rect">
            <a:avLst/>
          </a:prstGeom>
        </p:spPr>
      </p:pic>
    </p:spTree>
    <p:extLst>
      <p:ext uri="{BB962C8B-B14F-4D97-AF65-F5344CB8AC3E}">
        <p14:creationId xmlns:p14="http://schemas.microsoft.com/office/powerpoint/2010/main" val="55892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293390"/>
            <a:ext cx="5111750" cy="2564969"/>
          </a:xfrm>
        </p:spPr>
        <p:txBody>
          <a:bodyPr vert="horz" lIns="91440" tIns="45720" rIns="91440" bIns="45720" rtlCol="0" anchor="b">
            <a:normAutofit fontScale="85000" lnSpcReduction="10000"/>
          </a:bodyPr>
          <a:lstStyle/>
          <a:p>
            <a:pPr marL="285750" indent="-285750">
              <a:buFontTx/>
              <a:buChar char="-"/>
            </a:pPr>
            <a:r>
              <a:rPr lang="en-US" dirty="0"/>
              <a:t>Officially we have kick-started the project.</a:t>
            </a:r>
          </a:p>
          <a:p>
            <a:pPr marL="285750" indent="-285750">
              <a:buFontTx/>
              <a:buChar char="-"/>
            </a:pPr>
            <a:r>
              <a:rPr lang="en-US" dirty="0"/>
              <a:t>Everyone understands their role and expectation in the project.</a:t>
            </a:r>
          </a:p>
          <a:p>
            <a:pPr marL="285750" indent="-285750">
              <a:buFontTx/>
              <a:buChar char="-"/>
            </a:pPr>
            <a:r>
              <a:rPr lang="en-US" dirty="0"/>
              <a:t>All team members have agreed upon the goals(KPIs) set in the Time slides.</a:t>
            </a:r>
          </a:p>
          <a:p>
            <a:pPr marL="285750" indent="-285750">
              <a:buFontTx/>
              <a:buChar char="-"/>
            </a:pPr>
            <a:r>
              <a:rPr lang="en-US" dirty="0"/>
              <a:t>All team members understand the monitoring and control in place.</a:t>
            </a:r>
          </a:p>
          <a:p>
            <a:pPr marL="285750" indent="-285750">
              <a:buFontTx/>
              <a:buChar char="-"/>
            </a:pPr>
            <a:r>
              <a:rPr lang="en-US" dirty="0"/>
              <a:t>All team members have agreed upon the quality metrics.</a:t>
            </a:r>
          </a:p>
          <a:p>
            <a:pPr marL="285750" indent="-285750">
              <a:buFontTx/>
              <a:buChar char="-"/>
            </a:pPr>
            <a:r>
              <a:rPr lang="en-US" dirty="0"/>
              <a:t>Scrum Master(me) has noted down all the concerns the team has at this point and will take it up with related personals for further clarification and provide an update in the next daily stand-up.</a:t>
            </a:r>
          </a:p>
          <a:p>
            <a:endParaRPr lang="en-US"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Vikas Sanil​</a:t>
            </a:r>
          </a:p>
          <a:p>
            <a:r>
              <a:rPr lang="en-US" dirty="0"/>
              <a:t>vsanil1@hawk.iit.edu.com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278573"/>
            <a:ext cx="3171825" cy="1325563"/>
          </a:xfrm>
        </p:spPr>
        <p:txBody>
          <a:bodyPr/>
          <a:lstStyle/>
          <a:p>
            <a:r>
              <a:rPr lang="en-ZA" dirty="0"/>
              <a:t>SCOPE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876155"/>
            <a:ext cx="4411693" cy="4153709"/>
          </a:xfrm>
        </p:spPr>
        <p:txBody>
          <a:bodyPr>
            <a:normAutofit fontScale="85000" lnSpcReduction="10000"/>
          </a:bodyPr>
          <a:lstStyle/>
          <a:p>
            <a:r>
              <a:rPr lang="en-US" dirty="0"/>
              <a:t>FOURS Trainer audible android application will be for children between ages 1-4. The application will help children’s brain development by exposing them to all worldwide children’s stories in their native language.</a:t>
            </a:r>
          </a:p>
          <a:p>
            <a:r>
              <a:rPr lang="en-US" b="1" dirty="0"/>
              <a:t>As part of phase one</a:t>
            </a:r>
            <a:r>
              <a:rPr lang="en-US" dirty="0"/>
              <a:t>, we will catalog children’s stories from Europe and make them available in English and Mandarin. We are targeting to record at least 100 stories and release the Android app in the next 6 months.</a:t>
            </a:r>
          </a:p>
          <a:p>
            <a:r>
              <a:rPr lang="en-US" dirty="0"/>
              <a:t>We will make 5 stories available for free and charge a one-time premium of $6 for a subscription to the rest of the stories.</a:t>
            </a:r>
          </a:p>
          <a:p>
            <a:r>
              <a:rPr lang="en-US" b="1" dirty="0"/>
              <a:t>In-scope</a:t>
            </a:r>
            <a:r>
              <a:rPr lang="en-US" dirty="0"/>
              <a:t>: Android application will allow users to scroll through the story list and play it for their kid. Users can subscribe for more stories. We will mention the Source of the story and the author’s name if known.</a:t>
            </a:r>
          </a:p>
          <a:p>
            <a:r>
              <a:rPr lang="en-US" b="1" dirty="0"/>
              <a:t>Out of scope: </a:t>
            </a:r>
            <a:r>
              <a:rPr lang="en-US" dirty="0"/>
              <a:t>We will not display the closed caption or text for parents to read along with the audio. No advertisement placement.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How</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Agile methodology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Team</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Funding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fontScale="92500" lnSpcReduction="10000"/>
          </a:bodyPr>
          <a:lstStyle/>
          <a:p>
            <a:r>
              <a:rPr lang="en-US" dirty="0"/>
              <a:t>We will be using 2 weeks agile scrum sprint to deliver the most viable product as early as possible to the focus group users and get feedback to improve the product before releasing the full product at the end of 6 months. Every 2-weekss sprint will start on Tuesday and end on next week Friday.</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fontScale="92500" lnSpcReduction="10000"/>
          </a:bodyPr>
          <a:lstStyle/>
          <a:p>
            <a:r>
              <a:rPr lang="en-US" dirty="0"/>
              <a:t>UX Designer($60/hour), Language Expert($60/hour), Sound Recording Expert($60/hour), Android Developer($50/hour), Payment Service Expert($50/hour), Android App Test Engineer($50/hour), Operation Engineer($50/hour), Product Manager($60/hour), and Scrum Master($60/hour).</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Galactic Republic will be funding this project. The overall amount allocated for this project is $5,000,000. We will get $600,000 for phase one.</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2023</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6" name="Text Placeholder 4">
            <a:extLst>
              <a:ext uri="{FF2B5EF4-FFF2-40B4-BE49-F238E27FC236}">
                <a16:creationId xmlns:a16="http://schemas.microsoft.com/office/drawing/2014/main" id="{8FA016FA-6F25-3323-D80E-ED9D93C7E43F}"/>
              </a:ext>
            </a:extLst>
          </p:cNvPr>
          <p:cNvSpPr txBox="1">
            <a:spLocks/>
          </p:cNvSpPr>
          <p:nvPr/>
        </p:nvSpPr>
        <p:spPr>
          <a:xfrm>
            <a:off x="1775120" y="4769594"/>
            <a:ext cx="2141764" cy="514350"/>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Technology stack</a:t>
            </a:r>
          </a:p>
        </p:txBody>
      </p:sp>
      <p:sp>
        <p:nvSpPr>
          <p:cNvPr id="10" name="Text Placeholder 8">
            <a:extLst>
              <a:ext uri="{FF2B5EF4-FFF2-40B4-BE49-F238E27FC236}">
                <a16:creationId xmlns:a16="http://schemas.microsoft.com/office/drawing/2014/main" id="{2AEC823C-364D-4DF7-70E5-95D697AF9787}"/>
              </a:ext>
            </a:extLst>
          </p:cNvPr>
          <p:cNvSpPr txBox="1">
            <a:spLocks/>
          </p:cNvSpPr>
          <p:nvPr/>
        </p:nvSpPr>
        <p:spPr>
          <a:xfrm>
            <a:off x="6108891" y="4830812"/>
            <a:ext cx="5539095"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Android Studio, Selenium, Docker, GIT, Jenkin, JIRA, Confluence, Audacity/Podbean.</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Financials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Value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94290" y="3070348"/>
            <a:ext cx="4031030" cy="1281992"/>
          </a:xfrm>
        </p:spPr>
        <p:txBody>
          <a:bodyPr>
            <a:normAutofit fontScale="77500" lnSpcReduction="20000"/>
          </a:bodyPr>
          <a:lstStyle/>
          <a:p>
            <a:r>
              <a:rPr lang="en-US" dirty="0"/>
              <a:t>The project is for profit. Targeted subscribers in 1st year 10,000, 40,000 in 2</a:t>
            </a:r>
            <a:r>
              <a:rPr lang="en-US" baseline="30000" dirty="0"/>
              <a:t>nd</a:t>
            </a:r>
            <a:r>
              <a:rPr lang="en-US" dirty="0"/>
              <a:t>-year, 3</a:t>
            </a:r>
            <a:r>
              <a:rPr lang="en-US" baseline="30000" dirty="0"/>
              <a:t>rd</a:t>
            </a:r>
            <a:r>
              <a:rPr lang="en-US" dirty="0"/>
              <a:t>- year, and 4</a:t>
            </a:r>
            <a:r>
              <a:rPr lang="en-US" baseline="30000" dirty="0"/>
              <a:t>th-</a:t>
            </a:r>
            <a:r>
              <a:rPr lang="en-US" dirty="0"/>
              <a:t>year at a $6 one-time subscription fee for English and Mandarin language.</a:t>
            </a:r>
          </a:p>
          <a:p>
            <a:r>
              <a:rPr lang="en-US" dirty="0"/>
              <a:t>1</a:t>
            </a:r>
            <a:r>
              <a:rPr lang="en-US" baseline="30000" dirty="0"/>
              <a:t>st</a:t>
            </a:r>
            <a:r>
              <a:rPr lang="en-US" dirty="0"/>
              <a:t> year =$10*10,000 =$100,000</a:t>
            </a:r>
          </a:p>
          <a:p>
            <a:r>
              <a:rPr lang="en-US" dirty="0"/>
              <a:t>2</a:t>
            </a:r>
            <a:r>
              <a:rPr lang="en-US" baseline="30000" dirty="0"/>
              <a:t>nd</a:t>
            </a:r>
            <a:r>
              <a:rPr lang="en-US" dirty="0"/>
              <a:t> year, 3</a:t>
            </a:r>
            <a:r>
              <a:rPr lang="en-US" baseline="30000" dirty="0"/>
              <a:t>rd</a:t>
            </a:r>
            <a:r>
              <a:rPr lang="en-US" dirty="0"/>
              <a:t> year, and 4</a:t>
            </a:r>
            <a:r>
              <a:rPr lang="en-US" baseline="30000" dirty="0"/>
              <a:t>th</a:t>
            </a:r>
            <a:r>
              <a:rPr lang="en-US" dirty="0"/>
              <a:t> year =$10*40,000 =$400,000</a:t>
            </a:r>
          </a:p>
          <a:p>
            <a:r>
              <a:rPr lang="en-US" dirty="0"/>
              <a:t>Total revenue end of 4</a:t>
            </a:r>
            <a:r>
              <a:rPr lang="en-US" baseline="30000" dirty="0"/>
              <a:t>th</a:t>
            </a:r>
            <a:r>
              <a:rPr lang="en-US" dirty="0"/>
              <a:t> year = $1,300,000</a:t>
            </a:r>
          </a:p>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Cost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normAutofit fontScale="85000" lnSpcReduction="10000"/>
          </a:bodyPr>
          <a:lstStyle/>
          <a:p>
            <a:r>
              <a:rPr lang="en-US" dirty="0"/>
              <a:t>Total team member cost: $500/hour*8hour/day*5days/week*26week = $520,000</a:t>
            </a:r>
          </a:p>
          <a:p>
            <a:r>
              <a:rPr lang="en-US" dirty="0"/>
              <a:t>Software cost:</a:t>
            </a:r>
          </a:p>
          <a:p>
            <a:r>
              <a:rPr lang="en-US" dirty="0"/>
              <a:t>Around $10,000 for 6 months subscription.</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4080485" y="4446434"/>
            <a:ext cx="4031945" cy="365125"/>
          </a:xfrm>
        </p:spPr>
        <p:txBody>
          <a:bodyPr>
            <a:normAutofit lnSpcReduction="10000"/>
          </a:bodyPr>
          <a:lstStyle/>
          <a:p>
            <a:r>
              <a:rPr lang="en-US" dirty="0"/>
              <a:t>Net Present Value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94290" y="5062849"/>
            <a:ext cx="9209883" cy="1057308"/>
          </a:xfrm>
        </p:spPr>
        <p:txBody>
          <a:bodyPr wrap="square">
            <a:normAutofit fontScale="77500" lnSpcReduction="20000"/>
          </a:bodyPr>
          <a:lstStyle/>
          <a:p>
            <a:r>
              <a:rPr lang="en-US" dirty="0"/>
              <a:t>At 20% return, NPV = </a:t>
            </a:r>
            <a:r>
              <a:rPr lang="en-US" u="sng" dirty="0"/>
              <a:t>100,000 </a:t>
            </a:r>
            <a:r>
              <a:rPr lang="en-US" dirty="0"/>
              <a:t>	+ </a:t>
            </a:r>
            <a:r>
              <a:rPr lang="en-US" u="sng" dirty="0"/>
              <a:t>400,000</a:t>
            </a:r>
            <a:r>
              <a:rPr lang="en-US" dirty="0"/>
              <a:t>	+</a:t>
            </a:r>
            <a:r>
              <a:rPr lang="en-US" u="sng" dirty="0"/>
              <a:t>400,000</a:t>
            </a:r>
            <a:r>
              <a:rPr lang="en-US" dirty="0"/>
              <a:t>	+</a:t>
            </a:r>
            <a:r>
              <a:rPr lang="en-US" u="sng" dirty="0"/>
              <a:t>400,000</a:t>
            </a:r>
          </a:p>
          <a:p>
            <a:r>
              <a:rPr lang="en-US" dirty="0"/>
              <a:t>                                  (1+0.20)</a:t>
            </a:r>
            <a:r>
              <a:rPr lang="en-US" baseline="30000" dirty="0"/>
              <a:t>1	     </a:t>
            </a:r>
            <a:r>
              <a:rPr lang="en-US" dirty="0"/>
              <a:t>(1+0.20)</a:t>
            </a:r>
            <a:r>
              <a:rPr lang="en-US" baseline="30000" dirty="0"/>
              <a:t>2	    </a:t>
            </a:r>
            <a:r>
              <a:rPr lang="en-US" dirty="0"/>
              <a:t>(1+0.20)</a:t>
            </a:r>
            <a:r>
              <a:rPr lang="en-US" baseline="30000" dirty="0"/>
              <a:t>3	     </a:t>
            </a:r>
            <a:r>
              <a:rPr lang="en-US" dirty="0"/>
              <a:t>(1+0.20)</a:t>
            </a:r>
            <a:r>
              <a:rPr lang="en-US" baseline="30000" dirty="0"/>
              <a:t>4</a:t>
            </a:r>
          </a:p>
          <a:p>
            <a:r>
              <a:rPr lang="en-US" dirty="0"/>
              <a:t>= $83,333.33+$277,777.78+$231,481.48+$192,901.23</a:t>
            </a:r>
          </a:p>
          <a:p>
            <a:r>
              <a:rPr lang="en-US" dirty="0"/>
              <a:t>= $785,493.82</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Time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075775" y="818081"/>
            <a:ext cx="7278024" cy="5306673"/>
          </a:xfrm>
        </p:spPr>
        <p:txBody>
          <a:bodyPr>
            <a:normAutofit fontScale="77500" lnSpcReduction="20000"/>
          </a:bodyPr>
          <a:lstStyle/>
          <a:p>
            <a:r>
              <a:rPr lang="en-ZA" dirty="0"/>
              <a:t>The project is scheduled for 6 months; hence we will have 13 sprints. Following are the goals to achieve at the end of each sprint.</a:t>
            </a:r>
          </a:p>
          <a:p>
            <a:r>
              <a:rPr lang="en-ZA" dirty="0"/>
              <a:t>Sprint 1: </a:t>
            </a:r>
          </a:p>
          <a:p>
            <a:pPr marL="285750" indent="-285750">
              <a:buFontTx/>
              <a:buChar char="-"/>
            </a:pPr>
            <a:r>
              <a:rPr lang="en-ZA" b="1" dirty="0"/>
              <a:t>Product Manager, UX Designers, and Android developers will develop a prototype of the app. </a:t>
            </a:r>
          </a:p>
          <a:p>
            <a:pPr marL="285750" indent="-285750">
              <a:buFontTx/>
              <a:buChar char="-"/>
            </a:pPr>
            <a:r>
              <a:rPr lang="en-ZA" dirty="0"/>
              <a:t>Language expert and Sound recording expert will have 5 stories ready in English.</a:t>
            </a:r>
          </a:p>
          <a:p>
            <a:pPr marL="285750" indent="-285750">
              <a:buFontTx/>
              <a:buChar char="-"/>
            </a:pPr>
            <a:r>
              <a:rPr lang="en-ZA" dirty="0"/>
              <a:t>Payment service expert will develop a payment gateway for the application with Google Pay.</a:t>
            </a:r>
          </a:p>
          <a:p>
            <a:pPr marL="285750" indent="-285750">
              <a:buFontTx/>
              <a:buChar char="-"/>
            </a:pPr>
            <a:r>
              <a:rPr lang="en-ZA" dirty="0"/>
              <a:t>Operation Engineer and Android App Test Engineer will set up the development and test environments/servers.</a:t>
            </a:r>
          </a:p>
          <a:p>
            <a:r>
              <a:rPr lang="en-ZA" dirty="0"/>
              <a:t>Sprint 2:</a:t>
            </a:r>
          </a:p>
          <a:p>
            <a:pPr marL="285750" indent="-285750">
              <a:buFontTx/>
              <a:buChar char="-"/>
            </a:pPr>
            <a:r>
              <a:rPr lang="en-ZA" dirty="0"/>
              <a:t>Android developers and UX designers will integrate payment services and stories prepared from the previous sprint in the app.</a:t>
            </a:r>
          </a:p>
          <a:p>
            <a:pPr marL="285750" indent="-285750">
              <a:buFontTx/>
              <a:buChar char="-"/>
            </a:pPr>
            <a:r>
              <a:rPr lang="en-ZA" dirty="0"/>
              <a:t>Language expert and Sound expert will have 5 stories ready in Mandarin.</a:t>
            </a:r>
          </a:p>
          <a:p>
            <a:pPr marL="285750" indent="-285750">
              <a:buFontTx/>
              <a:buChar char="-"/>
            </a:pPr>
            <a:r>
              <a:rPr lang="en-ZA" dirty="0"/>
              <a:t>Payment service expert will develop a payment gateway with Visa credit card payments.</a:t>
            </a:r>
          </a:p>
          <a:p>
            <a:pPr marL="285750" indent="-285750">
              <a:buFontTx/>
              <a:buChar char="-"/>
            </a:pPr>
            <a:r>
              <a:rPr lang="en-ZA" dirty="0"/>
              <a:t>Operation Engineer and Android App Test Engineer will set up the staging and production environments/servers.</a:t>
            </a:r>
          </a:p>
          <a:p>
            <a:r>
              <a:rPr lang="en-ZA" dirty="0"/>
              <a:t>Sprint 3: </a:t>
            </a:r>
          </a:p>
          <a:p>
            <a:pPr marL="285750" indent="-285750">
              <a:buFontTx/>
              <a:buChar char="-"/>
            </a:pPr>
            <a:r>
              <a:rPr lang="en-ZA" b="1" dirty="0"/>
              <a:t>Android Test Engineer will test the product developed in the previous sprints.</a:t>
            </a:r>
          </a:p>
          <a:p>
            <a:pPr marL="285750" indent="-285750">
              <a:buFontTx/>
              <a:buChar char="-"/>
            </a:pPr>
            <a:r>
              <a:rPr lang="en-ZA" dirty="0"/>
              <a:t>Android developers and UX designers will integrate payment services and stories prepared from the previous sprint in the app.</a:t>
            </a:r>
          </a:p>
          <a:p>
            <a:pPr marL="285750" indent="-285750">
              <a:buFontTx/>
              <a:buChar char="-"/>
            </a:pPr>
            <a:r>
              <a:rPr lang="en-ZA" dirty="0"/>
              <a:t>Language expert and Sound recording expert will have 20 stories ready in English.</a:t>
            </a:r>
          </a:p>
          <a:p>
            <a:pPr marL="285750" indent="-285750">
              <a:buFontTx/>
              <a:buChar char="-"/>
            </a:pPr>
            <a:r>
              <a:rPr lang="en-ZA" dirty="0"/>
              <a:t>Payment service expert will develop a payment gateway with Master credit card payments.</a:t>
            </a:r>
          </a:p>
          <a:p>
            <a:pPr marL="285750" indent="-285750">
              <a:buFontTx/>
              <a:buChar char="-"/>
            </a:pPr>
            <a:r>
              <a:rPr lang="en-ZA" dirty="0"/>
              <a:t>Operation engineer will deploy the app developed in the previous sprint in development and test environments/servers.</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701-E84D-1601-79A4-F5848C26ACD0}"/>
              </a:ext>
            </a:extLst>
          </p:cNvPr>
          <p:cNvSpPr>
            <a:spLocks noGrp="1"/>
          </p:cNvSpPr>
          <p:nvPr>
            <p:ph type="title"/>
          </p:nvPr>
        </p:nvSpPr>
        <p:spPr/>
        <p:txBody>
          <a:bodyPr/>
          <a:lstStyle/>
          <a:p>
            <a:r>
              <a:rPr lang="en-US" dirty="0"/>
              <a:t>time</a:t>
            </a:r>
          </a:p>
        </p:txBody>
      </p:sp>
      <p:sp>
        <p:nvSpPr>
          <p:cNvPr id="11" name="Date Placeholder 10">
            <a:extLst>
              <a:ext uri="{FF2B5EF4-FFF2-40B4-BE49-F238E27FC236}">
                <a16:creationId xmlns:a16="http://schemas.microsoft.com/office/drawing/2014/main" id="{A776B0BD-D8E1-0CAE-D752-F2E4C5E29340}"/>
              </a:ext>
            </a:extLst>
          </p:cNvPr>
          <p:cNvSpPr>
            <a:spLocks noGrp="1"/>
          </p:cNvSpPr>
          <p:nvPr>
            <p:ph type="dt" sz="half" idx="20"/>
          </p:nvPr>
        </p:nvSpPr>
        <p:spPr/>
        <p:txBody>
          <a:bodyPr/>
          <a:lstStyle/>
          <a:p>
            <a:r>
              <a:rPr lang="en-US" dirty="0"/>
              <a:t>2023</a:t>
            </a:r>
          </a:p>
        </p:txBody>
      </p:sp>
      <p:sp>
        <p:nvSpPr>
          <p:cNvPr id="12" name="Footer Placeholder 11">
            <a:extLst>
              <a:ext uri="{FF2B5EF4-FFF2-40B4-BE49-F238E27FC236}">
                <a16:creationId xmlns:a16="http://schemas.microsoft.com/office/drawing/2014/main" id="{CF67D92D-54E3-BD6D-20D2-948F32787C31}"/>
              </a:ext>
            </a:extLst>
          </p:cNvPr>
          <p:cNvSpPr>
            <a:spLocks noGrp="1"/>
          </p:cNvSpPr>
          <p:nvPr>
            <p:ph type="ftr" sz="quarter" idx="21"/>
          </p:nvPr>
        </p:nvSpPr>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13" name="Slide Number Placeholder 12">
            <a:extLst>
              <a:ext uri="{FF2B5EF4-FFF2-40B4-BE49-F238E27FC236}">
                <a16:creationId xmlns:a16="http://schemas.microsoft.com/office/drawing/2014/main" id="{13B755C9-A9AF-22AE-94EF-43915FB47126}"/>
              </a:ext>
            </a:extLst>
          </p:cNvPr>
          <p:cNvSpPr>
            <a:spLocks noGrp="1"/>
          </p:cNvSpPr>
          <p:nvPr>
            <p:ph type="sldNum" sz="quarter" idx="22"/>
          </p:nvPr>
        </p:nvSpPr>
        <p:spPr/>
        <p:txBody>
          <a:bodyPr/>
          <a:lstStyle/>
          <a:p>
            <a:fld id="{B5CEABB6-07DC-46E8-9B57-56EC44A396E5}" type="slidenum">
              <a:rPr lang="en-US" smtClean="0"/>
              <a:pPr/>
              <a:t>6</a:t>
            </a:fld>
            <a:endParaRPr lang="en-US" dirty="0"/>
          </a:p>
        </p:txBody>
      </p:sp>
      <p:sp>
        <p:nvSpPr>
          <p:cNvPr id="14" name="Text Placeholder 3">
            <a:extLst>
              <a:ext uri="{FF2B5EF4-FFF2-40B4-BE49-F238E27FC236}">
                <a16:creationId xmlns:a16="http://schemas.microsoft.com/office/drawing/2014/main" id="{66705A32-AA56-C351-13B5-900909A6D8D7}"/>
              </a:ext>
            </a:extLst>
          </p:cNvPr>
          <p:cNvSpPr txBox="1">
            <a:spLocks/>
          </p:cNvSpPr>
          <p:nvPr/>
        </p:nvSpPr>
        <p:spPr>
          <a:xfrm>
            <a:off x="4075775" y="818082"/>
            <a:ext cx="7278024" cy="5357994"/>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Sprint 4: </a:t>
            </a:r>
          </a:p>
          <a:p>
            <a:pPr marL="285750" indent="-285750">
              <a:buFontTx/>
              <a:buChar char="-"/>
            </a:pPr>
            <a:r>
              <a:rPr lang="en-ZA" b="1" dirty="0"/>
              <a:t>UX Designer will provide a demo to the Product Manager.</a:t>
            </a:r>
          </a:p>
          <a:p>
            <a:pPr marL="285750" indent="-285750">
              <a:buFontTx/>
              <a:buChar char="-"/>
            </a:pPr>
            <a:r>
              <a:rPr lang="en-ZA" dirty="0"/>
              <a:t>Android Test Engineer will test the product developed in the previous sprint.</a:t>
            </a:r>
          </a:p>
          <a:p>
            <a:pPr marL="285750" indent="-285750">
              <a:buFontTx/>
              <a:buChar char="-"/>
            </a:pPr>
            <a:r>
              <a:rPr lang="en-ZA" dirty="0"/>
              <a:t>Android developers and UX designers will integrate payment services and stories prepared from the previous sprint in the app.</a:t>
            </a:r>
          </a:p>
          <a:p>
            <a:pPr marL="285750" indent="-285750">
              <a:buFontTx/>
              <a:buChar char="-"/>
            </a:pPr>
            <a:r>
              <a:rPr lang="en-ZA" dirty="0"/>
              <a:t>Android developers fix issues identified by Android Test Engineer in the last Sprint.</a:t>
            </a:r>
          </a:p>
          <a:p>
            <a:pPr marL="285750" indent="-285750">
              <a:buFontTx/>
              <a:buChar char="-"/>
            </a:pPr>
            <a:r>
              <a:rPr lang="en-ZA" dirty="0"/>
              <a:t>Language expert and Sound recording expert will have 20 stories ready in Mandarin.</a:t>
            </a:r>
          </a:p>
          <a:p>
            <a:pPr marL="285750" indent="-285750">
              <a:buFontTx/>
              <a:buChar char="-"/>
            </a:pPr>
            <a:r>
              <a:rPr lang="en-ZA" dirty="0"/>
              <a:t>Payment service expert will develop a payment gateway with Discover credit card payments.</a:t>
            </a:r>
          </a:p>
          <a:p>
            <a:pPr marL="285750" indent="-285750">
              <a:buFontTx/>
              <a:buChar char="-"/>
            </a:pPr>
            <a:r>
              <a:rPr lang="en-ZA" dirty="0"/>
              <a:t>Operation engineer will deploy the app developed in the previous sprint in development and test environments/servers.</a:t>
            </a:r>
          </a:p>
          <a:p>
            <a:pPr marL="285750" indent="-285750">
              <a:buFontTx/>
              <a:buChar char="-"/>
            </a:pPr>
            <a:r>
              <a:rPr lang="en-ZA" dirty="0"/>
              <a:t>Operation engineer will deploy the app tested in the previous sprint in staging and production environments/servers.</a:t>
            </a:r>
          </a:p>
          <a:p>
            <a:r>
              <a:rPr lang="en-ZA" dirty="0"/>
              <a:t>Sprint 5:</a:t>
            </a:r>
          </a:p>
          <a:p>
            <a:pPr marL="285750" indent="-285750">
              <a:buFontTx/>
              <a:buChar char="-"/>
            </a:pPr>
            <a:r>
              <a:rPr lang="en-ZA" b="1" dirty="0"/>
              <a:t>Product Manager provides a demo to focus group users for the first 5 stories in English and Mandarin.</a:t>
            </a:r>
          </a:p>
          <a:p>
            <a:pPr marL="285750" indent="-285750">
              <a:buFontTx/>
              <a:buChar char="-"/>
            </a:pPr>
            <a:r>
              <a:rPr lang="en-ZA" dirty="0"/>
              <a:t>Android Test Engineer will test the product developed in the previous sprint.</a:t>
            </a:r>
          </a:p>
          <a:p>
            <a:pPr marL="285750" indent="-285750">
              <a:buFontTx/>
              <a:buChar char="-"/>
            </a:pPr>
            <a:r>
              <a:rPr lang="en-ZA" dirty="0"/>
              <a:t>Android developers and UX designers will integrate payment services and stories prepared from the previous sprint in the app.</a:t>
            </a:r>
          </a:p>
          <a:p>
            <a:pPr marL="285750" indent="-285750">
              <a:buFontTx/>
              <a:buChar char="-"/>
            </a:pPr>
            <a:r>
              <a:rPr lang="en-ZA" dirty="0"/>
              <a:t>Android developers fix issues identified by Android Test Engineer in the last Sprint.</a:t>
            </a:r>
          </a:p>
          <a:p>
            <a:pPr marL="285750" indent="-285750">
              <a:buFontTx/>
              <a:buChar char="-"/>
            </a:pPr>
            <a:r>
              <a:rPr lang="en-ZA" dirty="0"/>
              <a:t>Language expert and Sound recording expert will have 25 stories ready in English.</a:t>
            </a:r>
          </a:p>
          <a:p>
            <a:pPr marL="285750" indent="-285750">
              <a:buFontTx/>
              <a:buChar char="-"/>
            </a:pPr>
            <a:r>
              <a:rPr lang="en-ZA" dirty="0"/>
              <a:t>Payment service expert will develop a payment gateway with American Express credit card payments.</a:t>
            </a:r>
          </a:p>
          <a:p>
            <a:pPr marL="285750" indent="-285750">
              <a:buFontTx/>
              <a:buChar char="-"/>
            </a:pPr>
            <a:r>
              <a:rPr lang="en-ZA" dirty="0"/>
              <a:t>Operation engineer will deploy the app developed in the previous sprint in development and test environments/servers.</a:t>
            </a:r>
          </a:p>
          <a:p>
            <a:pPr marL="285750" indent="-285750">
              <a:buFontTx/>
              <a:buChar char="-"/>
            </a:pPr>
            <a:r>
              <a:rPr lang="en-ZA" dirty="0"/>
              <a:t>Operation engineer will deploy the app tested in the previous sprint in staging and production environments/servers.</a:t>
            </a:r>
          </a:p>
        </p:txBody>
      </p:sp>
    </p:spTree>
    <p:extLst>
      <p:ext uri="{BB962C8B-B14F-4D97-AF65-F5344CB8AC3E}">
        <p14:creationId xmlns:p14="http://schemas.microsoft.com/office/powerpoint/2010/main" val="62774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701-E84D-1601-79A4-F5848C26ACD0}"/>
              </a:ext>
            </a:extLst>
          </p:cNvPr>
          <p:cNvSpPr>
            <a:spLocks noGrp="1"/>
          </p:cNvSpPr>
          <p:nvPr>
            <p:ph type="title"/>
          </p:nvPr>
        </p:nvSpPr>
        <p:spPr/>
        <p:txBody>
          <a:bodyPr/>
          <a:lstStyle/>
          <a:p>
            <a:r>
              <a:rPr lang="en-US" dirty="0"/>
              <a:t>time</a:t>
            </a:r>
          </a:p>
        </p:txBody>
      </p:sp>
      <p:sp>
        <p:nvSpPr>
          <p:cNvPr id="11" name="Date Placeholder 10">
            <a:extLst>
              <a:ext uri="{FF2B5EF4-FFF2-40B4-BE49-F238E27FC236}">
                <a16:creationId xmlns:a16="http://schemas.microsoft.com/office/drawing/2014/main" id="{A776B0BD-D8E1-0CAE-D752-F2E4C5E29340}"/>
              </a:ext>
            </a:extLst>
          </p:cNvPr>
          <p:cNvSpPr>
            <a:spLocks noGrp="1"/>
          </p:cNvSpPr>
          <p:nvPr>
            <p:ph type="dt" sz="half" idx="20"/>
          </p:nvPr>
        </p:nvSpPr>
        <p:spPr/>
        <p:txBody>
          <a:bodyPr/>
          <a:lstStyle/>
          <a:p>
            <a:r>
              <a:rPr lang="en-US" dirty="0"/>
              <a:t>2023</a:t>
            </a:r>
          </a:p>
        </p:txBody>
      </p:sp>
      <p:sp>
        <p:nvSpPr>
          <p:cNvPr id="12" name="Footer Placeholder 11">
            <a:extLst>
              <a:ext uri="{FF2B5EF4-FFF2-40B4-BE49-F238E27FC236}">
                <a16:creationId xmlns:a16="http://schemas.microsoft.com/office/drawing/2014/main" id="{CF67D92D-54E3-BD6D-20D2-948F32787C31}"/>
              </a:ext>
            </a:extLst>
          </p:cNvPr>
          <p:cNvSpPr>
            <a:spLocks noGrp="1"/>
          </p:cNvSpPr>
          <p:nvPr>
            <p:ph type="ftr" sz="quarter" idx="21"/>
          </p:nvPr>
        </p:nvSpPr>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13" name="Slide Number Placeholder 12">
            <a:extLst>
              <a:ext uri="{FF2B5EF4-FFF2-40B4-BE49-F238E27FC236}">
                <a16:creationId xmlns:a16="http://schemas.microsoft.com/office/drawing/2014/main" id="{13B755C9-A9AF-22AE-94EF-43915FB47126}"/>
              </a:ext>
            </a:extLst>
          </p:cNvPr>
          <p:cNvSpPr>
            <a:spLocks noGrp="1"/>
          </p:cNvSpPr>
          <p:nvPr>
            <p:ph type="sldNum" sz="quarter" idx="22"/>
          </p:nvPr>
        </p:nvSpPr>
        <p:spPr/>
        <p:txBody>
          <a:bodyPr/>
          <a:lstStyle/>
          <a:p>
            <a:fld id="{B5CEABB6-07DC-46E8-9B57-56EC44A396E5}" type="slidenum">
              <a:rPr lang="en-US" smtClean="0"/>
              <a:pPr/>
              <a:t>7</a:t>
            </a:fld>
            <a:endParaRPr lang="en-US" dirty="0"/>
          </a:p>
        </p:txBody>
      </p:sp>
      <p:sp>
        <p:nvSpPr>
          <p:cNvPr id="14" name="Text Placeholder 3">
            <a:extLst>
              <a:ext uri="{FF2B5EF4-FFF2-40B4-BE49-F238E27FC236}">
                <a16:creationId xmlns:a16="http://schemas.microsoft.com/office/drawing/2014/main" id="{66705A32-AA56-C351-13B5-900909A6D8D7}"/>
              </a:ext>
            </a:extLst>
          </p:cNvPr>
          <p:cNvSpPr txBox="1">
            <a:spLocks/>
          </p:cNvSpPr>
          <p:nvPr/>
        </p:nvSpPr>
        <p:spPr>
          <a:xfrm>
            <a:off x="4075775" y="818081"/>
            <a:ext cx="7278024" cy="5538269"/>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Sprint 6:</a:t>
            </a:r>
          </a:p>
          <a:p>
            <a:pPr marL="285750" indent="-285750">
              <a:buFontTx/>
              <a:buChar char="-"/>
            </a:pPr>
            <a:r>
              <a:rPr lang="en-ZA" b="1" dirty="0"/>
              <a:t>Product Manager gathers and analyses feedback from the focus group users.</a:t>
            </a:r>
          </a:p>
          <a:p>
            <a:pPr marL="285750" indent="-285750">
              <a:buFontTx/>
              <a:buChar char="-"/>
            </a:pPr>
            <a:r>
              <a:rPr lang="en-ZA" dirty="0"/>
              <a:t>Android Test Engineer will test the product developed in the previous sprint.</a:t>
            </a:r>
          </a:p>
          <a:p>
            <a:pPr marL="285750" indent="-285750">
              <a:buFontTx/>
              <a:buChar char="-"/>
            </a:pPr>
            <a:r>
              <a:rPr lang="en-ZA" dirty="0"/>
              <a:t>Android developers and UX designers will integrate payment services and stories prepared from the previous sprint in the app.</a:t>
            </a:r>
          </a:p>
          <a:p>
            <a:pPr marL="285750" indent="-285750">
              <a:buFontTx/>
              <a:buChar char="-"/>
            </a:pPr>
            <a:r>
              <a:rPr lang="en-ZA" dirty="0"/>
              <a:t>Android developers fix issues identified by Android Test Engineer in the last Sprint.</a:t>
            </a:r>
          </a:p>
          <a:p>
            <a:pPr marL="285750" indent="-285750">
              <a:buFontTx/>
              <a:buChar char="-"/>
            </a:pPr>
            <a:r>
              <a:rPr lang="en-ZA" dirty="0"/>
              <a:t>Language expert and Sound recording expert will have 25 stories ready in Mandarin.</a:t>
            </a:r>
          </a:p>
          <a:p>
            <a:pPr marL="285750" indent="-285750">
              <a:buFontTx/>
              <a:buChar char="-"/>
            </a:pPr>
            <a:r>
              <a:rPr lang="en-ZA" dirty="0"/>
              <a:t>Payment service expert will develop a payment gateway with debit credit card payments.</a:t>
            </a:r>
          </a:p>
          <a:p>
            <a:pPr marL="285750" indent="-285750">
              <a:buFontTx/>
              <a:buChar char="-"/>
            </a:pPr>
            <a:r>
              <a:rPr lang="en-ZA" dirty="0"/>
              <a:t>Operation engineer will deploy the app developed in the previous sprint in development and test environments/servers.</a:t>
            </a:r>
          </a:p>
          <a:p>
            <a:pPr marL="285750" indent="-285750">
              <a:buFontTx/>
              <a:buChar char="-"/>
            </a:pPr>
            <a:r>
              <a:rPr lang="en-ZA" dirty="0"/>
              <a:t>Operation engineer will deploy the app tested in the previous sprint in staging and production environments/servers.</a:t>
            </a:r>
            <a:endParaRPr lang="en-US" dirty="0"/>
          </a:p>
          <a:p>
            <a:r>
              <a:rPr lang="en-ZA" dirty="0"/>
              <a:t>Sprint 7: </a:t>
            </a:r>
          </a:p>
          <a:p>
            <a:pPr marL="285750" indent="-285750">
              <a:buFontTx/>
              <a:buChar char="-"/>
            </a:pPr>
            <a:r>
              <a:rPr lang="en-ZA" dirty="0"/>
              <a:t>All team members will go through the feedback provided by the focus group and brainstorm solutions and improvements that can be made to the Android application.</a:t>
            </a:r>
          </a:p>
          <a:p>
            <a:pPr marL="285750" indent="-285750">
              <a:buFontTx/>
              <a:buChar char="-"/>
            </a:pPr>
            <a:r>
              <a:rPr lang="en-ZA" dirty="0"/>
              <a:t>Implement the solutions and improvements to the application.</a:t>
            </a:r>
          </a:p>
          <a:p>
            <a:pPr marL="285750" indent="-285750">
              <a:buFontTx/>
              <a:buChar char="-"/>
            </a:pPr>
            <a:r>
              <a:rPr lang="en-ZA" b="1" dirty="0"/>
              <a:t>Product Manager demos the optimized application to the focus group.</a:t>
            </a:r>
          </a:p>
          <a:p>
            <a:r>
              <a:rPr lang="en-ZA" dirty="0"/>
              <a:t>Sprint 8:</a:t>
            </a:r>
          </a:p>
          <a:p>
            <a:pPr marL="285750" indent="-285750">
              <a:buFontTx/>
              <a:buChar char="-"/>
            </a:pPr>
            <a:r>
              <a:rPr lang="en-ZA" dirty="0"/>
              <a:t>Android Test Engineer will test the product developed in sprint 6.</a:t>
            </a:r>
          </a:p>
          <a:p>
            <a:pPr marL="285750" indent="-285750">
              <a:buFontTx/>
              <a:buChar char="-"/>
            </a:pPr>
            <a:r>
              <a:rPr lang="en-ZA" dirty="0"/>
              <a:t>Android developers and UX designers will integrate payment services and stories prepared from sprint 6 in the app.</a:t>
            </a:r>
          </a:p>
          <a:p>
            <a:pPr marL="285750" indent="-285750">
              <a:buFontTx/>
              <a:buChar char="-"/>
            </a:pPr>
            <a:r>
              <a:rPr lang="en-ZA" dirty="0"/>
              <a:t>Android developers fix issues identified by Android Test Engineer in the last Sprint.</a:t>
            </a:r>
          </a:p>
          <a:p>
            <a:pPr marL="285750" indent="-285750">
              <a:buFontTx/>
              <a:buChar char="-"/>
            </a:pPr>
            <a:r>
              <a:rPr lang="en-ZA" dirty="0"/>
              <a:t>Language expert and Sound recording expert will have 25 stories ready in English.</a:t>
            </a:r>
          </a:p>
          <a:p>
            <a:pPr marL="285750" indent="-285750">
              <a:buFontTx/>
              <a:buChar char="-"/>
            </a:pPr>
            <a:r>
              <a:rPr lang="en-ZA" dirty="0"/>
              <a:t>Payment service expert will enhance all the payment gateway to provide a seamless user experience.</a:t>
            </a:r>
          </a:p>
          <a:p>
            <a:pPr marL="285750" indent="-285750">
              <a:buFontTx/>
              <a:buChar char="-"/>
            </a:pPr>
            <a:r>
              <a:rPr lang="en-ZA" dirty="0"/>
              <a:t>Operation engineer will deploy the app developed in sprint 6 in development and test environments/servers.</a:t>
            </a:r>
          </a:p>
          <a:p>
            <a:pPr marL="285750" indent="-285750">
              <a:buFontTx/>
              <a:buChar char="-"/>
            </a:pPr>
            <a:r>
              <a:rPr lang="en-ZA" dirty="0"/>
              <a:t>Operation engineer will deploy the app tested in sprint 9 in staging and production environments/servers.</a:t>
            </a:r>
          </a:p>
        </p:txBody>
      </p:sp>
    </p:spTree>
    <p:extLst>
      <p:ext uri="{BB962C8B-B14F-4D97-AF65-F5344CB8AC3E}">
        <p14:creationId xmlns:p14="http://schemas.microsoft.com/office/powerpoint/2010/main" val="149545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701-E84D-1601-79A4-F5848C26ACD0}"/>
              </a:ext>
            </a:extLst>
          </p:cNvPr>
          <p:cNvSpPr>
            <a:spLocks noGrp="1"/>
          </p:cNvSpPr>
          <p:nvPr>
            <p:ph type="title"/>
          </p:nvPr>
        </p:nvSpPr>
        <p:spPr/>
        <p:txBody>
          <a:bodyPr/>
          <a:lstStyle/>
          <a:p>
            <a:r>
              <a:rPr lang="en-US" dirty="0"/>
              <a:t>time</a:t>
            </a:r>
          </a:p>
        </p:txBody>
      </p:sp>
      <p:sp>
        <p:nvSpPr>
          <p:cNvPr id="11" name="Date Placeholder 10">
            <a:extLst>
              <a:ext uri="{FF2B5EF4-FFF2-40B4-BE49-F238E27FC236}">
                <a16:creationId xmlns:a16="http://schemas.microsoft.com/office/drawing/2014/main" id="{A776B0BD-D8E1-0CAE-D752-F2E4C5E29340}"/>
              </a:ext>
            </a:extLst>
          </p:cNvPr>
          <p:cNvSpPr>
            <a:spLocks noGrp="1"/>
          </p:cNvSpPr>
          <p:nvPr>
            <p:ph type="dt" sz="half" idx="20"/>
          </p:nvPr>
        </p:nvSpPr>
        <p:spPr/>
        <p:txBody>
          <a:bodyPr/>
          <a:lstStyle/>
          <a:p>
            <a:r>
              <a:rPr lang="en-US" dirty="0"/>
              <a:t>2023</a:t>
            </a:r>
          </a:p>
        </p:txBody>
      </p:sp>
      <p:sp>
        <p:nvSpPr>
          <p:cNvPr id="12" name="Footer Placeholder 11">
            <a:extLst>
              <a:ext uri="{FF2B5EF4-FFF2-40B4-BE49-F238E27FC236}">
                <a16:creationId xmlns:a16="http://schemas.microsoft.com/office/drawing/2014/main" id="{CF67D92D-54E3-BD6D-20D2-948F32787C31}"/>
              </a:ext>
            </a:extLst>
          </p:cNvPr>
          <p:cNvSpPr>
            <a:spLocks noGrp="1"/>
          </p:cNvSpPr>
          <p:nvPr>
            <p:ph type="ftr" sz="quarter" idx="21"/>
          </p:nvPr>
        </p:nvSpPr>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13" name="Slide Number Placeholder 12">
            <a:extLst>
              <a:ext uri="{FF2B5EF4-FFF2-40B4-BE49-F238E27FC236}">
                <a16:creationId xmlns:a16="http://schemas.microsoft.com/office/drawing/2014/main" id="{13B755C9-A9AF-22AE-94EF-43915FB47126}"/>
              </a:ext>
            </a:extLst>
          </p:cNvPr>
          <p:cNvSpPr>
            <a:spLocks noGrp="1"/>
          </p:cNvSpPr>
          <p:nvPr>
            <p:ph type="sldNum" sz="quarter" idx="22"/>
          </p:nvPr>
        </p:nvSpPr>
        <p:spPr/>
        <p:txBody>
          <a:bodyPr/>
          <a:lstStyle/>
          <a:p>
            <a:fld id="{B5CEABB6-07DC-46E8-9B57-56EC44A396E5}" type="slidenum">
              <a:rPr lang="en-US" smtClean="0"/>
              <a:pPr/>
              <a:t>8</a:t>
            </a:fld>
            <a:endParaRPr lang="en-US" dirty="0"/>
          </a:p>
        </p:txBody>
      </p:sp>
      <p:sp>
        <p:nvSpPr>
          <p:cNvPr id="14" name="Text Placeholder 3">
            <a:extLst>
              <a:ext uri="{FF2B5EF4-FFF2-40B4-BE49-F238E27FC236}">
                <a16:creationId xmlns:a16="http://schemas.microsoft.com/office/drawing/2014/main" id="{66705A32-AA56-C351-13B5-900909A6D8D7}"/>
              </a:ext>
            </a:extLst>
          </p:cNvPr>
          <p:cNvSpPr txBox="1">
            <a:spLocks/>
          </p:cNvSpPr>
          <p:nvPr/>
        </p:nvSpPr>
        <p:spPr>
          <a:xfrm>
            <a:off x="4075775" y="818081"/>
            <a:ext cx="7278024" cy="559821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Sprint 9:</a:t>
            </a:r>
          </a:p>
          <a:p>
            <a:pPr marL="285750" indent="-285750">
              <a:buFontTx/>
              <a:buChar char="-"/>
            </a:pPr>
            <a:r>
              <a:rPr lang="en-ZA" b="1" dirty="0"/>
              <a:t>Product Manager gathers and analyses feedback from the focus group users.</a:t>
            </a:r>
          </a:p>
          <a:p>
            <a:pPr marL="285750" indent="-285750">
              <a:buFontTx/>
              <a:buChar char="-"/>
            </a:pPr>
            <a:r>
              <a:rPr lang="en-ZA" dirty="0"/>
              <a:t>Android Test Engineer will test the product developed in the previous sprint.</a:t>
            </a:r>
          </a:p>
          <a:p>
            <a:pPr marL="285750" indent="-285750">
              <a:buFontTx/>
              <a:buChar char="-"/>
            </a:pPr>
            <a:r>
              <a:rPr lang="en-ZA" dirty="0"/>
              <a:t>Android developers and UX designers will integrate payment services and stories prepared from the previous sprint in the app.</a:t>
            </a:r>
          </a:p>
          <a:p>
            <a:pPr marL="285750" indent="-285750">
              <a:buFontTx/>
              <a:buChar char="-"/>
            </a:pPr>
            <a:r>
              <a:rPr lang="en-ZA" dirty="0"/>
              <a:t>Android developers fix issues identified by Android Test Engineer in the previous Sprint.</a:t>
            </a:r>
          </a:p>
          <a:p>
            <a:pPr marL="285750" indent="-285750">
              <a:buFontTx/>
              <a:buChar char="-"/>
            </a:pPr>
            <a:r>
              <a:rPr lang="en-ZA" dirty="0"/>
              <a:t>Language expert and Sound recording expert will have 25 stories ready in Mandarin.</a:t>
            </a:r>
          </a:p>
          <a:p>
            <a:pPr marL="285750" indent="-285750">
              <a:buFontTx/>
              <a:buChar char="-"/>
            </a:pPr>
            <a:r>
              <a:rPr lang="en-ZA" dirty="0"/>
              <a:t>Payment service expert will fix any issue related to the payment gateway.</a:t>
            </a:r>
          </a:p>
          <a:p>
            <a:pPr marL="285750" indent="-285750">
              <a:buFontTx/>
              <a:buChar char="-"/>
            </a:pPr>
            <a:r>
              <a:rPr lang="en-ZA" dirty="0"/>
              <a:t>Operation engineer will deploy the app developed in the previous sprint in development and test environments/servers.</a:t>
            </a:r>
          </a:p>
          <a:p>
            <a:pPr marL="285750" indent="-285750">
              <a:buFontTx/>
              <a:buChar char="-"/>
            </a:pPr>
            <a:r>
              <a:rPr lang="en-ZA" dirty="0"/>
              <a:t>Operation engineer will deploy the app tested in the previous sprint in staging and production environments/servers.</a:t>
            </a:r>
          </a:p>
          <a:p>
            <a:r>
              <a:rPr lang="en-ZA" dirty="0"/>
              <a:t>Sprint 10: </a:t>
            </a:r>
          </a:p>
          <a:p>
            <a:pPr marL="285750" indent="-285750">
              <a:buFontTx/>
              <a:buChar char="-"/>
            </a:pPr>
            <a:r>
              <a:rPr lang="en-ZA" dirty="0"/>
              <a:t>All team members will go through the feedback provided by the focus group and brainstorm solutions and improvements that can be made to the Android application.</a:t>
            </a:r>
          </a:p>
          <a:p>
            <a:pPr marL="285750" indent="-285750">
              <a:buFontTx/>
              <a:buChar char="-"/>
            </a:pPr>
            <a:r>
              <a:rPr lang="en-ZA" dirty="0"/>
              <a:t>Implement the solutions and improvements to the application.</a:t>
            </a:r>
          </a:p>
          <a:p>
            <a:pPr marL="285750" indent="-285750">
              <a:buFontTx/>
              <a:buChar char="-"/>
            </a:pPr>
            <a:r>
              <a:rPr lang="en-ZA" b="1" dirty="0"/>
              <a:t>Product Manager demos the optimized application to the focus group.</a:t>
            </a:r>
          </a:p>
          <a:p>
            <a:r>
              <a:rPr lang="en-ZA" dirty="0"/>
              <a:t>Sprint 11:</a:t>
            </a:r>
          </a:p>
          <a:p>
            <a:pPr marL="285750" indent="-285750">
              <a:buFontTx/>
              <a:buChar char="-"/>
            </a:pPr>
            <a:r>
              <a:rPr lang="en-ZA" dirty="0"/>
              <a:t>Android Test Engineer will test the product developed in sprint 9.</a:t>
            </a:r>
          </a:p>
          <a:p>
            <a:pPr marL="285750" indent="-285750">
              <a:buFontTx/>
              <a:buChar char="-"/>
            </a:pPr>
            <a:r>
              <a:rPr lang="en-ZA" dirty="0"/>
              <a:t>Android developers and UX designers will integrate payment services and stories prepared from sprint 9 in the app.</a:t>
            </a:r>
          </a:p>
          <a:p>
            <a:pPr marL="285750" indent="-285750">
              <a:buFontTx/>
              <a:buChar char="-"/>
            </a:pPr>
            <a:r>
              <a:rPr lang="en-ZA" dirty="0"/>
              <a:t>Android developers fix issues identified by Android Test Engineer in the last Sprint.</a:t>
            </a:r>
          </a:p>
          <a:p>
            <a:pPr marL="285750" indent="-285750">
              <a:buFontTx/>
              <a:buChar char="-"/>
            </a:pPr>
            <a:r>
              <a:rPr lang="en-ZA" dirty="0"/>
              <a:t>Language expert and Sound recording expert will have 25 stories ready in English.</a:t>
            </a:r>
          </a:p>
          <a:p>
            <a:pPr marL="285750" indent="-285750">
              <a:buFontTx/>
              <a:buChar char="-"/>
            </a:pPr>
            <a:r>
              <a:rPr lang="en-ZA" dirty="0"/>
              <a:t>Payment service expert will enhance all the payment gateway to provide a seamless user experience.</a:t>
            </a:r>
          </a:p>
          <a:p>
            <a:pPr marL="285750" indent="-285750">
              <a:buFontTx/>
              <a:buChar char="-"/>
            </a:pPr>
            <a:r>
              <a:rPr lang="en-ZA" dirty="0"/>
              <a:t>Operation engineer will deploy the app developed in sprint 9 in development and test environments/servers.</a:t>
            </a:r>
          </a:p>
          <a:p>
            <a:pPr marL="285750" indent="-285750">
              <a:buFontTx/>
              <a:buChar char="-"/>
            </a:pPr>
            <a:r>
              <a:rPr lang="en-ZA" dirty="0"/>
              <a:t>Operation engineer will deploy the app tested in sprint 9 in staging and production environments/servers.</a:t>
            </a:r>
          </a:p>
        </p:txBody>
      </p:sp>
    </p:spTree>
    <p:extLst>
      <p:ext uri="{BB962C8B-B14F-4D97-AF65-F5344CB8AC3E}">
        <p14:creationId xmlns:p14="http://schemas.microsoft.com/office/powerpoint/2010/main" val="191373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701-E84D-1601-79A4-F5848C26ACD0}"/>
              </a:ext>
            </a:extLst>
          </p:cNvPr>
          <p:cNvSpPr>
            <a:spLocks noGrp="1"/>
          </p:cNvSpPr>
          <p:nvPr>
            <p:ph type="title"/>
          </p:nvPr>
        </p:nvSpPr>
        <p:spPr/>
        <p:txBody>
          <a:bodyPr/>
          <a:lstStyle/>
          <a:p>
            <a:r>
              <a:rPr lang="en-US" dirty="0"/>
              <a:t>time</a:t>
            </a:r>
          </a:p>
        </p:txBody>
      </p:sp>
      <p:sp>
        <p:nvSpPr>
          <p:cNvPr id="11" name="Date Placeholder 10">
            <a:extLst>
              <a:ext uri="{FF2B5EF4-FFF2-40B4-BE49-F238E27FC236}">
                <a16:creationId xmlns:a16="http://schemas.microsoft.com/office/drawing/2014/main" id="{A776B0BD-D8E1-0CAE-D752-F2E4C5E29340}"/>
              </a:ext>
            </a:extLst>
          </p:cNvPr>
          <p:cNvSpPr>
            <a:spLocks noGrp="1"/>
          </p:cNvSpPr>
          <p:nvPr>
            <p:ph type="dt" sz="half" idx="20"/>
          </p:nvPr>
        </p:nvSpPr>
        <p:spPr/>
        <p:txBody>
          <a:bodyPr/>
          <a:lstStyle/>
          <a:p>
            <a:r>
              <a:rPr lang="en-US" dirty="0"/>
              <a:t>2023</a:t>
            </a:r>
          </a:p>
        </p:txBody>
      </p:sp>
      <p:sp>
        <p:nvSpPr>
          <p:cNvPr id="12" name="Footer Placeholder 11">
            <a:extLst>
              <a:ext uri="{FF2B5EF4-FFF2-40B4-BE49-F238E27FC236}">
                <a16:creationId xmlns:a16="http://schemas.microsoft.com/office/drawing/2014/main" id="{CF67D92D-54E3-BD6D-20D2-948F32787C31}"/>
              </a:ext>
            </a:extLst>
          </p:cNvPr>
          <p:cNvSpPr>
            <a:spLocks noGrp="1"/>
          </p:cNvSpPr>
          <p:nvPr>
            <p:ph type="ftr" sz="quarter" idx="21"/>
          </p:nvPr>
        </p:nvSpPr>
        <p:spPr/>
        <p:txBody>
          <a:bodyPr/>
          <a:lstStyle/>
          <a:p>
            <a:r>
              <a:rPr lang="en-US" dirty="0">
                <a:solidFill>
                  <a:srgbClr val="C00000"/>
                </a:solidFill>
              </a:rPr>
              <a:t>F</a:t>
            </a:r>
            <a:r>
              <a:rPr lang="en-US" dirty="0">
                <a:solidFill>
                  <a:srgbClr val="FFC000"/>
                </a:solidFill>
              </a:rPr>
              <a:t>o</a:t>
            </a:r>
            <a:r>
              <a:rPr lang="en-US" dirty="0">
                <a:solidFill>
                  <a:srgbClr val="92D050"/>
                </a:solidFill>
              </a:rPr>
              <a:t>u</a:t>
            </a:r>
            <a:r>
              <a:rPr lang="en-US" dirty="0">
                <a:solidFill>
                  <a:srgbClr val="00B0F0"/>
                </a:solidFill>
              </a:rPr>
              <a:t>r</a:t>
            </a:r>
            <a:r>
              <a:rPr lang="en-US" dirty="0">
                <a:solidFill>
                  <a:srgbClr val="7030A0"/>
                </a:solidFill>
              </a:rPr>
              <a:t>s</a:t>
            </a:r>
            <a:r>
              <a:rPr lang="en-US" dirty="0"/>
              <a:t> </a:t>
            </a:r>
            <a:r>
              <a:rPr lang="en-US" dirty="0">
                <a:solidFill>
                  <a:schemeClr val="accent5">
                    <a:lumMod val="75000"/>
                  </a:schemeClr>
                </a:solidFill>
              </a:rPr>
              <a:t>Trainer</a:t>
            </a:r>
            <a:endParaRPr lang="en-ZA" dirty="0"/>
          </a:p>
        </p:txBody>
      </p:sp>
      <p:sp>
        <p:nvSpPr>
          <p:cNvPr id="13" name="Slide Number Placeholder 12">
            <a:extLst>
              <a:ext uri="{FF2B5EF4-FFF2-40B4-BE49-F238E27FC236}">
                <a16:creationId xmlns:a16="http://schemas.microsoft.com/office/drawing/2014/main" id="{13B755C9-A9AF-22AE-94EF-43915FB47126}"/>
              </a:ext>
            </a:extLst>
          </p:cNvPr>
          <p:cNvSpPr>
            <a:spLocks noGrp="1"/>
          </p:cNvSpPr>
          <p:nvPr>
            <p:ph type="sldNum" sz="quarter" idx="22"/>
          </p:nvPr>
        </p:nvSpPr>
        <p:spPr/>
        <p:txBody>
          <a:bodyPr/>
          <a:lstStyle/>
          <a:p>
            <a:fld id="{B5CEABB6-07DC-46E8-9B57-56EC44A396E5}" type="slidenum">
              <a:rPr lang="en-US" smtClean="0"/>
              <a:pPr/>
              <a:t>9</a:t>
            </a:fld>
            <a:endParaRPr lang="en-US" dirty="0"/>
          </a:p>
        </p:txBody>
      </p:sp>
      <p:sp>
        <p:nvSpPr>
          <p:cNvPr id="14" name="Text Placeholder 3">
            <a:extLst>
              <a:ext uri="{FF2B5EF4-FFF2-40B4-BE49-F238E27FC236}">
                <a16:creationId xmlns:a16="http://schemas.microsoft.com/office/drawing/2014/main" id="{66705A32-AA56-C351-13B5-900909A6D8D7}"/>
              </a:ext>
            </a:extLst>
          </p:cNvPr>
          <p:cNvSpPr txBox="1">
            <a:spLocks/>
          </p:cNvSpPr>
          <p:nvPr/>
        </p:nvSpPr>
        <p:spPr>
          <a:xfrm>
            <a:off x="4075775" y="818082"/>
            <a:ext cx="7278024" cy="3784916"/>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Sprint 12:</a:t>
            </a:r>
          </a:p>
          <a:p>
            <a:pPr marL="285750" indent="-285750">
              <a:buFontTx/>
              <a:buChar char="-"/>
            </a:pPr>
            <a:r>
              <a:rPr lang="en-ZA" b="1" dirty="0"/>
              <a:t>Product Manager gathers and analyses feedback from the focus group users.</a:t>
            </a:r>
          </a:p>
          <a:p>
            <a:pPr marL="285750" indent="-285750">
              <a:buFontTx/>
              <a:buChar char="-"/>
            </a:pPr>
            <a:r>
              <a:rPr lang="en-ZA" dirty="0"/>
              <a:t>Android Test Engineer will test the product developed in the previous sprint.</a:t>
            </a:r>
          </a:p>
          <a:p>
            <a:pPr marL="285750" indent="-285750">
              <a:buFontTx/>
              <a:buChar char="-"/>
            </a:pPr>
            <a:r>
              <a:rPr lang="en-ZA" dirty="0"/>
              <a:t>Android developers and UX designers will integrate payment services and stories prepared from the previous sprint in the app.</a:t>
            </a:r>
          </a:p>
          <a:p>
            <a:pPr marL="285750" indent="-285750">
              <a:buFontTx/>
              <a:buChar char="-"/>
            </a:pPr>
            <a:r>
              <a:rPr lang="en-ZA" dirty="0"/>
              <a:t>Android developers fix issues identified by Android Test Engineer in the last Sprint.</a:t>
            </a:r>
          </a:p>
          <a:p>
            <a:pPr marL="285750" indent="-285750">
              <a:buFontTx/>
              <a:buChar char="-"/>
            </a:pPr>
            <a:r>
              <a:rPr lang="en-ZA" dirty="0"/>
              <a:t>Language expert and Sound recording expert will have 25 stories ready in Mandarin.</a:t>
            </a:r>
          </a:p>
          <a:p>
            <a:pPr marL="285750" indent="-285750">
              <a:buFontTx/>
              <a:buChar char="-"/>
            </a:pPr>
            <a:r>
              <a:rPr lang="en-ZA" dirty="0"/>
              <a:t>Payment service expert will fix any issue related to the payment gateway.</a:t>
            </a:r>
          </a:p>
          <a:p>
            <a:pPr marL="285750" indent="-285750">
              <a:buFontTx/>
              <a:buChar char="-"/>
            </a:pPr>
            <a:r>
              <a:rPr lang="en-ZA" dirty="0"/>
              <a:t>Operation engineer will deploy the app developed in the previous sprint in development and test environments/servers.</a:t>
            </a:r>
          </a:p>
          <a:p>
            <a:pPr marL="285750" indent="-285750">
              <a:buFontTx/>
              <a:buChar char="-"/>
            </a:pPr>
            <a:r>
              <a:rPr lang="en-ZA" dirty="0"/>
              <a:t>Operation engineer will deploy the app tested in the previous sprint in staging and production environments/servers.</a:t>
            </a:r>
          </a:p>
          <a:p>
            <a:r>
              <a:rPr lang="en-ZA" dirty="0"/>
              <a:t>Sprint 13: </a:t>
            </a:r>
          </a:p>
          <a:p>
            <a:pPr marL="285750" indent="-285750">
              <a:buFontTx/>
              <a:buChar char="-"/>
            </a:pPr>
            <a:r>
              <a:rPr lang="en-ZA" dirty="0"/>
              <a:t>All team members will go through the feedback provided by the focus group and brainstorm solutions and improvements that can be made to the Android application.</a:t>
            </a:r>
          </a:p>
          <a:p>
            <a:pPr marL="285750" indent="-285750">
              <a:buFontTx/>
              <a:buChar char="-"/>
            </a:pPr>
            <a:r>
              <a:rPr lang="en-ZA" dirty="0"/>
              <a:t>Implement the solutions and improvements to the application.</a:t>
            </a:r>
          </a:p>
          <a:p>
            <a:pPr marL="285750" indent="-285750">
              <a:buFontTx/>
              <a:buChar char="-"/>
            </a:pPr>
            <a:r>
              <a:rPr lang="en-ZA" b="1" dirty="0"/>
              <a:t>Release the Android application in Google Store.</a:t>
            </a:r>
            <a:endParaRPr lang="en-US" b="1" dirty="0"/>
          </a:p>
          <a:p>
            <a:endParaRPr lang="en-US" dirty="0"/>
          </a:p>
        </p:txBody>
      </p:sp>
    </p:spTree>
    <p:extLst>
      <p:ext uri="{BB962C8B-B14F-4D97-AF65-F5344CB8AC3E}">
        <p14:creationId xmlns:p14="http://schemas.microsoft.com/office/powerpoint/2010/main" val="24386759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{EB8F1A64-D453-409F-A010-4C926C35C3D8}tf56180624_win32</Template>
  <TotalTime>2709</TotalTime>
  <Words>2290</Words>
  <Application>Microsoft Office PowerPoint</Application>
  <PresentationFormat>Widescreen</PresentationFormat>
  <Paragraphs>191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Monoline</vt:lpstr>
      <vt:lpstr>Fours Trainer Project Plan</vt:lpstr>
      <vt:lpstr>SCOPE</vt:lpstr>
      <vt:lpstr>How</vt:lpstr>
      <vt:lpstr>Financials</vt:lpstr>
      <vt:lpstr>Time</vt:lpstr>
      <vt:lpstr>time</vt:lpstr>
      <vt:lpstr>time</vt:lpstr>
      <vt:lpstr>time</vt:lpstr>
      <vt:lpstr>time</vt:lpstr>
      <vt:lpstr>Monitor and Control</vt:lpstr>
      <vt:lpstr>Quality metrics</vt:lpstr>
      <vt:lpstr>RISK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Fours Trainer Project Plan</dc:title>
  <dc:creator>Vikas Sanil</dc:creator>
  <cp:lastModifiedBy>Vikas Sanil</cp:lastModifiedBy>
  <cp:revision>49</cp:revision>
  <dcterms:created xsi:type="dcterms:W3CDTF">2023-04-19T22:02:07Z</dcterms:created>
  <dcterms:modified xsi:type="dcterms:W3CDTF">2023-04-27T15:10:01Z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