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7" r:id="rId6"/>
    <p:sldId id="268" r:id="rId7"/>
    <p:sldId id="259" r:id="rId8"/>
    <p:sldId id="260" r:id="rId9"/>
    <p:sldId id="261" r:id="rId10"/>
    <p:sldId id="262" r:id="rId11"/>
    <p:sldId id="263" r:id="rId12"/>
    <p:sldId id="269" r:id="rId13"/>
    <p:sldId id="264" r:id="rId14"/>
    <p:sldId id="266"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98" d="100"/>
          <a:sy n="98" d="100"/>
        </p:scale>
        <p:origin x="264" y="-5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B2BDD9-A3D4-95CD-16DB-876C0F2E317D}"/>
              </a:ext>
            </a:extLst>
          </p:cNvPr>
          <p:cNvSpPr>
            <a:spLocks noGrp="1"/>
          </p:cNvSpPr>
          <p:nvPr>
            <p:ph type="dt" sz="half" idx="10"/>
          </p:nvPr>
        </p:nvSpPr>
        <p:spPr/>
        <p:txBody>
          <a:bodyPr/>
          <a:lstStyle>
            <a:lvl1pPr>
              <a:defRPr/>
            </a:lvl1pPr>
          </a:lstStyle>
          <a:p>
            <a:pPr>
              <a:defRPr/>
            </a:pPr>
            <a:fld id="{1868020E-79B7-4478-9B05-7BF98472C5A8}" type="datetimeFigureOut">
              <a:rPr lang="en-US"/>
              <a:pPr>
                <a:defRPr/>
              </a:pPr>
              <a:t>12/8/2022</a:t>
            </a:fld>
            <a:endParaRPr lang="en-US"/>
          </a:p>
        </p:txBody>
      </p:sp>
      <p:sp>
        <p:nvSpPr>
          <p:cNvPr id="5" name="Footer Placeholder 4">
            <a:extLst>
              <a:ext uri="{FF2B5EF4-FFF2-40B4-BE49-F238E27FC236}">
                <a16:creationId xmlns:a16="http://schemas.microsoft.com/office/drawing/2014/main" id="{53713B40-50FB-E26D-D697-19797317FCA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71E7900-7153-7FD0-9BAD-B47DBB7DA8CD}"/>
              </a:ext>
            </a:extLst>
          </p:cNvPr>
          <p:cNvSpPr>
            <a:spLocks noGrp="1"/>
          </p:cNvSpPr>
          <p:nvPr>
            <p:ph type="sldNum" sz="quarter" idx="12"/>
          </p:nvPr>
        </p:nvSpPr>
        <p:spPr/>
        <p:txBody>
          <a:bodyPr/>
          <a:lstStyle>
            <a:lvl1pPr>
              <a:defRPr/>
            </a:lvl1pPr>
          </a:lstStyle>
          <a:p>
            <a:pPr>
              <a:defRPr/>
            </a:pPr>
            <a:fld id="{D7FEED70-9EEA-45DB-AD74-0DA80D77EC94}" type="slidenum">
              <a:rPr lang="en-US"/>
              <a:pPr>
                <a:defRPr/>
              </a:pPr>
              <a:t>‹#›</a:t>
            </a:fld>
            <a:endParaRPr lang="en-US"/>
          </a:p>
        </p:txBody>
      </p:sp>
    </p:spTree>
    <p:extLst>
      <p:ext uri="{BB962C8B-B14F-4D97-AF65-F5344CB8AC3E}">
        <p14:creationId xmlns:p14="http://schemas.microsoft.com/office/powerpoint/2010/main" val="187452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542FB-5AE3-4F64-8AEF-E32C16963582}"/>
              </a:ext>
            </a:extLst>
          </p:cNvPr>
          <p:cNvSpPr>
            <a:spLocks noGrp="1"/>
          </p:cNvSpPr>
          <p:nvPr>
            <p:ph type="dt" sz="half" idx="10"/>
          </p:nvPr>
        </p:nvSpPr>
        <p:spPr/>
        <p:txBody>
          <a:bodyPr/>
          <a:lstStyle>
            <a:lvl1pPr>
              <a:defRPr/>
            </a:lvl1pPr>
          </a:lstStyle>
          <a:p>
            <a:pPr>
              <a:defRPr/>
            </a:pPr>
            <a:fld id="{D2DF460F-37C4-475E-996A-4340B1BFC650}" type="datetimeFigureOut">
              <a:rPr lang="en-US"/>
              <a:pPr>
                <a:defRPr/>
              </a:pPr>
              <a:t>12/8/2022</a:t>
            </a:fld>
            <a:endParaRPr lang="en-US"/>
          </a:p>
        </p:txBody>
      </p:sp>
      <p:sp>
        <p:nvSpPr>
          <p:cNvPr id="5" name="Footer Placeholder 4">
            <a:extLst>
              <a:ext uri="{FF2B5EF4-FFF2-40B4-BE49-F238E27FC236}">
                <a16:creationId xmlns:a16="http://schemas.microsoft.com/office/drawing/2014/main" id="{8083AD92-ECB1-10D6-E451-8D956327E42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29FE1B0-8D9D-BE2D-218C-4A1229574AD4}"/>
              </a:ext>
            </a:extLst>
          </p:cNvPr>
          <p:cNvSpPr>
            <a:spLocks noGrp="1"/>
          </p:cNvSpPr>
          <p:nvPr>
            <p:ph type="sldNum" sz="quarter" idx="12"/>
          </p:nvPr>
        </p:nvSpPr>
        <p:spPr/>
        <p:txBody>
          <a:bodyPr/>
          <a:lstStyle>
            <a:lvl1pPr>
              <a:defRPr/>
            </a:lvl1pPr>
          </a:lstStyle>
          <a:p>
            <a:pPr>
              <a:defRPr/>
            </a:pPr>
            <a:fld id="{3DC1AC69-A3C4-4F44-94EF-C71EFC672595}" type="slidenum">
              <a:rPr lang="en-US"/>
              <a:pPr>
                <a:defRPr/>
              </a:pPr>
              <a:t>‹#›</a:t>
            </a:fld>
            <a:endParaRPr lang="en-US"/>
          </a:p>
        </p:txBody>
      </p:sp>
    </p:spTree>
    <p:extLst>
      <p:ext uri="{BB962C8B-B14F-4D97-AF65-F5344CB8AC3E}">
        <p14:creationId xmlns:p14="http://schemas.microsoft.com/office/powerpoint/2010/main" val="155622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A9608-06A0-79A6-BEC1-88350FFB4CA7}"/>
              </a:ext>
            </a:extLst>
          </p:cNvPr>
          <p:cNvSpPr>
            <a:spLocks noGrp="1"/>
          </p:cNvSpPr>
          <p:nvPr>
            <p:ph type="dt" sz="half" idx="10"/>
          </p:nvPr>
        </p:nvSpPr>
        <p:spPr/>
        <p:txBody>
          <a:bodyPr/>
          <a:lstStyle>
            <a:lvl1pPr>
              <a:defRPr/>
            </a:lvl1pPr>
          </a:lstStyle>
          <a:p>
            <a:pPr>
              <a:defRPr/>
            </a:pPr>
            <a:fld id="{6D151E28-F469-477C-852D-8E1F9B96F952}" type="datetimeFigureOut">
              <a:rPr lang="en-US"/>
              <a:pPr>
                <a:defRPr/>
              </a:pPr>
              <a:t>12/8/2022</a:t>
            </a:fld>
            <a:endParaRPr lang="en-US"/>
          </a:p>
        </p:txBody>
      </p:sp>
      <p:sp>
        <p:nvSpPr>
          <p:cNvPr id="5" name="Footer Placeholder 4">
            <a:extLst>
              <a:ext uri="{FF2B5EF4-FFF2-40B4-BE49-F238E27FC236}">
                <a16:creationId xmlns:a16="http://schemas.microsoft.com/office/drawing/2014/main" id="{1ACD34FA-6A70-845A-0A64-082474501C0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63A81BF-A5B1-F477-C3D6-39F7B300D31B}"/>
              </a:ext>
            </a:extLst>
          </p:cNvPr>
          <p:cNvSpPr>
            <a:spLocks noGrp="1"/>
          </p:cNvSpPr>
          <p:nvPr>
            <p:ph type="sldNum" sz="quarter" idx="12"/>
          </p:nvPr>
        </p:nvSpPr>
        <p:spPr/>
        <p:txBody>
          <a:bodyPr/>
          <a:lstStyle>
            <a:lvl1pPr>
              <a:defRPr/>
            </a:lvl1pPr>
          </a:lstStyle>
          <a:p>
            <a:pPr>
              <a:defRPr/>
            </a:pPr>
            <a:fld id="{DEB4D30F-FC31-4E51-B342-B547420EB7F5}" type="slidenum">
              <a:rPr lang="en-US"/>
              <a:pPr>
                <a:defRPr/>
              </a:pPr>
              <a:t>‹#›</a:t>
            </a:fld>
            <a:endParaRPr lang="en-US"/>
          </a:p>
        </p:txBody>
      </p:sp>
    </p:spTree>
    <p:extLst>
      <p:ext uri="{BB962C8B-B14F-4D97-AF65-F5344CB8AC3E}">
        <p14:creationId xmlns:p14="http://schemas.microsoft.com/office/powerpoint/2010/main" val="248571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9C380-5441-D6EA-5A3E-06BB4852DD2A}"/>
              </a:ext>
            </a:extLst>
          </p:cNvPr>
          <p:cNvSpPr>
            <a:spLocks noGrp="1"/>
          </p:cNvSpPr>
          <p:nvPr>
            <p:ph type="dt" sz="half" idx="10"/>
          </p:nvPr>
        </p:nvSpPr>
        <p:spPr/>
        <p:txBody>
          <a:bodyPr/>
          <a:lstStyle>
            <a:lvl1pPr>
              <a:defRPr/>
            </a:lvl1pPr>
          </a:lstStyle>
          <a:p>
            <a:pPr>
              <a:defRPr/>
            </a:pPr>
            <a:fld id="{55A79C62-9627-44C8-B767-FE418EA0569C}" type="datetimeFigureOut">
              <a:rPr lang="en-US"/>
              <a:pPr>
                <a:defRPr/>
              </a:pPr>
              <a:t>12/8/2022</a:t>
            </a:fld>
            <a:endParaRPr lang="en-US"/>
          </a:p>
        </p:txBody>
      </p:sp>
      <p:sp>
        <p:nvSpPr>
          <p:cNvPr id="5" name="Footer Placeholder 4">
            <a:extLst>
              <a:ext uri="{FF2B5EF4-FFF2-40B4-BE49-F238E27FC236}">
                <a16:creationId xmlns:a16="http://schemas.microsoft.com/office/drawing/2014/main" id="{E4F003B1-DAC5-0F37-17AF-1B394123019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682A7BB-86E4-70A3-3C1C-EE1F928DC183}"/>
              </a:ext>
            </a:extLst>
          </p:cNvPr>
          <p:cNvSpPr>
            <a:spLocks noGrp="1"/>
          </p:cNvSpPr>
          <p:nvPr>
            <p:ph type="sldNum" sz="quarter" idx="12"/>
          </p:nvPr>
        </p:nvSpPr>
        <p:spPr/>
        <p:txBody>
          <a:bodyPr/>
          <a:lstStyle>
            <a:lvl1pPr>
              <a:defRPr/>
            </a:lvl1pPr>
          </a:lstStyle>
          <a:p>
            <a:pPr>
              <a:defRPr/>
            </a:pPr>
            <a:fld id="{37B35E52-B987-4017-815F-7436FCA11649}" type="slidenum">
              <a:rPr lang="en-US"/>
              <a:pPr>
                <a:defRPr/>
              </a:pPr>
              <a:t>‹#›</a:t>
            </a:fld>
            <a:endParaRPr lang="en-US"/>
          </a:p>
        </p:txBody>
      </p:sp>
    </p:spTree>
    <p:extLst>
      <p:ext uri="{BB962C8B-B14F-4D97-AF65-F5344CB8AC3E}">
        <p14:creationId xmlns:p14="http://schemas.microsoft.com/office/powerpoint/2010/main" val="89576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DAAB1-76BB-D497-519E-C6DDA60A3627}"/>
              </a:ext>
            </a:extLst>
          </p:cNvPr>
          <p:cNvSpPr>
            <a:spLocks noGrp="1"/>
          </p:cNvSpPr>
          <p:nvPr>
            <p:ph type="dt" sz="half" idx="10"/>
          </p:nvPr>
        </p:nvSpPr>
        <p:spPr/>
        <p:txBody>
          <a:bodyPr/>
          <a:lstStyle>
            <a:lvl1pPr>
              <a:defRPr/>
            </a:lvl1pPr>
          </a:lstStyle>
          <a:p>
            <a:pPr>
              <a:defRPr/>
            </a:pPr>
            <a:fld id="{6A7CB0DD-2831-426D-9D43-CFE215E4C6BA}" type="datetimeFigureOut">
              <a:rPr lang="en-US"/>
              <a:pPr>
                <a:defRPr/>
              </a:pPr>
              <a:t>12/8/2022</a:t>
            </a:fld>
            <a:endParaRPr lang="en-US"/>
          </a:p>
        </p:txBody>
      </p:sp>
      <p:sp>
        <p:nvSpPr>
          <p:cNvPr id="5" name="Footer Placeholder 4">
            <a:extLst>
              <a:ext uri="{FF2B5EF4-FFF2-40B4-BE49-F238E27FC236}">
                <a16:creationId xmlns:a16="http://schemas.microsoft.com/office/drawing/2014/main" id="{E6209175-5048-E772-E2CB-A41435300B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D4B412-ED1F-584E-3E87-87E34BF1727B}"/>
              </a:ext>
            </a:extLst>
          </p:cNvPr>
          <p:cNvSpPr>
            <a:spLocks noGrp="1"/>
          </p:cNvSpPr>
          <p:nvPr>
            <p:ph type="sldNum" sz="quarter" idx="12"/>
          </p:nvPr>
        </p:nvSpPr>
        <p:spPr/>
        <p:txBody>
          <a:bodyPr/>
          <a:lstStyle>
            <a:lvl1pPr>
              <a:defRPr/>
            </a:lvl1pPr>
          </a:lstStyle>
          <a:p>
            <a:pPr>
              <a:defRPr/>
            </a:pPr>
            <a:fld id="{9250EA11-EA83-4A76-8544-EEB30424E3AC}" type="slidenum">
              <a:rPr lang="en-US"/>
              <a:pPr>
                <a:defRPr/>
              </a:pPr>
              <a:t>‹#›</a:t>
            </a:fld>
            <a:endParaRPr lang="en-US"/>
          </a:p>
        </p:txBody>
      </p:sp>
    </p:spTree>
    <p:extLst>
      <p:ext uri="{BB962C8B-B14F-4D97-AF65-F5344CB8AC3E}">
        <p14:creationId xmlns:p14="http://schemas.microsoft.com/office/powerpoint/2010/main" val="120949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E0ABCD5-C614-6B39-A295-C8C2DFC51134}"/>
              </a:ext>
            </a:extLst>
          </p:cNvPr>
          <p:cNvSpPr>
            <a:spLocks noGrp="1"/>
          </p:cNvSpPr>
          <p:nvPr>
            <p:ph type="dt" sz="half" idx="10"/>
          </p:nvPr>
        </p:nvSpPr>
        <p:spPr/>
        <p:txBody>
          <a:bodyPr/>
          <a:lstStyle>
            <a:lvl1pPr>
              <a:defRPr/>
            </a:lvl1pPr>
          </a:lstStyle>
          <a:p>
            <a:pPr>
              <a:defRPr/>
            </a:pPr>
            <a:fld id="{4EE1277A-1104-4877-8CE0-760C5E1C8286}" type="datetimeFigureOut">
              <a:rPr lang="en-US"/>
              <a:pPr>
                <a:defRPr/>
              </a:pPr>
              <a:t>12/8/2022</a:t>
            </a:fld>
            <a:endParaRPr lang="en-US"/>
          </a:p>
        </p:txBody>
      </p:sp>
      <p:sp>
        <p:nvSpPr>
          <p:cNvPr id="6" name="Footer Placeholder 4">
            <a:extLst>
              <a:ext uri="{FF2B5EF4-FFF2-40B4-BE49-F238E27FC236}">
                <a16:creationId xmlns:a16="http://schemas.microsoft.com/office/drawing/2014/main" id="{DD46ACE3-1B8C-30E6-8AF9-D43517674A1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C7AAB28-EE29-265B-8AC5-79386F95F75C}"/>
              </a:ext>
            </a:extLst>
          </p:cNvPr>
          <p:cNvSpPr>
            <a:spLocks noGrp="1"/>
          </p:cNvSpPr>
          <p:nvPr>
            <p:ph type="sldNum" sz="quarter" idx="12"/>
          </p:nvPr>
        </p:nvSpPr>
        <p:spPr/>
        <p:txBody>
          <a:bodyPr/>
          <a:lstStyle>
            <a:lvl1pPr>
              <a:defRPr/>
            </a:lvl1pPr>
          </a:lstStyle>
          <a:p>
            <a:pPr>
              <a:defRPr/>
            </a:pPr>
            <a:fld id="{C7E49E39-5E73-4652-89B3-3686E492065F}" type="slidenum">
              <a:rPr lang="en-US"/>
              <a:pPr>
                <a:defRPr/>
              </a:pPr>
              <a:t>‹#›</a:t>
            </a:fld>
            <a:endParaRPr lang="en-US"/>
          </a:p>
        </p:txBody>
      </p:sp>
    </p:spTree>
    <p:extLst>
      <p:ext uri="{BB962C8B-B14F-4D97-AF65-F5344CB8AC3E}">
        <p14:creationId xmlns:p14="http://schemas.microsoft.com/office/powerpoint/2010/main" val="153622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BBB89D0-44D3-1C1F-60AD-88C353A3F7BB}"/>
              </a:ext>
            </a:extLst>
          </p:cNvPr>
          <p:cNvSpPr>
            <a:spLocks noGrp="1"/>
          </p:cNvSpPr>
          <p:nvPr>
            <p:ph type="dt" sz="half" idx="10"/>
          </p:nvPr>
        </p:nvSpPr>
        <p:spPr/>
        <p:txBody>
          <a:bodyPr/>
          <a:lstStyle>
            <a:lvl1pPr>
              <a:defRPr/>
            </a:lvl1pPr>
          </a:lstStyle>
          <a:p>
            <a:pPr>
              <a:defRPr/>
            </a:pPr>
            <a:fld id="{A10A606E-1D7E-4570-A88C-78FD575F20FF}" type="datetimeFigureOut">
              <a:rPr lang="en-US"/>
              <a:pPr>
                <a:defRPr/>
              </a:pPr>
              <a:t>12/8/2022</a:t>
            </a:fld>
            <a:endParaRPr lang="en-US"/>
          </a:p>
        </p:txBody>
      </p:sp>
      <p:sp>
        <p:nvSpPr>
          <p:cNvPr id="8" name="Footer Placeholder 4">
            <a:extLst>
              <a:ext uri="{FF2B5EF4-FFF2-40B4-BE49-F238E27FC236}">
                <a16:creationId xmlns:a16="http://schemas.microsoft.com/office/drawing/2014/main" id="{F1E2C246-8A00-A86A-4529-094EBF2A0AC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AD81B78-8AD3-6725-70D1-F932FDE2DB0A}"/>
              </a:ext>
            </a:extLst>
          </p:cNvPr>
          <p:cNvSpPr>
            <a:spLocks noGrp="1"/>
          </p:cNvSpPr>
          <p:nvPr>
            <p:ph type="sldNum" sz="quarter" idx="12"/>
          </p:nvPr>
        </p:nvSpPr>
        <p:spPr/>
        <p:txBody>
          <a:bodyPr/>
          <a:lstStyle>
            <a:lvl1pPr>
              <a:defRPr/>
            </a:lvl1pPr>
          </a:lstStyle>
          <a:p>
            <a:pPr>
              <a:defRPr/>
            </a:pPr>
            <a:fld id="{25365316-9BD4-4A5E-A12E-8B0DB69BBAE6}" type="slidenum">
              <a:rPr lang="en-US"/>
              <a:pPr>
                <a:defRPr/>
              </a:pPr>
              <a:t>‹#›</a:t>
            </a:fld>
            <a:endParaRPr lang="en-US"/>
          </a:p>
        </p:txBody>
      </p:sp>
    </p:spTree>
    <p:extLst>
      <p:ext uri="{BB962C8B-B14F-4D97-AF65-F5344CB8AC3E}">
        <p14:creationId xmlns:p14="http://schemas.microsoft.com/office/powerpoint/2010/main" val="422672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55770B1-E668-F56C-7B95-D545C0786370}"/>
              </a:ext>
            </a:extLst>
          </p:cNvPr>
          <p:cNvSpPr>
            <a:spLocks noGrp="1"/>
          </p:cNvSpPr>
          <p:nvPr>
            <p:ph type="dt" sz="half" idx="10"/>
          </p:nvPr>
        </p:nvSpPr>
        <p:spPr/>
        <p:txBody>
          <a:bodyPr/>
          <a:lstStyle>
            <a:lvl1pPr>
              <a:defRPr/>
            </a:lvl1pPr>
          </a:lstStyle>
          <a:p>
            <a:pPr>
              <a:defRPr/>
            </a:pPr>
            <a:fld id="{EDF37E45-0999-4A3F-8A9B-E61324D7C8C8}" type="datetimeFigureOut">
              <a:rPr lang="en-US"/>
              <a:pPr>
                <a:defRPr/>
              </a:pPr>
              <a:t>12/8/2022</a:t>
            </a:fld>
            <a:endParaRPr lang="en-US"/>
          </a:p>
        </p:txBody>
      </p:sp>
      <p:sp>
        <p:nvSpPr>
          <p:cNvPr id="4" name="Footer Placeholder 4">
            <a:extLst>
              <a:ext uri="{FF2B5EF4-FFF2-40B4-BE49-F238E27FC236}">
                <a16:creationId xmlns:a16="http://schemas.microsoft.com/office/drawing/2014/main" id="{588BEFB9-A07B-391A-CB24-DDE5BEE46C7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47310F6-B93D-4D31-726E-21EE5261649A}"/>
              </a:ext>
            </a:extLst>
          </p:cNvPr>
          <p:cNvSpPr>
            <a:spLocks noGrp="1"/>
          </p:cNvSpPr>
          <p:nvPr>
            <p:ph type="sldNum" sz="quarter" idx="12"/>
          </p:nvPr>
        </p:nvSpPr>
        <p:spPr/>
        <p:txBody>
          <a:bodyPr/>
          <a:lstStyle>
            <a:lvl1pPr>
              <a:defRPr/>
            </a:lvl1pPr>
          </a:lstStyle>
          <a:p>
            <a:pPr>
              <a:defRPr/>
            </a:pPr>
            <a:fld id="{E8BAB26B-2FAA-45C9-8301-872BECB57CB0}" type="slidenum">
              <a:rPr lang="en-US"/>
              <a:pPr>
                <a:defRPr/>
              </a:pPr>
              <a:t>‹#›</a:t>
            </a:fld>
            <a:endParaRPr lang="en-US"/>
          </a:p>
        </p:txBody>
      </p:sp>
    </p:spTree>
    <p:extLst>
      <p:ext uri="{BB962C8B-B14F-4D97-AF65-F5344CB8AC3E}">
        <p14:creationId xmlns:p14="http://schemas.microsoft.com/office/powerpoint/2010/main" val="158369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B7DAEF9-895D-3B6B-415A-B5D9B8210760}"/>
              </a:ext>
            </a:extLst>
          </p:cNvPr>
          <p:cNvSpPr>
            <a:spLocks noGrp="1"/>
          </p:cNvSpPr>
          <p:nvPr>
            <p:ph type="dt" sz="half" idx="10"/>
          </p:nvPr>
        </p:nvSpPr>
        <p:spPr/>
        <p:txBody>
          <a:bodyPr/>
          <a:lstStyle>
            <a:lvl1pPr>
              <a:defRPr/>
            </a:lvl1pPr>
          </a:lstStyle>
          <a:p>
            <a:pPr>
              <a:defRPr/>
            </a:pPr>
            <a:fld id="{61821E20-DC97-4AC8-84CC-EA0B37773172}" type="datetimeFigureOut">
              <a:rPr lang="en-US"/>
              <a:pPr>
                <a:defRPr/>
              </a:pPr>
              <a:t>12/8/2022</a:t>
            </a:fld>
            <a:endParaRPr lang="en-US"/>
          </a:p>
        </p:txBody>
      </p:sp>
      <p:sp>
        <p:nvSpPr>
          <p:cNvPr id="3" name="Footer Placeholder 4">
            <a:extLst>
              <a:ext uri="{FF2B5EF4-FFF2-40B4-BE49-F238E27FC236}">
                <a16:creationId xmlns:a16="http://schemas.microsoft.com/office/drawing/2014/main" id="{3CB5FA92-F542-D97E-6322-14C2418DF5B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D213C1E-E7DE-1FD9-80E6-85123D26FC3A}"/>
              </a:ext>
            </a:extLst>
          </p:cNvPr>
          <p:cNvSpPr>
            <a:spLocks noGrp="1"/>
          </p:cNvSpPr>
          <p:nvPr>
            <p:ph type="sldNum" sz="quarter" idx="12"/>
          </p:nvPr>
        </p:nvSpPr>
        <p:spPr/>
        <p:txBody>
          <a:bodyPr/>
          <a:lstStyle>
            <a:lvl1pPr>
              <a:defRPr/>
            </a:lvl1pPr>
          </a:lstStyle>
          <a:p>
            <a:pPr>
              <a:defRPr/>
            </a:pPr>
            <a:fld id="{27EF99D6-D8E8-4354-A7F6-E645DF0CBB8F}" type="slidenum">
              <a:rPr lang="en-US"/>
              <a:pPr>
                <a:defRPr/>
              </a:pPr>
              <a:t>‹#›</a:t>
            </a:fld>
            <a:endParaRPr lang="en-US"/>
          </a:p>
        </p:txBody>
      </p:sp>
    </p:spTree>
    <p:extLst>
      <p:ext uri="{BB962C8B-B14F-4D97-AF65-F5344CB8AC3E}">
        <p14:creationId xmlns:p14="http://schemas.microsoft.com/office/powerpoint/2010/main" val="241296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B0AB358-1FBB-F26D-E8E6-74BC0BD3E50A}"/>
              </a:ext>
            </a:extLst>
          </p:cNvPr>
          <p:cNvSpPr>
            <a:spLocks noGrp="1"/>
          </p:cNvSpPr>
          <p:nvPr>
            <p:ph type="dt" sz="half" idx="10"/>
          </p:nvPr>
        </p:nvSpPr>
        <p:spPr/>
        <p:txBody>
          <a:bodyPr/>
          <a:lstStyle>
            <a:lvl1pPr>
              <a:defRPr/>
            </a:lvl1pPr>
          </a:lstStyle>
          <a:p>
            <a:pPr>
              <a:defRPr/>
            </a:pPr>
            <a:fld id="{E7C2329A-D074-4D21-9749-D3416BFB1524}" type="datetimeFigureOut">
              <a:rPr lang="en-US"/>
              <a:pPr>
                <a:defRPr/>
              </a:pPr>
              <a:t>12/8/2022</a:t>
            </a:fld>
            <a:endParaRPr lang="en-US"/>
          </a:p>
        </p:txBody>
      </p:sp>
      <p:sp>
        <p:nvSpPr>
          <p:cNvPr id="6" name="Footer Placeholder 4">
            <a:extLst>
              <a:ext uri="{FF2B5EF4-FFF2-40B4-BE49-F238E27FC236}">
                <a16:creationId xmlns:a16="http://schemas.microsoft.com/office/drawing/2014/main" id="{3665557B-92EB-15FD-28B5-5C6D4E6EAA2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F58BECA-E8A7-8853-C601-979FFFD6A190}"/>
              </a:ext>
            </a:extLst>
          </p:cNvPr>
          <p:cNvSpPr>
            <a:spLocks noGrp="1"/>
          </p:cNvSpPr>
          <p:nvPr>
            <p:ph type="sldNum" sz="quarter" idx="12"/>
          </p:nvPr>
        </p:nvSpPr>
        <p:spPr/>
        <p:txBody>
          <a:bodyPr/>
          <a:lstStyle>
            <a:lvl1pPr>
              <a:defRPr/>
            </a:lvl1pPr>
          </a:lstStyle>
          <a:p>
            <a:pPr>
              <a:defRPr/>
            </a:pPr>
            <a:fld id="{13B74B9D-431D-42B4-8EE5-AE81360ACD07}" type="slidenum">
              <a:rPr lang="en-US"/>
              <a:pPr>
                <a:defRPr/>
              </a:pPr>
              <a:t>‹#›</a:t>
            </a:fld>
            <a:endParaRPr lang="en-US"/>
          </a:p>
        </p:txBody>
      </p:sp>
    </p:spTree>
    <p:extLst>
      <p:ext uri="{BB962C8B-B14F-4D97-AF65-F5344CB8AC3E}">
        <p14:creationId xmlns:p14="http://schemas.microsoft.com/office/powerpoint/2010/main" val="299858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19DBA98-E649-919F-1F87-40CBF93BEDE8}"/>
              </a:ext>
            </a:extLst>
          </p:cNvPr>
          <p:cNvSpPr>
            <a:spLocks noGrp="1"/>
          </p:cNvSpPr>
          <p:nvPr>
            <p:ph type="dt" sz="half" idx="10"/>
          </p:nvPr>
        </p:nvSpPr>
        <p:spPr/>
        <p:txBody>
          <a:bodyPr/>
          <a:lstStyle>
            <a:lvl1pPr>
              <a:defRPr/>
            </a:lvl1pPr>
          </a:lstStyle>
          <a:p>
            <a:pPr>
              <a:defRPr/>
            </a:pPr>
            <a:fld id="{E1E5E522-0EF8-4223-A428-A00911CA3F1B}" type="datetimeFigureOut">
              <a:rPr lang="en-US"/>
              <a:pPr>
                <a:defRPr/>
              </a:pPr>
              <a:t>12/8/2022</a:t>
            </a:fld>
            <a:endParaRPr lang="en-US"/>
          </a:p>
        </p:txBody>
      </p:sp>
      <p:sp>
        <p:nvSpPr>
          <p:cNvPr id="6" name="Footer Placeholder 4">
            <a:extLst>
              <a:ext uri="{FF2B5EF4-FFF2-40B4-BE49-F238E27FC236}">
                <a16:creationId xmlns:a16="http://schemas.microsoft.com/office/drawing/2014/main" id="{8072A9E3-12D2-B1EE-A30E-8E14D398642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B190F92-1549-0103-3B73-9267209D2771}"/>
              </a:ext>
            </a:extLst>
          </p:cNvPr>
          <p:cNvSpPr>
            <a:spLocks noGrp="1"/>
          </p:cNvSpPr>
          <p:nvPr>
            <p:ph type="sldNum" sz="quarter" idx="12"/>
          </p:nvPr>
        </p:nvSpPr>
        <p:spPr/>
        <p:txBody>
          <a:bodyPr/>
          <a:lstStyle>
            <a:lvl1pPr>
              <a:defRPr/>
            </a:lvl1pPr>
          </a:lstStyle>
          <a:p>
            <a:pPr>
              <a:defRPr/>
            </a:pPr>
            <a:fld id="{78BAFEE1-D71D-4220-8A73-518132D0B834}" type="slidenum">
              <a:rPr lang="en-US"/>
              <a:pPr>
                <a:defRPr/>
              </a:pPr>
              <a:t>‹#›</a:t>
            </a:fld>
            <a:endParaRPr lang="en-US"/>
          </a:p>
        </p:txBody>
      </p:sp>
    </p:spTree>
    <p:extLst>
      <p:ext uri="{BB962C8B-B14F-4D97-AF65-F5344CB8AC3E}">
        <p14:creationId xmlns:p14="http://schemas.microsoft.com/office/powerpoint/2010/main" val="175393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9C66E41-C476-94F0-D00E-8BC2AB7D269A}"/>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C6B5EC3-EC90-293C-F2FC-1EAF9201FD7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76F4216-9F9F-DC75-B1E9-BE43552DA7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5883A1E6-7DDE-4808-B383-D5DEA9001B3E}" type="datetimeFigureOut">
              <a:rPr lang="en-US"/>
              <a:pPr>
                <a:defRPr/>
              </a:pPr>
              <a:t>12/8/2022</a:t>
            </a:fld>
            <a:endParaRPr lang="en-US"/>
          </a:p>
        </p:txBody>
      </p:sp>
      <p:sp>
        <p:nvSpPr>
          <p:cNvPr id="5" name="Footer Placeholder 4">
            <a:extLst>
              <a:ext uri="{FF2B5EF4-FFF2-40B4-BE49-F238E27FC236}">
                <a16:creationId xmlns:a16="http://schemas.microsoft.com/office/drawing/2014/main" id="{6A301FA8-C21F-687A-D84C-48944C481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AC9FB09-D3B5-19A6-25BC-C2038DE75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E9ACA191-0B3D-4631-812E-6129792C953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mlg-ulb/creditcardfrau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F928-48E5-7352-1168-7950769CAA75}"/>
              </a:ext>
            </a:extLst>
          </p:cNvPr>
          <p:cNvSpPr>
            <a:spLocks noGrp="1"/>
          </p:cNvSpPr>
          <p:nvPr>
            <p:ph type="ctrTitle"/>
          </p:nvPr>
        </p:nvSpPr>
        <p:spPr/>
        <p:txBody>
          <a:bodyPr rtlCol="0">
            <a:normAutofit fontScale="90000"/>
          </a:bodyPr>
          <a:lstStyle/>
          <a:p>
            <a:pPr eaLnBrk="1" fontAlgn="auto" hangingPunct="1">
              <a:spcAft>
                <a:spcPts val="0"/>
              </a:spcAft>
              <a:defRPr/>
            </a:pPr>
            <a:r>
              <a:rPr lang="en-US" dirty="0"/>
              <a:t>Group 387: Finding the best classifier to predict credit card fraud detection</a:t>
            </a:r>
          </a:p>
        </p:txBody>
      </p:sp>
      <p:sp>
        <p:nvSpPr>
          <p:cNvPr id="3" name="Subtitle 2">
            <a:extLst>
              <a:ext uri="{FF2B5EF4-FFF2-40B4-BE49-F238E27FC236}">
                <a16:creationId xmlns:a16="http://schemas.microsoft.com/office/drawing/2014/main" id="{CBA949D6-31A4-6C9C-F8F7-112BAFFE7946}"/>
              </a:ext>
            </a:extLst>
          </p:cNvPr>
          <p:cNvSpPr>
            <a:spLocks noGrp="1"/>
          </p:cNvSpPr>
          <p:nvPr>
            <p:ph type="subTitle" idx="1"/>
          </p:nvPr>
        </p:nvSpPr>
        <p:spPr>
          <a:xfrm>
            <a:off x="1524000" y="4403725"/>
            <a:ext cx="8767763" cy="854075"/>
          </a:xfrm>
        </p:spPr>
        <p:txBody>
          <a:bodyPr rtlCol="0">
            <a:normAutofit lnSpcReduction="10000"/>
          </a:bodyPr>
          <a:lstStyle/>
          <a:p>
            <a:pPr algn="l" eaLnBrk="1" fontAlgn="auto" hangingPunct="1">
              <a:spcAft>
                <a:spcPts val="0"/>
              </a:spcAft>
              <a:defRPr/>
            </a:pPr>
            <a:r>
              <a:rPr lang="en-US" dirty="0"/>
              <a:t>Group member:</a:t>
            </a:r>
          </a:p>
          <a:p>
            <a:pPr algn="l" eaLnBrk="1" fontAlgn="auto" hangingPunct="1">
              <a:spcAft>
                <a:spcPts val="0"/>
              </a:spcAft>
              <a:defRPr/>
            </a:pPr>
            <a:r>
              <a:rPr lang="en-US" dirty="0"/>
              <a:t>Vikas Sanil – vsanil1@hawk.iit.edu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5C4B572-1BD9-3BA8-B3B4-35DF060E38EA}"/>
              </a:ext>
            </a:extLst>
          </p:cNvPr>
          <p:cNvSpPr>
            <a:spLocks noGrp="1" noChangeArrowheads="1"/>
          </p:cNvSpPr>
          <p:nvPr>
            <p:ph type="title"/>
          </p:nvPr>
        </p:nvSpPr>
        <p:spPr/>
        <p:txBody>
          <a:bodyPr/>
          <a:lstStyle/>
          <a:p>
            <a:pPr eaLnBrk="1" hangingPunct="1"/>
            <a:r>
              <a:rPr lang="en-US" altLang="en-US"/>
              <a:t>Finding optimal K value for KMeans clustering</a:t>
            </a:r>
          </a:p>
        </p:txBody>
      </p:sp>
      <p:pic>
        <p:nvPicPr>
          <p:cNvPr id="11267" name="Content Placeholder 3" descr="Chart, histogram&#10;&#10;Description automatically generated">
            <a:extLst>
              <a:ext uri="{FF2B5EF4-FFF2-40B4-BE49-F238E27FC236}">
                <a16:creationId xmlns:a16="http://schemas.microsoft.com/office/drawing/2014/main" id="{C58DA493-9896-A161-92FD-267016AE67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02113" y="2705100"/>
            <a:ext cx="3787775" cy="259238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9B1AB55-CB76-1A2E-7762-3E695A36DFB9}"/>
              </a:ext>
            </a:extLst>
          </p:cNvPr>
          <p:cNvSpPr>
            <a:spLocks noGrp="1" noChangeArrowheads="1"/>
          </p:cNvSpPr>
          <p:nvPr>
            <p:ph type="title"/>
          </p:nvPr>
        </p:nvSpPr>
        <p:spPr/>
        <p:txBody>
          <a:bodyPr/>
          <a:lstStyle/>
          <a:p>
            <a:pPr eaLnBrk="1" hangingPunct="1"/>
            <a:r>
              <a:rPr lang="en-US" altLang="en-US"/>
              <a:t>Results on clustered minority cases over sampled dataset:</a:t>
            </a:r>
          </a:p>
        </p:txBody>
      </p:sp>
      <p:pic>
        <p:nvPicPr>
          <p:cNvPr id="12291" name="Content Placeholder 8">
            <a:extLst>
              <a:ext uri="{FF2B5EF4-FFF2-40B4-BE49-F238E27FC236}">
                <a16:creationId xmlns:a16="http://schemas.microsoft.com/office/drawing/2014/main" id="{CEE02C70-3A29-BEEF-65E2-4A11CA59A1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79688" y="2732088"/>
            <a:ext cx="7032625" cy="253841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C716EB9-2457-AB7E-B809-66BA8F10F99A}"/>
              </a:ext>
            </a:extLst>
          </p:cNvPr>
          <p:cNvSpPr>
            <a:spLocks noGrp="1" noChangeArrowheads="1"/>
          </p:cNvSpPr>
          <p:nvPr>
            <p:ph type="title"/>
          </p:nvPr>
        </p:nvSpPr>
        <p:spPr/>
        <p:txBody>
          <a:bodyPr/>
          <a:lstStyle/>
          <a:p>
            <a:pPr eaLnBrk="1" hangingPunct="1"/>
            <a:r>
              <a:rPr lang="en-US" altLang="en-US" dirty="0"/>
              <a:t>Comparison of Results:</a:t>
            </a:r>
          </a:p>
        </p:txBody>
      </p:sp>
      <p:pic>
        <p:nvPicPr>
          <p:cNvPr id="13315" name="Content Placeholder 3" descr="Table&#10;&#10;Description automatically generated">
            <a:extLst>
              <a:ext uri="{FF2B5EF4-FFF2-40B4-BE49-F238E27FC236}">
                <a16:creationId xmlns:a16="http://schemas.microsoft.com/office/drawing/2014/main" id="{A30312BD-6087-DEDA-F7E6-B8805E541B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73422" y="1509713"/>
            <a:ext cx="4221163" cy="1716088"/>
          </a:xfrm>
        </p:spPr>
      </p:pic>
      <p:pic>
        <p:nvPicPr>
          <p:cNvPr id="13316" name="Content Placeholder 3" descr="Table&#10;&#10;Description automatically generated">
            <a:extLst>
              <a:ext uri="{FF2B5EF4-FFF2-40B4-BE49-F238E27FC236}">
                <a16:creationId xmlns:a16="http://schemas.microsoft.com/office/drawing/2014/main" id="{ECBA7C72-0BFF-FE81-1CBB-6085804AD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421" y="3252749"/>
            <a:ext cx="4221163"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Content Placeholder 8">
            <a:extLst>
              <a:ext uri="{FF2B5EF4-FFF2-40B4-BE49-F238E27FC236}">
                <a16:creationId xmlns:a16="http://schemas.microsoft.com/office/drawing/2014/main" id="{3D3A7445-560A-1D35-BD68-498261B9C51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3423" y="4900614"/>
            <a:ext cx="4221163"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a:extLst>
              <a:ext uri="{FF2B5EF4-FFF2-40B4-BE49-F238E27FC236}">
                <a16:creationId xmlns:a16="http://schemas.microsoft.com/office/drawing/2014/main" id="{630CDA48-643B-EB73-552C-3E3270C41C27}"/>
              </a:ext>
            </a:extLst>
          </p:cNvPr>
          <p:cNvSpPr/>
          <p:nvPr/>
        </p:nvSpPr>
        <p:spPr>
          <a:xfrm>
            <a:off x="5951095" y="2713220"/>
            <a:ext cx="352267" cy="1627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9379D50-7BE6-1683-D081-94B3F73D69C6}"/>
              </a:ext>
            </a:extLst>
          </p:cNvPr>
          <p:cNvSpPr/>
          <p:nvPr/>
        </p:nvSpPr>
        <p:spPr>
          <a:xfrm>
            <a:off x="4489554" y="2585803"/>
            <a:ext cx="352267" cy="1124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2E34C9E-B20B-C74F-4414-4015483C9641}"/>
              </a:ext>
            </a:extLst>
          </p:cNvPr>
          <p:cNvSpPr/>
          <p:nvPr/>
        </p:nvSpPr>
        <p:spPr>
          <a:xfrm>
            <a:off x="4489552" y="4002374"/>
            <a:ext cx="352269" cy="1335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D9CA2FA-623C-CF83-4093-F46CF8EBF309}"/>
              </a:ext>
            </a:extLst>
          </p:cNvPr>
          <p:cNvSpPr/>
          <p:nvPr/>
        </p:nvSpPr>
        <p:spPr>
          <a:xfrm>
            <a:off x="5951095" y="4317924"/>
            <a:ext cx="404735" cy="1116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A5FA11D-6215-35BB-3B81-9FD5FD6566B6}"/>
              </a:ext>
            </a:extLst>
          </p:cNvPr>
          <p:cNvSpPr/>
          <p:nvPr/>
        </p:nvSpPr>
        <p:spPr>
          <a:xfrm>
            <a:off x="6355830" y="4317924"/>
            <a:ext cx="322288" cy="1116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748DA6-FB0C-71EE-8D65-BA4B369C61F7}"/>
              </a:ext>
            </a:extLst>
          </p:cNvPr>
          <p:cNvSpPr/>
          <p:nvPr/>
        </p:nvSpPr>
        <p:spPr>
          <a:xfrm>
            <a:off x="4489552" y="5658787"/>
            <a:ext cx="434717" cy="1219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15FCB43-C12C-7389-F232-C742280C85B6}"/>
              </a:ext>
            </a:extLst>
          </p:cNvPr>
          <p:cNvSpPr/>
          <p:nvPr/>
        </p:nvSpPr>
        <p:spPr>
          <a:xfrm>
            <a:off x="5951095" y="6104407"/>
            <a:ext cx="352267" cy="1315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E440E69-DF1F-E0AF-CBF8-B01D109A9E32}"/>
              </a:ext>
            </a:extLst>
          </p:cNvPr>
          <p:cNvSpPr/>
          <p:nvPr/>
        </p:nvSpPr>
        <p:spPr>
          <a:xfrm>
            <a:off x="6325851" y="6104407"/>
            <a:ext cx="352267" cy="1315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CDF8A03-E6E8-EE56-C170-6CCE1B702568}"/>
              </a:ext>
            </a:extLst>
          </p:cNvPr>
          <p:cNvSpPr>
            <a:spLocks noGrp="1" noChangeArrowheads="1"/>
          </p:cNvSpPr>
          <p:nvPr>
            <p:ph type="title"/>
          </p:nvPr>
        </p:nvSpPr>
        <p:spPr/>
        <p:txBody>
          <a:bodyPr/>
          <a:lstStyle/>
          <a:p>
            <a:pPr eaLnBrk="1" hangingPunct="1"/>
            <a:r>
              <a:rPr lang="en-US" altLang="en-US"/>
              <a:t>Conclusion:</a:t>
            </a:r>
          </a:p>
        </p:txBody>
      </p:sp>
      <p:sp>
        <p:nvSpPr>
          <p:cNvPr id="3" name="Content Placeholder 2">
            <a:extLst>
              <a:ext uri="{FF2B5EF4-FFF2-40B4-BE49-F238E27FC236}">
                <a16:creationId xmlns:a16="http://schemas.microsoft.com/office/drawing/2014/main" id="{9B03858D-13FE-9E75-76FF-E39403A353C9}"/>
              </a:ext>
            </a:extLst>
          </p:cNvPr>
          <p:cNvSpPr>
            <a:spLocks noGrp="1"/>
          </p:cNvSpPr>
          <p:nvPr>
            <p:ph idx="1"/>
          </p:nvPr>
        </p:nvSpPr>
        <p:spPr/>
        <p:txBody>
          <a:bodyPr rtlCol="0">
            <a:normAutofit/>
          </a:bodyPr>
          <a:lstStyle/>
          <a:p>
            <a:pPr marL="0" indent="0" eaLnBrk="1" fontAlgn="auto" hangingPunct="1">
              <a:lnSpc>
                <a:spcPct val="107000"/>
              </a:lnSpc>
              <a:spcBef>
                <a:spcPts val="0"/>
              </a:spcBef>
              <a:spcAft>
                <a:spcPts val="800"/>
              </a:spcAft>
              <a:buFont typeface="Arial" panose="020B0604020202020204" pitchFamily="34" charset="0"/>
              <a:buNone/>
              <a:defRPr/>
            </a:pPr>
            <a:r>
              <a:rPr lang="en-US" sz="1800" dirty="0">
                <a:ea typeface="SimSun" panose="02010600030101010101" pitchFamily="2" charset="-122"/>
                <a:cs typeface="Times New Roman" panose="02020603050405020304" pitchFamily="18" charset="0"/>
              </a:rPr>
              <a:t>Following are the conclusions:</a:t>
            </a:r>
          </a:p>
          <a:p>
            <a:pPr marL="0" eaLnBrk="1" fontAlgn="auto" hangingPunct="1">
              <a:lnSpc>
                <a:spcPct val="107000"/>
              </a:lnSpc>
              <a:spcBef>
                <a:spcPts val="0"/>
              </a:spcBef>
              <a:spcAft>
                <a:spcPts val="800"/>
              </a:spcAft>
              <a:defRPr/>
            </a:pPr>
            <a:r>
              <a:rPr lang="en-US" sz="1800" dirty="0">
                <a:ea typeface="SimSun" panose="02010600030101010101" pitchFamily="2" charset="-122"/>
                <a:cs typeface="Times New Roman" panose="02020603050405020304" pitchFamily="18" charset="0"/>
              </a:rPr>
              <a:t>Imbalanced dataset will not yield a good prediction model. </a:t>
            </a:r>
          </a:p>
          <a:p>
            <a:pPr marL="0" eaLnBrk="1" fontAlgn="auto" hangingPunct="1">
              <a:lnSpc>
                <a:spcPct val="107000"/>
              </a:lnSpc>
              <a:spcBef>
                <a:spcPts val="0"/>
              </a:spcBef>
              <a:spcAft>
                <a:spcPts val="800"/>
              </a:spcAft>
              <a:defRPr/>
            </a:pPr>
            <a:r>
              <a:rPr lang="en-US" sz="1800" dirty="0">
                <a:ea typeface="SimSun" panose="02010600030101010101" pitchFamily="2" charset="-122"/>
                <a:cs typeface="Times New Roman" panose="02020603050405020304" pitchFamily="18" charset="0"/>
              </a:rPr>
              <a:t>Gradient Boosted Decision Trees has better performing prediction model among Decision Tree, Logistic Regression, Support Vector Machine, Random Forest, Histogram-based Gradient Boosted Decision Trees, and Multi-layer Perceptron for Credit Card Fraud dataset.</a:t>
            </a:r>
          </a:p>
          <a:p>
            <a:pPr eaLnBrk="1" fontAlgn="auto" hangingPunct="1">
              <a:spcAft>
                <a:spcPts val="0"/>
              </a:spcAft>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35EB31F5-2AA2-F4E6-993D-A01AD33C56B3}"/>
              </a:ext>
            </a:extLst>
          </p:cNvPr>
          <p:cNvSpPr>
            <a:spLocks noGrp="1" noChangeArrowheads="1"/>
          </p:cNvSpPr>
          <p:nvPr>
            <p:ph type="title"/>
          </p:nvPr>
        </p:nvSpPr>
        <p:spPr/>
        <p:txBody>
          <a:bodyPr/>
          <a:lstStyle/>
          <a:p>
            <a:pPr eaLnBrk="1" hangingPunct="1"/>
            <a:r>
              <a:rPr lang="en-US" altLang="en-US"/>
              <a:t>Data:</a:t>
            </a:r>
          </a:p>
        </p:txBody>
      </p:sp>
      <p:sp>
        <p:nvSpPr>
          <p:cNvPr id="3" name="Content Placeholder 2">
            <a:extLst>
              <a:ext uri="{FF2B5EF4-FFF2-40B4-BE49-F238E27FC236}">
                <a16:creationId xmlns:a16="http://schemas.microsoft.com/office/drawing/2014/main" id="{4510144E-EFCF-779E-06B7-4B56F5ADA4F4}"/>
              </a:ext>
            </a:extLst>
          </p:cNvPr>
          <p:cNvSpPr>
            <a:spLocks noGrp="1"/>
          </p:cNvSpPr>
          <p:nvPr>
            <p:ph idx="1"/>
          </p:nvPr>
        </p:nvSpPr>
        <p:spPr/>
        <p:txBody>
          <a:bodyPr rtlCol="0">
            <a:normAutofit lnSpcReduction="10000"/>
          </a:bodyPr>
          <a:lstStyle/>
          <a:p>
            <a:pPr indent="0" eaLnBrk="1" fontAlgn="auto" hangingPunct="1">
              <a:lnSpc>
                <a:spcPct val="107000"/>
              </a:lnSpc>
              <a:spcBef>
                <a:spcPts val="0"/>
              </a:spcBef>
              <a:spcAft>
                <a:spcPts val="0"/>
              </a:spcAft>
              <a:buFont typeface="Arial" panose="020B0604020202020204" pitchFamily="34" charset="0"/>
              <a:buNone/>
              <a:defRPr/>
            </a:pPr>
            <a:r>
              <a:rPr lang="en-US" sz="1800" b="1" dirty="0">
                <a:ea typeface="SimSun" panose="02010600030101010101" pitchFamily="2" charset="-122"/>
                <a:cs typeface="Times New Roman" panose="02020603050405020304" pitchFamily="18" charset="0"/>
              </a:rPr>
              <a:t>Found data: </a:t>
            </a:r>
            <a:r>
              <a:rPr lang="en-US" sz="1800" dirty="0">
                <a:ea typeface="SimSun" panose="02010600030101010101" pitchFamily="2" charset="-122"/>
                <a:cs typeface="Times New Roman" panose="02020603050405020304" pitchFamily="18" charset="0"/>
              </a:rPr>
              <a:t>From Kaggle datasets</a:t>
            </a:r>
            <a:r>
              <a:rPr lang="en-US" sz="1800" b="1" dirty="0">
                <a:ea typeface="SimSun" panose="02010600030101010101" pitchFamily="2" charset="-122"/>
                <a:cs typeface="Times New Roman" panose="02020603050405020304" pitchFamily="18" charset="0"/>
              </a:rPr>
              <a:t>: </a:t>
            </a:r>
            <a:r>
              <a:rPr lang="en-US" sz="1800" u="sng" dirty="0">
                <a:solidFill>
                  <a:srgbClr val="0000FF"/>
                </a:solidFill>
                <a:ea typeface="SimSun" panose="02010600030101010101" pitchFamily="2" charset="-122"/>
                <a:cs typeface="Times New Roman" panose="02020603050405020304" pitchFamily="18" charset="0"/>
                <a:hlinkClick r:id="rId2"/>
              </a:rPr>
              <a:t>https://www.kaggle.com/datasets/mlg-ulb/creditcardfraud</a:t>
            </a:r>
            <a:endParaRPr lang="en-US" sz="1800" dirty="0">
              <a:ea typeface="SimSun" panose="02010600030101010101" pitchFamily="2" charset="-122"/>
              <a:cs typeface="Times New Roman" panose="02020603050405020304" pitchFamily="18" charset="0"/>
            </a:endParaRPr>
          </a:p>
          <a:p>
            <a:pPr indent="0" eaLnBrk="1" fontAlgn="auto" hangingPunct="1">
              <a:lnSpc>
                <a:spcPct val="107000"/>
              </a:lnSpc>
              <a:spcBef>
                <a:spcPts val="0"/>
              </a:spcBef>
              <a:spcAft>
                <a:spcPts val="0"/>
              </a:spcAft>
              <a:buFont typeface="Arial" panose="020B0604020202020204" pitchFamily="34" charset="0"/>
              <a:buNone/>
              <a:defRPr/>
            </a:pPr>
            <a:r>
              <a:rPr lang="en-US" sz="1800" b="1" dirty="0">
                <a:ea typeface="SimSun" panose="02010600030101010101" pitchFamily="2" charset="-122"/>
                <a:cs typeface="Times New Roman" panose="02020603050405020304" pitchFamily="18" charset="0"/>
              </a:rPr>
              <a:t>Source: </a:t>
            </a:r>
            <a:r>
              <a:rPr lang="en-US" sz="1800" dirty="0">
                <a:ea typeface="SimSun" panose="02010600030101010101" pitchFamily="2" charset="-122"/>
                <a:cs typeface="Times New Roman" panose="02020603050405020304" pitchFamily="18" charset="0"/>
              </a:rPr>
              <a:t>Machine Learning Group – ULB</a:t>
            </a:r>
          </a:p>
          <a:p>
            <a:pPr indent="0" eaLnBrk="1" fontAlgn="auto" hangingPunct="1">
              <a:lnSpc>
                <a:spcPct val="107000"/>
              </a:lnSpc>
              <a:spcBef>
                <a:spcPts val="0"/>
              </a:spcBef>
              <a:spcAft>
                <a:spcPts val="800"/>
              </a:spcAft>
              <a:buFont typeface="Arial" panose="020B0604020202020204" pitchFamily="34" charset="0"/>
              <a:buNone/>
              <a:defRPr/>
            </a:pPr>
            <a:r>
              <a:rPr lang="en-US" sz="1800" b="1" dirty="0">
                <a:ea typeface="SimSun" panose="02010600030101010101" pitchFamily="2" charset="-122"/>
                <a:cs typeface="Times New Roman" panose="02020603050405020304" pitchFamily="18" charset="0"/>
              </a:rPr>
              <a:t>Data Type: </a:t>
            </a:r>
            <a:r>
              <a:rPr lang="en-US" sz="1800" dirty="0">
                <a:ea typeface="SimSun" panose="02010600030101010101" pitchFamily="2" charset="-122"/>
                <a:cs typeface="Times New Roman" panose="02020603050405020304" pitchFamily="18" charset="0"/>
              </a:rPr>
              <a:t>Anonymized credit card transactions labeled as fraudulent or genuine</a:t>
            </a:r>
          </a:p>
          <a:p>
            <a:pPr indent="0" eaLnBrk="1" fontAlgn="auto" hangingPunct="1">
              <a:lnSpc>
                <a:spcPct val="107000"/>
              </a:lnSpc>
              <a:spcBef>
                <a:spcPts val="0"/>
              </a:spcBef>
              <a:spcAft>
                <a:spcPts val="0"/>
              </a:spcAft>
              <a:buFont typeface="Arial" panose="020B0604020202020204" pitchFamily="34" charset="0"/>
              <a:buNone/>
              <a:defRPr/>
            </a:pPr>
            <a:r>
              <a:rPr lang="en-US" sz="1800" b="1" dirty="0">
                <a:ea typeface="SimSun" panose="02010600030101010101" pitchFamily="2" charset="-122"/>
                <a:cs typeface="Times New Roman" panose="02020603050405020304" pitchFamily="18" charset="0"/>
              </a:rPr>
              <a:t>Content:</a:t>
            </a:r>
            <a:endParaRPr lang="en-US" sz="1800" dirty="0">
              <a:ea typeface="SimSun" panose="02010600030101010101" pitchFamily="2" charset="-122"/>
              <a:cs typeface="Times New Roman" panose="02020603050405020304" pitchFamily="18" charset="0"/>
            </a:endParaRPr>
          </a:p>
          <a:p>
            <a:pPr marL="457200" eaLnBrk="1" fontAlgn="auto" hangingPunct="1">
              <a:lnSpc>
                <a:spcPct val="107000"/>
              </a:lnSpc>
              <a:spcBef>
                <a:spcPts val="0"/>
              </a:spcBef>
              <a:spcAft>
                <a:spcPts val="0"/>
              </a:spcAft>
              <a:defRPr/>
            </a:pPr>
            <a:r>
              <a:rPr lang="en-US" sz="1800" dirty="0">
                <a:ea typeface="SimSun" panose="02010600030101010101" pitchFamily="2" charset="-122"/>
                <a:cs typeface="Times New Roman" panose="02020603050405020304" pitchFamily="18" charset="0"/>
              </a:rPr>
              <a:t>The dataset contains transactions made by credit cards in September 2013 by European cardholders. This dataset presents transactions that occurred in two days, where we have 492 frauds out of 284,807 transactions. The dataset is highly unbalanced, the positive class (frauds) accounts for 0.172% of all transactions. </a:t>
            </a:r>
          </a:p>
          <a:p>
            <a:pPr marL="457200" eaLnBrk="1" fontAlgn="auto" hangingPunct="1">
              <a:lnSpc>
                <a:spcPct val="107000"/>
              </a:lnSpc>
              <a:spcBef>
                <a:spcPts val="0"/>
              </a:spcBef>
              <a:spcAft>
                <a:spcPts val="0"/>
              </a:spcAft>
              <a:defRPr/>
            </a:pPr>
            <a:endParaRPr lang="en-US" sz="1800" dirty="0">
              <a:ea typeface="SimSun" panose="02010600030101010101" pitchFamily="2" charset="-122"/>
              <a:cs typeface="Times New Roman" panose="02020603050405020304" pitchFamily="18" charset="0"/>
            </a:endParaRPr>
          </a:p>
          <a:p>
            <a:pPr marL="457200" eaLnBrk="1" fontAlgn="auto" hangingPunct="1">
              <a:lnSpc>
                <a:spcPct val="107000"/>
              </a:lnSpc>
              <a:spcBef>
                <a:spcPts val="0"/>
              </a:spcBef>
              <a:spcAft>
                <a:spcPts val="800"/>
              </a:spcAft>
              <a:defRPr/>
            </a:pPr>
            <a:r>
              <a:rPr lang="en-US" sz="1800" dirty="0">
                <a:ea typeface="SimSun" panose="02010600030101010101" pitchFamily="2" charset="-122"/>
                <a:cs typeface="Times New Roman" panose="02020603050405020304" pitchFamily="18" charset="0"/>
              </a:rPr>
              <a:t>It contains only numerical input variables which are the result of a PCA transformation. Unfortunately, due to confidentiality issues, the source cannot provide the original features and more background information about the data. There are 31 features. Features V1, V2, … V28 are the principal components obtained with PCA, the only features which have not been transformed with PCA are 'Time' and 'Amount'. Feature 'Time' contains the seconds elapsed between each transaction and the first transaction in the dataset. Feature 'Class' is the label and it takes value 1 in case of fraud and 0 otherwise.</a:t>
            </a:r>
          </a:p>
          <a:p>
            <a:pPr eaLnBrk="1" fontAlgn="auto" hangingPunct="1">
              <a:spcAft>
                <a:spcPts val="0"/>
              </a:spcAft>
              <a:defRPr/>
            </a:pPr>
            <a:endParaRPr lang="en-US" dirty="0"/>
          </a:p>
          <a:p>
            <a:pPr eaLnBrk="1" fontAlgn="auto" hangingPunct="1">
              <a:spcAft>
                <a:spcPts val="0"/>
              </a:spcAft>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7423698-5437-1AD3-9918-BBA3DF4DD451}"/>
              </a:ext>
            </a:extLst>
          </p:cNvPr>
          <p:cNvSpPr>
            <a:spLocks noGrp="1" noChangeArrowheads="1"/>
          </p:cNvSpPr>
          <p:nvPr>
            <p:ph type="title"/>
          </p:nvPr>
        </p:nvSpPr>
        <p:spPr/>
        <p:txBody>
          <a:bodyPr/>
          <a:lstStyle/>
          <a:p>
            <a:pPr eaLnBrk="1" hangingPunct="1"/>
            <a:r>
              <a:rPr lang="en-US" altLang="en-US"/>
              <a:t>Dataset before data preprocessing:</a:t>
            </a:r>
          </a:p>
        </p:txBody>
      </p:sp>
      <p:pic>
        <p:nvPicPr>
          <p:cNvPr id="4099" name="Content Placeholder 4">
            <a:extLst>
              <a:ext uri="{FF2B5EF4-FFF2-40B4-BE49-F238E27FC236}">
                <a16:creationId xmlns:a16="http://schemas.microsoft.com/office/drawing/2014/main" id="{BF240E4E-2315-925A-C3B6-425C64226A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44663" y="2508250"/>
            <a:ext cx="8702675" cy="298608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A0C0E03-4074-2E9C-031D-45B11241FDDA}"/>
              </a:ext>
            </a:extLst>
          </p:cNvPr>
          <p:cNvSpPr>
            <a:spLocks noGrp="1" noChangeArrowheads="1"/>
          </p:cNvSpPr>
          <p:nvPr>
            <p:ph type="title"/>
          </p:nvPr>
        </p:nvSpPr>
        <p:spPr/>
        <p:txBody>
          <a:bodyPr/>
          <a:lstStyle/>
          <a:p>
            <a:pPr eaLnBrk="1" hangingPunct="1"/>
            <a:r>
              <a:rPr lang="en-US" altLang="en-US"/>
              <a:t>Data after duplicate removal and standardization:</a:t>
            </a:r>
          </a:p>
        </p:txBody>
      </p:sp>
      <p:pic>
        <p:nvPicPr>
          <p:cNvPr id="5123" name="Content Placeholder 4">
            <a:extLst>
              <a:ext uri="{FF2B5EF4-FFF2-40B4-BE49-F238E27FC236}">
                <a16:creationId xmlns:a16="http://schemas.microsoft.com/office/drawing/2014/main" id="{BCD27E21-BF22-C341-A654-4F5751B53C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03388" y="2503488"/>
            <a:ext cx="8785225" cy="299561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8CAAEF8-A31C-5BB6-6CEA-3EFD25D6F074}"/>
              </a:ext>
            </a:extLst>
          </p:cNvPr>
          <p:cNvSpPr>
            <a:spLocks noGrp="1" noChangeArrowheads="1"/>
          </p:cNvSpPr>
          <p:nvPr>
            <p:ph type="title"/>
          </p:nvPr>
        </p:nvSpPr>
        <p:spPr/>
        <p:txBody>
          <a:bodyPr/>
          <a:lstStyle/>
          <a:p>
            <a:pPr eaLnBrk="1" hangingPunct="1"/>
            <a:r>
              <a:rPr lang="en-US" altLang="en-US"/>
              <a:t>Cost Complexity Pruning Path method result used to find optimal ccp_alpha for Decision Tree:</a:t>
            </a:r>
          </a:p>
        </p:txBody>
      </p:sp>
      <p:pic>
        <p:nvPicPr>
          <p:cNvPr id="6147" name="Content Placeholder 4">
            <a:extLst>
              <a:ext uri="{FF2B5EF4-FFF2-40B4-BE49-F238E27FC236}">
                <a16:creationId xmlns:a16="http://schemas.microsoft.com/office/drawing/2014/main" id="{26C19416-7ADD-247A-6391-59F59755BD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87813" y="2636838"/>
            <a:ext cx="4016375" cy="272891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11E139C-DE16-DED0-EEF9-FECB1F880BD7}"/>
              </a:ext>
            </a:extLst>
          </p:cNvPr>
          <p:cNvSpPr>
            <a:spLocks noGrp="1" noChangeArrowheads="1"/>
          </p:cNvSpPr>
          <p:nvPr>
            <p:ph type="title"/>
          </p:nvPr>
        </p:nvSpPr>
        <p:spPr/>
        <p:txBody>
          <a:bodyPr/>
          <a:lstStyle/>
          <a:p>
            <a:pPr eaLnBrk="1" hangingPunct="1"/>
            <a:r>
              <a:rPr lang="en-US" altLang="en-US"/>
              <a:t>Classifiers Used:</a:t>
            </a:r>
          </a:p>
        </p:txBody>
      </p:sp>
      <p:sp>
        <p:nvSpPr>
          <p:cNvPr id="7171" name="Content Placeholder 2">
            <a:extLst>
              <a:ext uri="{FF2B5EF4-FFF2-40B4-BE49-F238E27FC236}">
                <a16:creationId xmlns:a16="http://schemas.microsoft.com/office/drawing/2014/main" id="{F1A4BE0C-1298-8826-10FF-DF442FADB5C3}"/>
              </a:ext>
            </a:extLst>
          </p:cNvPr>
          <p:cNvSpPr>
            <a:spLocks noGrp="1" noChangeArrowheads="1"/>
          </p:cNvSpPr>
          <p:nvPr>
            <p:ph idx="1"/>
          </p:nvPr>
        </p:nvSpPr>
        <p:spPr/>
        <p:txBody>
          <a:bodyPr/>
          <a:lstStyle/>
          <a:p>
            <a:pPr eaLnBrk="1" hangingPunct="1"/>
            <a:r>
              <a:rPr lang="en-US" altLang="en-US" sz="1200" b="1" dirty="0"/>
              <a:t>classifiers = [</a:t>
            </a:r>
          </a:p>
          <a:p>
            <a:pPr eaLnBrk="1" hangingPunct="1"/>
            <a:r>
              <a:rPr lang="en-US" altLang="en-US" sz="1200" b="1" dirty="0"/>
              <a:t>    </a:t>
            </a:r>
            <a:r>
              <a:rPr lang="en-US" altLang="en-US" sz="1200" b="1" dirty="0" err="1"/>
              <a:t>DecisionTreeClassifier</a:t>
            </a:r>
            <a:r>
              <a:rPr lang="en-US" altLang="en-US" sz="1200" b="1" dirty="0"/>
              <a:t>(criterion='</a:t>
            </a:r>
            <a:r>
              <a:rPr lang="en-US" altLang="en-US" sz="1200" b="1" dirty="0" err="1"/>
              <a:t>gini</a:t>
            </a:r>
            <a:r>
              <a:rPr lang="en-US" altLang="en-US" sz="1200" b="1" dirty="0"/>
              <a:t>', </a:t>
            </a:r>
            <a:r>
              <a:rPr lang="en-US" altLang="en-US" sz="1200" b="1" dirty="0" err="1"/>
              <a:t>max_depth</a:t>
            </a:r>
            <a:r>
              <a:rPr lang="en-US" altLang="en-US" sz="1200" b="1" dirty="0"/>
              <a:t>=1000, </a:t>
            </a:r>
            <a:r>
              <a:rPr lang="en-US" altLang="en-US" sz="1200" b="1" dirty="0" err="1"/>
              <a:t>ccp_alpha</a:t>
            </a:r>
            <a:r>
              <a:rPr lang="en-US" altLang="en-US" sz="1200" b="1" dirty="0"/>
              <a:t> = 5.5),</a:t>
            </a:r>
          </a:p>
          <a:p>
            <a:pPr eaLnBrk="1" hangingPunct="1"/>
            <a:r>
              <a:rPr lang="en-US" altLang="en-US" sz="1200" b="1" dirty="0"/>
              <a:t>    </a:t>
            </a:r>
            <a:r>
              <a:rPr lang="en-US" altLang="en-US" sz="1200" b="1" dirty="0" err="1"/>
              <a:t>LogisticRegression</a:t>
            </a:r>
            <a:r>
              <a:rPr lang="en-US" altLang="en-US" sz="1200" b="1" dirty="0"/>
              <a:t>(penalty='l2',solver='saga', </a:t>
            </a:r>
            <a:r>
              <a:rPr lang="en-US" altLang="en-US" sz="1200" b="1" dirty="0" err="1"/>
              <a:t>max_iter</a:t>
            </a:r>
            <a:r>
              <a:rPr lang="en-US" altLang="en-US" sz="1200" b="1" dirty="0"/>
              <a:t>=1000),</a:t>
            </a:r>
          </a:p>
          <a:p>
            <a:pPr eaLnBrk="1" hangingPunct="1"/>
            <a:r>
              <a:rPr lang="en-US" altLang="en-US" sz="1200" b="1" dirty="0"/>
              <a:t>    SVC(kernel="linear", C=0.025,  </a:t>
            </a:r>
            <a:r>
              <a:rPr lang="en-US" altLang="en-US" sz="1200" b="1" dirty="0" err="1"/>
              <a:t>max_iter</a:t>
            </a:r>
            <a:r>
              <a:rPr lang="en-US" altLang="en-US" sz="1200" b="1" dirty="0"/>
              <a:t>=1000, probability=True),</a:t>
            </a:r>
          </a:p>
          <a:p>
            <a:pPr eaLnBrk="1" hangingPunct="1"/>
            <a:r>
              <a:rPr lang="en-US" altLang="en-US" sz="1200" b="1" dirty="0"/>
              <a:t>    SVC(gamma='auto', C=1,  </a:t>
            </a:r>
            <a:r>
              <a:rPr lang="en-US" altLang="en-US" sz="1200" b="1" dirty="0" err="1"/>
              <a:t>max_iter</a:t>
            </a:r>
            <a:r>
              <a:rPr lang="en-US" altLang="en-US" sz="1200" b="1" dirty="0"/>
              <a:t>=1000, probability=True),</a:t>
            </a:r>
          </a:p>
          <a:p>
            <a:pPr eaLnBrk="1" hangingPunct="1"/>
            <a:r>
              <a:rPr lang="en-US" altLang="en-US" sz="1200" b="1" dirty="0"/>
              <a:t>    </a:t>
            </a:r>
            <a:r>
              <a:rPr lang="en-US" altLang="en-US" sz="1200" b="1" dirty="0" err="1"/>
              <a:t>RandomForestClassifier</a:t>
            </a:r>
            <a:r>
              <a:rPr lang="en-US" altLang="en-US" sz="1200" b="1" dirty="0"/>
              <a:t>(criterion='</a:t>
            </a:r>
            <a:r>
              <a:rPr lang="en-US" altLang="en-US" sz="1200" b="1" dirty="0" err="1"/>
              <a:t>gini</a:t>
            </a:r>
            <a:r>
              <a:rPr lang="en-US" altLang="en-US" sz="1200" b="1" dirty="0"/>
              <a:t>', </a:t>
            </a:r>
            <a:r>
              <a:rPr lang="en-US" altLang="en-US" sz="1200" b="1" dirty="0" err="1"/>
              <a:t>max_depth</a:t>
            </a:r>
            <a:r>
              <a:rPr lang="en-US" altLang="en-US" sz="1200" b="1" dirty="0"/>
              <a:t>=1000, </a:t>
            </a:r>
            <a:r>
              <a:rPr lang="en-US" altLang="en-US" sz="1200" b="1" dirty="0" err="1"/>
              <a:t>ccp_alpha</a:t>
            </a:r>
            <a:r>
              <a:rPr lang="en-US" altLang="en-US" sz="1200" b="1" dirty="0"/>
              <a:t> = 5.5, </a:t>
            </a:r>
            <a:r>
              <a:rPr lang="en-US" altLang="en-US" sz="1200" b="1" dirty="0" err="1"/>
              <a:t>n_estimators</a:t>
            </a:r>
            <a:r>
              <a:rPr lang="en-US" altLang="en-US" sz="1200" b="1" dirty="0"/>
              <a:t>=1000, </a:t>
            </a:r>
            <a:r>
              <a:rPr lang="en-US" altLang="en-US" sz="1200" b="1" dirty="0" err="1"/>
              <a:t>max_samples</a:t>
            </a:r>
            <a:r>
              <a:rPr lang="en-US" altLang="en-US" sz="1200" b="1" dirty="0"/>
              <a:t>=0.8, </a:t>
            </a:r>
            <a:r>
              <a:rPr lang="en-US" altLang="en-US" sz="1200" b="1" dirty="0" err="1"/>
              <a:t>random_state</a:t>
            </a:r>
            <a:r>
              <a:rPr lang="en-US" altLang="en-US" sz="1200" b="1" dirty="0"/>
              <a:t>=42),</a:t>
            </a:r>
          </a:p>
          <a:p>
            <a:pPr eaLnBrk="1" hangingPunct="1"/>
            <a:r>
              <a:rPr lang="en-US" altLang="en-US" sz="1200" b="1" dirty="0"/>
              <a:t>    </a:t>
            </a:r>
            <a:r>
              <a:rPr lang="en-US" altLang="en-US" sz="1200" b="1" dirty="0" err="1"/>
              <a:t>GradientBoostingClassifier</a:t>
            </a:r>
            <a:r>
              <a:rPr lang="en-US" altLang="en-US" sz="1200" b="1" dirty="0"/>
              <a:t>(</a:t>
            </a:r>
            <a:r>
              <a:rPr lang="en-US" altLang="en-US" sz="1200" b="1" dirty="0" err="1"/>
              <a:t>n_estimators</a:t>
            </a:r>
            <a:r>
              <a:rPr lang="en-US" altLang="en-US" sz="1200" b="1" dirty="0"/>
              <a:t>=1000, </a:t>
            </a:r>
            <a:r>
              <a:rPr lang="en-US" altLang="en-US" sz="1200" b="1" dirty="0" err="1"/>
              <a:t>random_state</a:t>
            </a:r>
            <a:r>
              <a:rPr lang="en-US" altLang="en-US" sz="1200" b="1" dirty="0"/>
              <a:t>=42, </a:t>
            </a:r>
            <a:r>
              <a:rPr lang="en-US" altLang="en-US" sz="1200" b="1" dirty="0" err="1"/>
              <a:t>learning_rate</a:t>
            </a:r>
            <a:r>
              <a:rPr lang="en-US" altLang="en-US" sz="1200" b="1" dirty="0"/>
              <a:t>=1.0, criterion='</a:t>
            </a:r>
            <a:r>
              <a:rPr lang="en-US" altLang="en-US" sz="1200" b="1" dirty="0" err="1"/>
              <a:t>squared_error</a:t>
            </a:r>
            <a:r>
              <a:rPr lang="en-US" altLang="en-US" sz="1200" b="1" dirty="0"/>
              <a:t>', </a:t>
            </a:r>
            <a:r>
              <a:rPr lang="en-US" altLang="en-US" sz="1200" b="1" dirty="0" err="1"/>
              <a:t>max_depth</a:t>
            </a:r>
            <a:r>
              <a:rPr lang="en-US" altLang="en-US" sz="1200" b="1" dirty="0"/>
              <a:t>=1000),</a:t>
            </a:r>
          </a:p>
          <a:p>
            <a:pPr eaLnBrk="1" hangingPunct="1"/>
            <a:r>
              <a:rPr lang="en-US" altLang="en-US" sz="1200" b="1" dirty="0"/>
              <a:t>    </a:t>
            </a:r>
            <a:r>
              <a:rPr lang="en-US" altLang="en-US" sz="1200" b="1" dirty="0" err="1"/>
              <a:t>GradientBoostingClassifier</a:t>
            </a:r>
            <a:r>
              <a:rPr lang="en-US" altLang="en-US" sz="1200" b="1" dirty="0"/>
              <a:t>(</a:t>
            </a:r>
            <a:r>
              <a:rPr lang="en-US" altLang="en-US" sz="1200" b="1" dirty="0" err="1"/>
              <a:t>n_estimators</a:t>
            </a:r>
            <a:r>
              <a:rPr lang="en-US" altLang="en-US" sz="1200" b="1" dirty="0"/>
              <a:t>=1000, </a:t>
            </a:r>
            <a:r>
              <a:rPr lang="en-US" altLang="en-US" sz="1200" b="1" dirty="0" err="1"/>
              <a:t>random_state</a:t>
            </a:r>
            <a:r>
              <a:rPr lang="en-US" altLang="en-US" sz="1200" b="1" dirty="0"/>
              <a:t>=42, </a:t>
            </a:r>
            <a:r>
              <a:rPr lang="en-US" altLang="en-US" sz="1200" b="1" dirty="0" err="1"/>
              <a:t>learning_rate</a:t>
            </a:r>
            <a:r>
              <a:rPr lang="en-US" altLang="en-US" sz="1200" b="1" dirty="0"/>
              <a:t>=1.0, criterion='</a:t>
            </a:r>
            <a:r>
              <a:rPr lang="en-US" altLang="en-US" sz="1200" b="1" dirty="0" err="1"/>
              <a:t>friedman_mse</a:t>
            </a:r>
            <a:r>
              <a:rPr lang="en-US" altLang="en-US" sz="1200" b="1" dirty="0"/>
              <a:t>', </a:t>
            </a:r>
            <a:r>
              <a:rPr lang="en-US" altLang="en-US" sz="1200" b="1" dirty="0" err="1"/>
              <a:t>max_depth</a:t>
            </a:r>
            <a:r>
              <a:rPr lang="en-US" altLang="en-US" sz="1200" b="1" dirty="0"/>
              <a:t>=1000),</a:t>
            </a:r>
          </a:p>
          <a:p>
            <a:pPr eaLnBrk="1" hangingPunct="1"/>
            <a:r>
              <a:rPr lang="en-US" altLang="en-US" sz="1200" b="1" dirty="0"/>
              <a:t>    </a:t>
            </a:r>
            <a:r>
              <a:rPr lang="en-US" altLang="en-US" sz="1200" b="1" dirty="0" err="1"/>
              <a:t>HistGradientBoostingClassifier</a:t>
            </a:r>
            <a:r>
              <a:rPr lang="en-US" altLang="en-US" sz="1200" b="1" dirty="0"/>
              <a:t>(loss='</a:t>
            </a:r>
            <a:r>
              <a:rPr lang="en-US" altLang="en-US" sz="1200" b="1" dirty="0" err="1"/>
              <a:t>log_loss</a:t>
            </a:r>
            <a:r>
              <a:rPr lang="en-US" altLang="en-US" sz="1200" b="1" dirty="0"/>
              <a:t>', </a:t>
            </a:r>
            <a:r>
              <a:rPr lang="en-US" altLang="en-US" sz="1200" b="1" dirty="0" err="1"/>
              <a:t>learning_rate</a:t>
            </a:r>
            <a:r>
              <a:rPr lang="en-US" altLang="en-US" sz="1200" b="1" dirty="0"/>
              <a:t>=1.0, </a:t>
            </a:r>
            <a:r>
              <a:rPr lang="en-US" altLang="en-US" sz="1200" b="1" dirty="0" err="1"/>
              <a:t>max_iter</a:t>
            </a:r>
            <a:r>
              <a:rPr lang="en-US" altLang="en-US" sz="1200" b="1" dirty="0"/>
              <a:t>=1000, </a:t>
            </a:r>
            <a:r>
              <a:rPr lang="en-US" altLang="en-US" sz="1200" b="1" dirty="0" err="1"/>
              <a:t>max_depth</a:t>
            </a:r>
            <a:r>
              <a:rPr lang="en-US" altLang="en-US" sz="1200" b="1" dirty="0"/>
              <a:t>=1000),</a:t>
            </a:r>
          </a:p>
          <a:p>
            <a:pPr eaLnBrk="1" hangingPunct="1"/>
            <a:r>
              <a:rPr lang="en-US" altLang="en-US" sz="1200" b="1" dirty="0"/>
              <a:t>    </a:t>
            </a:r>
            <a:r>
              <a:rPr lang="en-US" altLang="en-US" sz="1200" b="1" dirty="0" err="1"/>
              <a:t>MLPClassifier</a:t>
            </a:r>
            <a:r>
              <a:rPr lang="en-US" altLang="en-US" sz="1200" b="1" dirty="0"/>
              <a:t>(</a:t>
            </a:r>
            <a:r>
              <a:rPr lang="en-US" altLang="en-US" sz="1200" b="1" dirty="0" err="1"/>
              <a:t>hidden_layer_sizes</a:t>
            </a:r>
            <a:r>
              <a:rPr lang="en-US" altLang="en-US" sz="1200" b="1" dirty="0"/>
              <a:t>=(10,), solver='</a:t>
            </a:r>
            <a:r>
              <a:rPr lang="en-US" altLang="en-US" sz="1200" b="1" dirty="0" err="1"/>
              <a:t>adam</a:t>
            </a:r>
            <a:r>
              <a:rPr lang="en-US" altLang="en-US" sz="1200" b="1" dirty="0"/>
              <a:t>', </a:t>
            </a:r>
            <a:r>
              <a:rPr lang="en-US" altLang="en-US" sz="1200" b="1" dirty="0" err="1"/>
              <a:t>random_state</a:t>
            </a:r>
            <a:r>
              <a:rPr lang="en-US" altLang="en-US" sz="1200" b="1" dirty="0"/>
              <a:t>=1, </a:t>
            </a:r>
            <a:r>
              <a:rPr lang="en-US" altLang="en-US" sz="1200" b="1" dirty="0" err="1"/>
              <a:t>max_iter</a:t>
            </a:r>
            <a:r>
              <a:rPr lang="en-US" altLang="en-US" sz="1200" b="1" dirty="0"/>
              <a:t>=1000, </a:t>
            </a:r>
            <a:r>
              <a:rPr lang="en-US" altLang="en-US" sz="1200" b="1" dirty="0" err="1"/>
              <a:t>warm_start</a:t>
            </a:r>
            <a:r>
              <a:rPr lang="en-US" altLang="en-US" sz="1200" b="1" dirty="0"/>
              <a:t>=True)</a:t>
            </a:r>
          </a:p>
          <a:p>
            <a:pPr eaLnBrk="1" hangingPunct="1"/>
            <a:r>
              <a:rPr lang="en-US" altLang="en-US" sz="1200" b="1" dirty="0"/>
              <a:t>   </a:t>
            </a:r>
          </a:p>
          <a:p>
            <a:pPr eaLnBrk="1" hangingPunct="1"/>
            <a:r>
              <a:rPr lang="en-US" altLang="en-US" sz="1200" b="1"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15F06EF-D0D8-7EA2-B8AD-52A30FD42F05}"/>
              </a:ext>
            </a:extLst>
          </p:cNvPr>
          <p:cNvSpPr>
            <a:spLocks noGrp="1" noChangeArrowheads="1"/>
          </p:cNvSpPr>
          <p:nvPr>
            <p:ph type="title"/>
          </p:nvPr>
        </p:nvSpPr>
        <p:spPr/>
        <p:txBody>
          <a:bodyPr/>
          <a:lstStyle/>
          <a:p>
            <a:pPr eaLnBrk="1" hangingPunct="1"/>
            <a:r>
              <a:rPr lang="en-US" altLang="en-US"/>
              <a:t>Results on imbalanced dataset with minority positive cases:</a:t>
            </a:r>
          </a:p>
        </p:txBody>
      </p:sp>
      <p:pic>
        <p:nvPicPr>
          <p:cNvPr id="8195" name="Content Placeholder 3" descr="Table&#10;&#10;Description automatically generated">
            <a:extLst>
              <a:ext uri="{FF2B5EF4-FFF2-40B4-BE49-F238E27FC236}">
                <a16:creationId xmlns:a16="http://schemas.microsoft.com/office/drawing/2014/main" id="{3ABD9A73-A2AA-AB97-3FE8-1ED0B6CE1B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47888" y="2397125"/>
            <a:ext cx="7896225" cy="32083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9F42FE9-3B61-1AC4-3AE1-9E7F782D56FF}"/>
              </a:ext>
            </a:extLst>
          </p:cNvPr>
          <p:cNvSpPr>
            <a:spLocks noGrp="1" noChangeArrowheads="1"/>
          </p:cNvSpPr>
          <p:nvPr>
            <p:ph type="title"/>
          </p:nvPr>
        </p:nvSpPr>
        <p:spPr/>
        <p:txBody>
          <a:bodyPr/>
          <a:lstStyle/>
          <a:p>
            <a:pPr eaLnBrk="1" hangingPunct="1"/>
            <a:r>
              <a:rPr lang="en-US" altLang="en-US"/>
              <a:t>Data after over sampling minority cases using SMOTE:</a:t>
            </a:r>
          </a:p>
        </p:txBody>
      </p:sp>
      <p:pic>
        <p:nvPicPr>
          <p:cNvPr id="9219" name="Content Placeholder 4">
            <a:extLst>
              <a:ext uri="{FF2B5EF4-FFF2-40B4-BE49-F238E27FC236}">
                <a16:creationId xmlns:a16="http://schemas.microsoft.com/office/drawing/2014/main" id="{62C87EE8-9D85-C26C-EBAF-0B8EDE1B06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28788" y="2514600"/>
            <a:ext cx="8734425" cy="297338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3A02874-01B0-6D8A-6EF8-40AFB9299AB8}"/>
              </a:ext>
            </a:extLst>
          </p:cNvPr>
          <p:cNvSpPr>
            <a:spLocks noGrp="1" noChangeArrowheads="1"/>
          </p:cNvSpPr>
          <p:nvPr>
            <p:ph type="title"/>
          </p:nvPr>
        </p:nvSpPr>
        <p:spPr/>
        <p:txBody>
          <a:bodyPr/>
          <a:lstStyle/>
          <a:p>
            <a:pPr eaLnBrk="1" hangingPunct="1"/>
            <a:r>
              <a:rPr lang="en-US" altLang="en-US"/>
              <a:t>Results on minority cases oversampled dataset:</a:t>
            </a:r>
          </a:p>
        </p:txBody>
      </p:sp>
      <p:pic>
        <p:nvPicPr>
          <p:cNvPr id="10243" name="Content Placeholder 3" descr="Table&#10;&#10;Description automatically generated">
            <a:extLst>
              <a:ext uri="{FF2B5EF4-FFF2-40B4-BE49-F238E27FC236}">
                <a16:creationId xmlns:a16="http://schemas.microsoft.com/office/drawing/2014/main" id="{464AA9A2-A89E-C0AB-A85B-56E6CB88AB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5038" y="2457450"/>
            <a:ext cx="7781925" cy="308768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oup 387 Presentation  -  Compatibility Mode" id="{8E9599A0-67C2-4649-8A7C-0AF7BB8C9721}" vid="{A184D1B2-E08A-4FF1-810F-037FD7C7876F}"/>
    </a:ext>
  </a:extLst>
</a:theme>
</file>

<file path=docProps/app.xml><?xml version="1.0" encoding="utf-8"?>
<Properties xmlns="http://schemas.openxmlformats.org/officeDocument/2006/extended-properties" xmlns:vt="http://schemas.openxmlformats.org/officeDocument/2006/docPropsVTypes">
  <Template>Group 387 Presentation</Template>
  <TotalTime>31</TotalTime>
  <Words>612</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Arial</vt:lpstr>
      <vt:lpstr>Calibri Light</vt:lpstr>
      <vt:lpstr>SimSun</vt:lpstr>
      <vt:lpstr>Times New Roman</vt:lpstr>
      <vt:lpstr>Office Theme</vt:lpstr>
      <vt:lpstr>Group 387: Finding the best classifier to predict credit card fraud detection</vt:lpstr>
      <vt:lpstr>Data:</vt:lpstr>
      <vt:lpstr>Dataset before data preprocessing:</vt:lpstr>
      <vt:lpstr>Data after duplicate removal and standardization:</vt:lpstr>
      <vt:lpstr>Cost Complexity Pruning Path method result used to find optimal ccp_alpha for Decision Tree:</vt:lpstr>
      <vt:lpstr>Classifiers Used:</vt:lpstr>
      <vt:lpstr>Results on imbalanced dataset with minority positive cases:</vt:lpstr>
      <vt:lpstr>Data after over sampling minority cases using SMOTE:</vt:lpstr>
      <vt:lpstr>Results on minority cases oversampled dataset:</vt:lpstr>
      <vt:lpstr>Finding optimal K value for KMeans clustering</vt:lpstr>
      <vt:lpstr>Results on clustered minority cases over sampled dataset:</vt:lpstr>
      <vt:lpstr>Comparison of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387: Finding the best classifier to predict credit card fraud detection</dc:title>
  <dc:creator>Vikas Sanil</dc:creator>
  <cp:lastModifiedBy>Vikas Sanil</cp:lastModifiedBy>
  <cp:revision>1</cp:revision>
  <dcterms:created xsi:type="dcterms:W3CDTF">2022-12-08T21:40:04Z</dcterms:created>
  <dcterms:modified xsi:type="dcterms:W3CDTF">2022-12-08T22:11:07Z</dcterms:modified>
</cp:coreProperties>
</file>