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8362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4A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381711"/>
            <a:ext cx="836289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229" y="1197438"/>
            <a:ext cx="8365540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4A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502" y="1580951"/>
            <a:ext cx="6059298" cy="178253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sz="4200" spc="-114" dirty="0"/>
              <a:t>Capstone </a:t>
            </a:r>
            <a:r>
              <a:rPr sz="4200" spc="-150" dirty="0"/>
              <a:t>Project </a:t>
            </a:r>
            <a:r>
              <a:rPr sz="4200" spc="-395" dirty="0"/>
              <a:t>-</a:t>
            </a:r>
            <a:r>
              <a:rPr sz="4200" spc="-565" dirty="0"/>
              <a:t> </a:t>
            </a:r>
            <a:r>
              <a:rPr sz="4200" spc="-490" dirty="0"/>
              <a:t>5</a:t>
            </a:r>
            <a:endParaRPr sz="4200" dirty="0"/>
          </a:p>
          <a:p>
            <a:pPr marL="1346200" marR="197485" indent="-1333500" algn="l">
              <a:lnSpc>
                <a:spcPct val="102600"/>
              </a:lnSpc>
              <a:spcBef>
                <a:spcPts val="325"/>
              </a:spcBef>
            </a:pPr>
            <a:r>
              <a:rPr sz="3200" spc="-75" dirty="0">
                <a:solidFill>
                  <a:srgbClr val="124F5C"/>
                </a:solidFill>
              </a:rPr>
              <a:t>Face Emotion</a:t>
            </a:r>
            <a:r>
              <a:rPr sz="3200" spc="-365" dirty="0">
                <a:solidFill>
                  <a:srgbClr val="124F5C"/>
                </a:solidFill>
              </a:rPr>
              <a:t> </a:t>
            </a:r>
            <a:r>
              <a:rPr sz="3200" spc="-85" dirty="0">
                <a:solidFill>
                  <a:srgbClr val="124F5C"/>
                </a:solidFill>
              </a:rPr>
              <a:t>Recognition</a:t>
            </a:r>
            <a:br>
              <a:rPr lang="en-IN" sz="3200" spc="-85" dirty="0">
                <a:solidFill>
                  <a:srgbClr val="124F5C"/>
                </a:solidFill>
              </a:rPr>
            </a:br>
            <a:r>
              <a:rPr lang="en-IN" sz="3200" spc="-130" dirty="0" err="1">
                <a:solidFill>
                  <a:srgbClr val="124F5C"/>
                </a:solidFill>
              </a:rPr>
              <a:t>Vikaskumar</a:t>
            </a:r>
            <a:r>
              <a:rPr lang="en-IN" sz="3200" spc="-130" dirty="0">
                <a:solidFill>
                  <a:srgbClr val="124F5C"/>
                </a:solidFill>
              </a:rPr>
              <a:t> Sharma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98E6C-CBAF-48D0-83D7-F220C855B2E2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34858"/>
            <a:ext cx="4735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Building </a:t>
            </a:r>
            <a:r>
              <a:rPr spc="-75" dirty="0"/>
              <a:t>the </a:t>
            </a:r>
            <a:r>
              <a:rPr spc="-70" dirty="0"/>
              <a:t>CNN </a:t>
            </a:r>
            <a:r>
              <a:rPr spc="-75" dirty="0"/>
              <a:t>model</a:t>
            </a:r>
            <a:r>
              <a:rPr spc="-515" dirty="0"/>
              <a:t> </a:t>
            </a:r>
            <a:r>
              <a:rPr spc="-395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73E52-2E95-4CB4-8739-DC1D5C8A47EB}"/>
              </a:ext>
            </a:extLst>
          </p:cNvPr>
          <p:cNvGrpSpPr/>
          <p:nvPr/>
        </p:nvGrpSpPr>
        <p:grpSpPr>
          <a:xfrm>
            <a:off x="0" y="417262"/>
            <a:ext cx="8894022" cy="4726238"/>
            <a:chOff x="821622" y="373552"/>
            <a:chExt cx="8894022" cy="47262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4A917A1-0546-421E-B497-69FD23B84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22" y="373552"/>
              <a:ext cx="4495801" cy="47262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4AC30CD-A097-45A3-9B2A-2A86FC97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452" y="546840"/>
              <a:ext cx="4158192" cy="455295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8C773B-14FB-44C6-B6B6-C944FC4D7293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Fitting </a:t>
            </a:r>
            <a:r>
              <a:rPr spc="-80" dirty="0"/>
              <a:t>the </a:t>
            </a:r>
            <a:r>
              <a:rPr spc="-75" dirty="0"/>
              <a:t>model </a:t>
            </a:r>
            <a:r>
              <a:rPr spc="-90" dirty="0"/>
              <a:t>with </a:t>
            </a:r>
            <a:r>
              <a:rPr spc="-110" dirty="0"/>
              <a:t>Training</a:t>
            </a:r>
            <a:r>
              <a:rPr spc="-585" dirty="0"/>
              <a:t> </a:t>
            </a:r>
            <a:r>
              <a:rPr spc="-80" dirty="0"/>
              <a:t>and  </a:t>
            </a:r>
            <a:r>
              <a:rPr spc="-95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410163"/>
            <a:ext cx="4676750" cy="1919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800" b="1" spc="-215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800" b="1" spc="-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800" b="1" spc="-90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using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Adam</a:t>
            </a:r>
            <a:r>
              <a:rPr sz="1800" b="1" spc="-2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optimizer.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epochs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used in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 model 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b="1" spc="-43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b="1" spc="-215" dirty="0">
                <a:solidFill>
                  <a:srgbClr val="004A52"/>
                </a:solidFill>
                <a:latin typeface="Verdana"/>
                <a:cs typeface="Verdana"/>
              </a:rPr>
              <a:t>48</a:t>
            </a:r>
            <a:r>
              <a:rPr sz="1800" b="1" spc="-215" dirty="0">
                <a:solidFill>
                  <a:srgbClr val="004A52"/>
                </a:solidFill>
                <a:latin typeface="Verdana"/>
                <a:cs typeface="Verdana"/>
              </a:rPr>
              <a:t>  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batch </a:t>
            </a:r>
            <a:r>
              <a:rPr sz="1800" b="1" spc="-90" dirty="0">
                <a:solidFill>
                  <a:srgbClr val="004A52"/>
                </a:solidFill>
                <a:latin typeface="Verdana"/>
                <a:cs typeface="Verdana"/>
              </a:rPr>
              <a:t>size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b="1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b="1" spc="-85" dirty="0">
                <a:solidFill>
                  <a:srgbClr val="004A52"/>
                </a:solidFill>
                <a:latin typeface="Verdana"/>
                <a:cs typeface="Verdana"/>
              </a:rPr>
              <a:t>128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shuffling </a:t>
            </a:r>
            <a:r>
              <a:rPr sz="1800" b="1" spc="-484" dirty="0">
                <a:solidFill>
                  <a:srgbClr val="004A52"/>
                </a:solidFill>
                <a:latin typeface="Verdana"/>
                <a:cs typeface="Verdana"/>
              </a:rPr>
              <a:t>=</a:t>
            </a:r>
            <a:r>
              <a:rPr sz="1800" b="1" spc="-4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True,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Validation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split </a:t>
            </a:r>
            <a:r>
              <a:rPr sz="1800" b="1" spc="-484" dirty="0">
                <a:solidFill>
                  <a:srgbClr val="004A52"/>
                </a:solidFill>
                <a:latin typeface="Verdana"/>
                <a:cs typeface="Verdana"/>
              </a:rPr>
              <a:t>=</a:t>
            </a:r>
            <a:r>
              <a:rPr sz="1800" b="1" spc="-3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004A52"/>
                </a:solidFill>
                <a:latin typeface="Verdana"/>
                <a:cs typeface="Verdana"/>
              </a:rPr>
              <a:t>0.2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68757-1A83-4BBE-B954-DFD149B82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2" y="3714750"/>
            <a:ext cx="8898082" cy="916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B1E17-0C10-47F4-8D1C-53FE376CE88C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986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EDA(plotting </a:t>
            </a:r>
            <a:r>
              <a:rPr spc="-140" dirty="0"/>
              <a:t>loss </a:t>
            </a:r>
            <a:r>
              <a:rPr spc="-80" dirty="0"/>
              <a:t>and</a:t>
            </a:r>
            <a:r>
              <a:rPr spc="-270" dirty="0"/>
              <a:t> </a:t>
            </a:r>
            <a:r>
              <a:rPr spc="-135" dirty="0"/>
              <a:t>accuracy)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811" y="957135"/>
            <a:ext cx="8522335" cy="4186554"/>
            <a:chOff x="400811" y="957135"/>
            <a:chExt cx="8522335" cy="4186554"/>
          </a:xfrm>
        </p:grpSpPr>
        <p:sp>
          <p:nvSpPr>
            <p:cNvPr id="4" name="object 4"/>
            <p:cNvSpPr/>
            <p:nvPr/>
          </p:nvSpPr>
          <p:spPr>
            <a:xfrm>
              <a:off x="400811" y="957135"/>
              <a:ext cx="8522208" cy="41863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5883" y="1152142"/>
              <a:ext cx="7952232" cy="3960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7B9E34F-C265-4D14-8D8B-0D651D43E490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4891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Testing </a:t>
            </a:r>
            <a:r>
              <a:rPr spc="-75" dirty="0"/>
              <a:t>the model</a:t>
            </a:r>
            <a:r>
              <a:rPr spc="-375" dirty="0"/>
              <a:t> </a:t>
            </a:r>
            <a:r>
              <a:rPr spc="-16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666112"/>
            <a:ext cx="8079740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800" b="1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soon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as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you</a:t>
            </a:r>
            <a:r>
              <a:rPr sz="1800" b="1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run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code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new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window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will</a:t>
            </a:r>
            <a:r>
              <a:rPr sz="1800" b="1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004A52"/>
                </a:solidFill>
                <a:latin typeface="Verdana"/>
                <a:cs typeface="Verdana"/>
              </a:rPr>
              <a:t>pop</a:t>
            </a:r>
            <a:r>
              <a:rPr sz="18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up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your 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webcam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will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turn</a:t>
            </a:r>
            <a:r>
              <a:rPr sz="1800" b="1" spc="-2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215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will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then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detect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face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person,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draw 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bounding</a:t>
            </a:r>
            <a:r>
              <a:rPr sz="1800" b="1" spc="-4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box</a:t>
            </a:r>
            <a:endParaRPr sz="1800">
              <a:latin typeface="Verdana"/>
              <a:cs typeface="Verdana"/>
            </a:endParaRPr>
          </a:p>
          <a:p>
            <a:pPr marL="354965" marR="68580">
              <a:lnSpc>
                <a:spcPct val="114999"/>
              </a:lnSpc>
            </a:pP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over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detected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person,</a:t>
            </a:r>
            <a:r>
              <a:rPr sz="1800" b="1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then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convert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RGB</a:t>
            </a:r>
            <a:r>
              <a:rPr sz="18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image</a:t>
            </a:r>
            <a:r>
              <a:rPr sz="1800" b="1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into 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grayscale </a:t>
            </a:r>
            <a:r>
              <a:rPr sz="1800" b="1" spc="-245" dirty="0">
                <a:solidFill>
                  <a:srgbClr val="004A52"/>
                </a:solidFill>
                <a:latin typeface="Verdana"/>
                <a:cs typeface="Verdana"/>
              </a:rPr>
              <a:t>&amp;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classify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it in</a:t>
            </a:r>
            <a:r>
              <a:rPr sz="1800" b="1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real-time</a:t>
            </a:r>
            <a:endParaRPr sz="1800">
              <a:latin typeface="Verdana"/>
              <a:cs typeface="Verdana"/>
            </a:endParaRPr>
          </a:p>
          <a:p>
            <a:pPr marL="354965" marR="154305" indent="-342900">
              <a:lnSpc>
                <a:spcPts val="2490"/>
              </a:lnSpc>
              <a:spcBef>
                <a:spcPts val="13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Deployed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on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Heroku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stream-lit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platform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using</a:t>
            </a:r>
            <a:r>
              <a:rPr sz="1800" b="1" spc="-4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Streamlit-  </a:t>
            </a:r>
            <a:r>
              <a:rPr sz="1800" b="1" spc="-30" dirty="0">
                <a:solidFill>
                  <a:srgbClr val="004A52"/>
                </a:solidFill>
                <a:latin typeface="Verdana"/>
                <a:cs typeface="Verdana"/>
              </a:rPr>
              <a:t>Webrtc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front 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end</a:t>
            </a:r>
            <a:r>
              <a:rPr sz="1800" b="1" spc="-3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A095-EA88-482D-ADA7-59878671CC66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8" y="-22514"/>
            <a:ext cx="3406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Detected </a:t>
            </a:r>
            <a:r>
              <a:rPr spc="-100" dirty="0"/>
              <a:t>images</a:t>
            </a:r>
            <a:r>
              <a:rPr spc="-325" dirty="0"/>
              <a:t> </a:t>
            </a:r>
            <a:r>
              <a:rPr spc="-395" dirty="0"/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0A8CD7-1BA9-4603-B9ED-63843EC992DD}"/>
              </a:ext>
            </a:extLst>
          </p:cNvPr>
          <p:cNvGrpSpPr/>
          <p:nvPr/>
        </p:nvGrpSpPr>
        <p:grpSpPr>
          <a:xfrm>
            <a:off x="115159" y="353291"/>
            <a:ext cx="8343277" cy="4790887"/>
            <a:chOff x="337854" y="1226170"/>
            <a:chExt cx="8343277" cy="47908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E9BBA2-B555-4F3E-AD62-59670DA19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4" y="1234829"/>
              <a:ext cx="3963325" cy="29119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8CECB1-E907-45FE-B420-FFDD2E91C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854" y="3520829"/>
              <a:ext cx="3963325" cy="24955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DE6F59-8BAB-4149-9422-FFEE04B06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122" y="3520829"/>
              <a:ext cx="4070009" cy="24962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A14584-A900-436A-96E1-354490E32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295" y="1226170"/>
              <a:ext cx="3906378" cy="244705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E4EB0A0-4AD1-47B4-8953-C7A92916D832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187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Challenges: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27785"/>
            <a:ext cx="8051165" cy="22345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420"/>
              </a:spcBef>
              <a:buFont typeface="Arial"/>
              <a:buAutoNum type="arabicPeriod"/>
              <a:tabLst>
                <a:tab pos="419100" algn="l"/>
                <a:tab pos="419734" algn="l"/>
              </a:tabLst>
            </a:pP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Large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image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dataset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b="1" spc="-2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handle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Couldn’t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able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connect 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GPU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with Jupyter</a:t>
            </a:r>
            <a:r>
              <a:rPr sz="1800" b="1" spc="-4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notebook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Tired</a:t>
            </a:r>
            <a:r>
              <a:rPr sz="1800" b="1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b="1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using</a:t>
            </a:r>
            <a:r>
              <a:rPr sz="1800" b="1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different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models,</a:t>
            </a:r>
            <a:r>
              <a:rPr sz="18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004A52"/>
                </a:solidFill>
                <a:latin typeface="Verdana"/>
                <a:cs typeface="Verdana"/>
              </a:rPr>
              <a:t>finally</a:t>
            </a:r>
            <a:r>
              <a:rPr sz="1800" b="1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found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best</a:t>
            </a:r>
            <a:r>
              <a:rPr sz="1800" b="1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one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1005" algn="l"/>
                <a:tab pos="421640" algn="l"/>
                <a:tab pos="3039110" algn="l"/>
              </a:tabLst>
            </a:pP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Continuous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Runtime	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Ram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Crash 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due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large</a:t>
            </a:r>
            <a:r>
              <a:rPr sz="1800" b="1" spc="-3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dataset</a:t>
            </a:r>
            <a:endParaRPr sz="1800" dirty="0">
              <a:latin typeface="Verdana"/>
              <a:cs typeface="Verdana"/>
            </a:endParaRPr>
          </a:p>
          <a:p>
            <a:pPr marL="354965" marR="5080" indent="-342900">
              <a:lnSpc>
                <a:spcPct val="114999"/>
              </a:lnSpc>
              <a:buClr>
                <a:srgbClr val="004A52"/>
              </a:buClr>
              <a:buFont typeface="Verdana"/>
              <a:buAutoNum type="arabicPeriod"/>
              <a:tabLst>
                <a:tab pos="421005" algn="l"/>
                <a:tab pos="421640" algn="l"/>
              </a:tabLst>
            </a:pP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Deploying</a:t>
            </a:r>
            <a:r>
              <a:rPr sz="1800" b="1" spc="-4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sz="1800" b="1" spc="-4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project at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Heroku platform 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(tensorflow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version </a:t>
            </a:r>
            <a:r>
              <a:rPr sz="1800" b="1" spc="-95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not 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supporting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most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times </a:t>
            </a:r>
            <a:r>
              <a:rPr sz="1800" b="1" spc="-35" dirty="0">
                <a:solidFill>
                  <a:srgbClr val="004A52"/>
                </a:solidFill>
                <a:latin typeface="Verdana"/>
                <a:cs typeface="Verdana"/>
              </a:rPr>
              <a:t>but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successfully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deployed</a:t>
            </a:r>
            <a:r>
              <a:rPr sz="1800" b="1" spc="-43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004A52"/>
                </a:solidFill>
                <a:latin typeface="Verdana"/>
                <a:cs typeface="Verdana"/>
              </a:rPr>
              <a:t>it)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Carefully </a:t>
            </a:r>
            <a:r>
              <a:rPr sz="1800" b="1" spc="-40" dirty="0">
                <a:solidFill>
                  <a:srgbClr val="004A52"/>
                </a:solidFill>
                <a:latin typeface="Verdana"/>
                <a:cs typeface="Verdana"/>
              </a:rPr>
              <a:t>tuned</a:t>
            </a:r>
            <a:r>
              <a:rPr sz="1800" b="1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hyperparameters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B91BC-A840-41E1-94D2-AE0CA7B63152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03" y="168097"/>
            <a:ext cx="2192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5803" y="832484"/>
            <a:ext cx="8214359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4160" indent="-343535">
              <a:lnSpc>
                <a:spcPct val="114999"/>
              </a:lnSpc>
              <a:spcBef>
                <a:spcPts val="100"/>
              </a:spcBef>
              <a:buSzPct val="15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200" b="1" spc="-265" dirty="0">
                <a:solidFill>
                  <a:srgbClr val="004A52"/>
                </a:solidFill>
                <a:latin typeface="Verdana"/>
                <a:cs typeface="Verdana"/>
              </a:rPr>
              <a:t>I</a:t>
            </a:r>
            <a:r>
              <a:rPr sz="1200" b="1" spc="-229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sz="1200" b="1" spc="-229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conclude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project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hoping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you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fair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idea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understood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whole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pipeline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on 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how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you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make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an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emotion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detection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A52"/>
              </a:buClr>
              <a:buFont typeface="Wingdings"/>
              <a:buChar char=""/>
            </a:pPr>
            <a:endParaRPr sz="1500" dirty="0">
              <a:latin typeface="Verdana"/>
              <a:cs typeface="Verdana"/>
            </a:endParaRPr>
          </a:p>
          <a:p>
            <a:pPr marL="398145" indent="-386080">
              <a:lnSpc>
                <a:spcPct val="100000"/>
              </a:lnSpc>
              <a:spcBef>
                <a:spcPts val="5"/>
              </a:spcBef>
              <a:buSzPct val="150000"/>
              <a:buFont typeface="Wingdings"/>
              <a:buChar char=""/>
              <a:tabLst>
                <a:tab pos="398145" algn="l"/>
                <a:tab pos="398780" algn="l"/>
              </a:tabLst>
            </a:pPr>
            <a:r>
              <a:rPr sz="1200" b="1" spc="-5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trained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our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model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using Convolutional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Neural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Network </a:t>
            </a:r>
            <a:r>
              <a:rPr sz="1200" b="1" spc="-110" dirty="0">
                <a:solidFill>
                  <a:srgbClr val="004A52"/>
                </a:solidFill>
                <a:latin typeface="Verdana"/>
                <a:cs typeface="Verdana"/>
              </a:rPr>
              <a:t>(CNN)</a:t>
            </a:r>
            <a:r>
              <a:rPr sz="12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just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added 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layers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endParaRPr sz="12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channels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padding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requirement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sequential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just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calling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add</a:t>
            </a:r>
            <a:r>
              <a:rPr sz="12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method.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Verdana"/>
              <a:cs typeface="Verdana"/>
            </a:endParaRPr>
          </a:p>
          <a:p>
            <a:pPr marL="355600" marR="570230" indent="-343535">
              <a:lnSpc>
                <a:spcPct val="114999"/>
              </a:lnSpc>
              <a:buSzPct val="15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used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Computer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Vision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part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model.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Haarcascade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package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used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from  </a:t>
            </a:r>
            <a:r>
              <a:rPr sz="1200" b="1" spc="-20" dirty="0">
                <a:solidFill>
                  <a:srgbClr val="004A52"/>
                </a:solidFill>
                <a:latin typeface="Verdana"/>
                <a:cs typeface="Verdana"/>
              </a:rPr>
              <a:t>OpenCV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detect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objects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other</a:t>
            </a:r>
            <a:r>
              <a:rPr sz="1200" b="1" spc="-2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images.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4A52"/>
              </a:buClr>
              <a:buFont typeface="Wingdings"/>
              <a:buChar char=""/>
            </a:pPr>
            <a:endParaRPr sz="1500" dirty="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SzPct val="15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200" b="1" spc="-5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trained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several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images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then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used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test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images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how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results</a:t>
            </a:r>
            <a:endParaRPr sz="12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220"/>
              </a:spcBef>
            </a:pP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match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up.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taken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epochs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as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sz="1200" b="1" spc="-145" dirty="0">
                <a:solidFill>
                  <a:srgbClr val="004A52"/>
                </a:solidFill>
                <a:latin typeface="Verdana"/>
                <a:cs typeface="Verdana"/>
              </a:rPr>
              <a:t>48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optimum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score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at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sz="1200" b="1" spc="-150" dirty="0">
                <a:solidFill>
                  <a:srgbClr val="004A52"/>
                </a:solidFill>
                <a:latin typeface="Verdana"/>
                <a:cs typeface="Verdana"/>
              </a:rPr>
              <a:t>9</a:t>
            </a:r>
            <a:r>
              <a:rPr sz="1200" b="1" spc="-150" dirty="0" err="1">
                <a:solidFill>
                  <a:srgbClr val="004A52"/>
                </a:solidFill>
                <a:latin typeface="Verdana"/>
                <a:cs typeface="Verdana"/>
              </a:rPr>
              <a:t>th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epoch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Verdana"/>
              <a:cs typeface="Verdana"/>
            </a:endParaRPr>
          </a:p>
          <a:p>
            <a:pPr marL="355600" marR="5080" indent="-343535">
              <a:lnSpc>
                <a:spcPct val="114999"/>
              </a:lnSpc>
              <a:buSzPct val="15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model,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accuracy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achieved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validation</a:t>
            </a:r>
            <a:r>
              <a:rPr sz="12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set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215" dirty="0">
                <a:solidFill>
                  <a:srgbClr val="004A52"/>
                </a:solidFill>
                <a:latin typeface="Verdana"/>
                <a:cs typeface="Verdana"/>
              </a:rPr>
              <a:t>57%.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further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increase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accuracy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model,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either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expand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training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dataset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we have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or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increase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200" b="1" spc="-25" dirty="0">
                <a:solidFill>
                  <a:srgbClr val="004A52"/>
                </a:solidFill>
                <a:latin typeface="Verdana"/>
                <a:cs typeface="Verdana"/>
              </a:rPr>
              <a:t>batch  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size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model.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Through</a:t>
            </a:r>
            <a:r>
              <a:rPr sz="1200" b="1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these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parameters,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increase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accuracy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model.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4A52"/>
              </a:buClr>
              <a:buFont typeface="Wingdings"/>
              <a:buChar char=""/>
            </a:pPr>
            <a:endParaRPr sz="1350" dirty="0">
              <a:latin typeface="Verdana"/>
              <a:cs typeface="Verdana"/>
            </a:endParaRPr>
          </a:p>
          <a:p>
            <a:pPr marL="355600" marR="593725" indent="-343535">
              <a:lnSpc>
                <a:spcPct val="114999"/>
              </a:lnSpc>
              <a:buSzPct val="15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identifying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students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emotions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using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minimum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reference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images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Successfully 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deployed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web</a:t>
            </a:r>
            <a:r>
              <a:rPr sz="1200" b="1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app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5" dirty="0">
                <a:solidFill>
                  <a:srgbClr val="004A52"/>
                </a:solidFill>
                <a:latin typeface="Verdana"/>
                <a:cs typeface="Verdana"/>
              </a:rPr>
              <a:t>real-time</a:t>
            </a:r>
            <a:r>
              <a:rPr sz="1200" b="1" spc="-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0" dirty="0">
                <a:solidFill>
                  <a:srgbClr val="004A52"/>
                </a:solidFill>
                <a:latin typeface="Verdana"/>
                <a:cs typeface="Verdana"/>
              </a:rPr>
              <a:t>webcam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video</a:t>
            </a:r>
            <a:r>
              <a:rPr sz="12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feed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3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streamlit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40" dirty="0">
                <a:solidFill>
                  <a:srgbClr val="004A52"/>
                </a:solidFill>
                <a:latin typeface="Verdana"/>
                <a:cs typeface="Verdana"/>
              </a:rPr>
              <a:t>platform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0294D-95C2-4B19-8984-FBDC773AB4FA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9F8B-8A45-4A4A-9B6F-070C96B6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038350"/>
            <a:ext cx="8362899" cy="923330"/>
          </a:xfrm>
        </p:spPr>
        <p:txBody>
          <a:bodyPr/>
          <a:lstStyle/>
          <a:p>
            <a:pPr algn="ctr"/>
            <a:r>
              <a:rPr lang="en-IN" sz="60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04FA3-43CC-402B-B3EA-9474F27B1EFA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0408"/>
            <a:ext cx="1736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Content</a:t>
            </a:r>
            <a:r>
              <a:rPr spc="-250" dirty="0"/>
              <a:t> </a:t>
            </a:r>
            <a:r>
              <a:rPr spc="-39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7896225" cy="362406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459"/>
              </a:spcBef>
              <a:buSzPct val="90000"/>
              <a:buFont typeface="Arial"/>
              <a:buAutoNum type="arabicPeriod"/>
              <a:tabLst>
                <a:tab pos="419100" algn="l"/>
                <a:tab pos="419734" algn="l"/>
              </a:tabLst>
            </a:pP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Defining </a:t>
            </a:r>
            <a:r>
              <a:rPr sz="2000" b="1" spc="-60" dirty="0">
                <a:solidFill>
                  <a:srgbClr val="004A52"/>
                </a:solidFill>
                <a:latin typeface="Verdana"/>
                <a:cs typeface="Verdana"/>
              </a:rPr>
              <a:t>problem</a:t>
            </a:r>
            <a:r>
              <a:rPr sz="2000" b="1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004A52"/>
                </a:solidFill>
                <a:latin typeface="Verdana"/>
                <a:cs typeface="Verdana"/>
              </a:rPr>
              <a:t>statement</a:t>
            </a:r>
            <a:endParaRPr lang="en-IN" sz="2000" dirty="0">
              <a:latin typeface="Verdana"/>
              <a:cs typeface="Verdana"/>
            </a:endParaRPr>
          </a:p>
          <a:p>
            <a:pPr marL="419100" indent="-407034">
              <a:lnSpc>
                <a:spcPct val="100000"/>
              </a:lnSpc>
              <a:spcBef>
                <a:spcPts val="459"/>
              </a:spcBef>
              <a:buSzPct val="90000"/>
              <a:buFont typeface="Arial"/>
              <a:buAutoNum type="arabicPeriod"/>
              <a:tabLst>
                <a:tab pos="419100" algn="l"/>
                <a:tab pos="419734" algn="l"/>
              </a:tabLst>
            </a:pPr>
            <a:r>
              <a:rPr sz="2000" b="1" spc="-85" dirty="0">
                <a:solidFill>
                  <a:srgbClr val="004A52"/>
                </a:solidFill>
                <a:latin typeface="Verdana"/>
                <a:cs typeface="Verdana"/>
              </a:rPr>
              <a:t>Exploratory </a:t>
            </a:r>
            <a:r>
              <a:rPr sz="2000" b="1" spc="-65" dirty="0">
                <a:solidFill>
                  <a:srgbClr val="004A52"/>
                </a:solidFill>
                <a:latin typeface="Verdana"/>
                <a:cs typeface="Verdana"/>
              </a:rPr>
              <a:t>Data </a:t>
            </a:r>
            <a:r>
              <a:rPr sz="2000" b="1" spc="-85" dirty="0">
                <a:solidFill>
                  <a:srgbClr val="004A52"/>
                </a:solidFill>
                <a:latin typeface="Verdana"/>
                <a:cs typeface="Verdana"/>
              </a:rPr>
              <a:t>Analysis</a:t>
            </a:r>
            <a:r>
              <a:rPr sz="2000" b="1" spc="-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160" dirty="0">
                <a:solidFill>
                  <a:srgbClr val="004A52"/>
                </a:solidFill>
                <a:latin typeface="Verdana"/>
                <a:cs typeface="Verdana"/>
              </a:rPr>
              <a:t>(EDA)</a:t>
            </a:r>
            <a:endParaRPr lang="en-IN" sz="2000" b="1" spc="-160" dirty="0">
              <a:solidFill>
                <a:srgbClr val="004A52"/>
              </a:solidFill>
              <a:latin typeface="Verdana"/>
              <a:cs typeface="Verdana"/>
            </a:endParaRPr>
          </a:p>
          <a:p>
            <a:pPr marL="419100" indent="-407034">
              <a:spcBef>
                <a:spcPts val="459"/>
              </a:spcBef>
              <a:buSzPct val="90000"/>
              <a:buFont typeface="Arial"/>
              <a:buAutoNum type="arabicPeriod"/>
              <a:tabLst>
                <a:tab pos="419100" algn="l"/>
                <a:tab pos="419734" algn="l"/>
              </a:tabLst>
            </a:pPr>
            <a:r>
              <a:rPr lang="en-IN" sz="2000" b="1" spc="-65" dirty="0">
                <a:solidFill>
                  <a:srgbClr val="004A52"/>
                </a:solidFill>
                <a:latin typeface="Verdana"/>
                <a:cs typeface="Verdana"/>
              </a:rPr>
              <a:t>Preparing </a:t>
            </a:r>
            <a:r>
              <a:rPr lang="en-IN" sz="2000" b="1" spc="-70" dirty="0">
                <a:solidFill>
                  <a:srgbClr val="004A52"/>
                </a:solidFill>
                <a:latin typeface="Verdana"/>
                <a:cs typeface="Verdana"/>
              </a:rPr>
              <a:t>dataset </a:t>
            </a:r>
            <a:r>
              <a:rPr lang="en-IN" sz="2000" b="1" spc="-9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lang="en-IN" sz="2000" b="1" spc="-2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lang="en-IN" sz="2000" b="1" spc="-50" dirty="0">
                <a:solidFill>
                  <a:srgbClr val="004A52"/>
                </a:solidFill>
                <a:latin typeface="Verdana"/>
                <a:cs typeface="Verdana"/>
              </a:rPr>
              <a:t>modelling</a:t>
            </a:r>
            <a:endParaRPr sz="2000" dirty="0"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Dependencies</a:t>
            </a:r>
            <a:endParaRPr sz="2000" dirty="0"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sz="2000" b="1" spc="-55" dirty="0">
                <a:solidFill>
                  <a:srgbClr val="004A52"/>
                </a:solidFill>
                <a:latin typeface="Verdana"/>
                <a:cs typeface="Verdana"/>
              </a:rPr>
              <a:t>Creating</a:t>
            </a:r>
            <a:r>
              <a:rPr sz="2000" b="1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endParaRPr sz="2000" dirty="0"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sz="2000" b="1" spc="-45" dirty="0">
                <a:solidFill>
                  <a:srgbClr val="004A52"/>
                </a:solidFill>
                <a:latin typeface="Verdana"/>
                <a:cs typeface="Verdana"/>
              </a:rPr>
              <a:t>Fitting</a:t>
            </a:r>
            <a:r>
              <a:rPr sz="2000" b="1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r>
              <a:rPr sz="2000" b="1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2000" b="1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4A52"/>
                </a:solidFill>
                <a:latin typeface="Verdana"/>
                <a:cs typeface="Verdana"/>
              </a:rPr>
              <a:t>training</a:t>
            </a:r>
            <a:r>
              <a:rPr sz="2000" b="1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4A52"/>
                </a:solidFill>
                <a:latin typeface="Verdana"/>
                <a:cs typeface="Verdana"/>
              </a:rPr>
              <a:t>data</a:t>
            </a:r>
            <a:r>
              <a:rPr sz="20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0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004A52"/>
                </a:solidFill>
                <a:latin typeface="Verdana"/>
                <a:cs typeface="Verdana"/>
              </a:rPr>
              <a:t>validation</a:t>
            </a:r>
            <a:r>
              <a:rPr sz="20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4A52"/>
                </a:solidFill>
                <a:latin typeface="Verdana"/>
                <a:cs typeface="Verdana"/>
              </a:rPr>
              <a:t>data</a:t>
            </a:r>
            <a:endParaRPr sz="2000" dirty="0"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sz="2000" b="1" spc="-70" dirty="0">
                <a:solidFill>
                  <a:srgbClr val="004A52"/>
                </a:solidFill>
                <a:latin typeface="Verdana"/>
                <a:cs typeface="Verdana"/>
              </a:rPr>
              <a:t>Testing </a:t>
            </a: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b="1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04A52"/>
                </a:solidFill>
                <a:latin typeface="Verdana"/>
                <a:cs typeface="Verdana"/>
              </a:rPr>
              <a:t>model</a:t>
            </a:r>
            <a:endParaRPr sz="2000" dirty="0"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sz="2000" b="1" spc="-35" dirty="0">
                <a:solidFill>
                  <a:srgbClr val="004A52"/>
                </a:solidFill>
                <a:latin typeface="Verdana"/>
                <a:cs typeface="Verdana"/>
              </a:rPr>
              <a:t>Detected</a:t>
            </a:r>
            <a:r>
              <a:rPr sz="2000" b="1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004A52"/>
                </a:solidFill>
                <a:latin typeface="Verdana"/>
                <a:cs typeface="Verdana"/>
              </a:rPr>
              <a:t>images</a:t>
            </a:r>
            <a:endParaRPr lang="en-IN" sz="2000" b="1" spc="-65" dirty="0">
              <a:solidFill>
                <a:srgbClr val="004A52"/>
              </a:solidFill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5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lang="en-IN" sz="2000" b="1" spc="-65" dirty="0">
                <a:solidFill>
                  <a:srgbClr val="004A52"/>
                </a:solidFill>
                <a:latin typeface="Verdana"/>
                <a:cs typeface="Verdana"/>
              </a:rPr>
              <a:t>Challenges</a:t>
            </a:r>
            <a:endParaRPr sz="2000" dirty="0">
              <a:latin typeface="Verdana"/>
              <a:cs typeface="Verdana"/>
            </a:endParaRPr>
          </a:p>
          <a:p>
            <a:pPr marL="426720" indent="-41465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426720" algn="l"/>
                <a:tab pos="427355" algn="l"/>
              </a:tabLst>
            </a:pPr>
            <a:r>
              <a:rPr sz="2000" b="1" spc="-55" dirty="0">
                <a:solidFill>
                  <a:srgbClr val="004A52"/>
                </a:solidFill>
                <a:latin typeface="Verdana"/>
                <a:cs typeface="Verdana"/>
              </a:rPr>
              <a:t>Conclusion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DF95D-4002-4A0E-AA35-30435720BEB5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703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The </a:t>
            </a:r>
            <a:r>
              <a:rPr spc="-85" dirty="0"/>
              <a:t>Dilemma</a:t>
            </a:r>
            <a:r>
              <a:rPr spc="-275" dirty="0"/>
              <a:t> </a:t>
            </a:r>
            <a:r>
              <a:rPr spc="-395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33042"/>
            <a:ext cx="8247380" cy="316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" spc="-5" dirty="0">
                <a:solidFill>
                  <a:srgbClr val="004A52"/>
                </a:solidFill>
                <a:latin typeface="Arial"/>
                <a:cs typeface="Arial"/>
              </a:rPr>
              <a:t>5</a:t>
            </a:r>
            <a:endParaRPr sz="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90" dirty="0">
                <a:solidFill>
                  <a:srgbClr val="004A52"/>
                </a:solidFill>
                <a:latin typeface="Verdana"/>
                <a:cs typeface="Verdana"/>
              </a:rPr>
              <a:t>Indian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education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landscape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has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been undergoing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rapid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changes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500" b="1" spc="-3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past</a:t>
            </a:r>
            <a:endParaRPr sz="1500">
              <a:latin typeface="Verdana"/>
              <a:cs typeface="Verdana"/>
            </a:endParaRPr>
          </a:p>
          <a:p>
            <a:pPr marL="12700" marR="238125">
              <a:lnSpc>
                <a:spcPts val="2080"/>
              </a:lnSpc>
              <a:spcBef>
                <a:spcPts val="100"/>
              </a:spcBef>
            </a:pPr>
            <a:r>
              <a:rPr sz="1500" b="1" spc="-265" dirty="0">
                <a:solidFill>
                  <a:srgbClr val="004A52"/>
                </a:solidFill>
                <a:latin typeface="Verdana"/>
                <a:cs typeface="Verdana"/>
              </a:rPr>
              <a:t>10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years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owing to the advancement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web-based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learning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services,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specifically, 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eLearning</a:t>
            </a:r>
            <a:r>
              <a:rPr sz="15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platforms.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14900"/>
              </a:lnSpc>
              <a:spcBef>
                <a:spcPts val="5"/>
              </a:spcBef>
            </a:pP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Global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E-learning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estimated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witness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an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8X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over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next </a:t>
            </a:r>
            <a:r>
              <a:rPr sz="1500" b="1" spc="-175" dirty="0">
                <a:solidFill>
                  <a:srgbClr val="004A52"/>
                </a:solidFill>
                <a:latin typeface="Verdana"/>
                <a:cs typeface="Verdana"/>
              </a:rPr>
              <a:t>5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years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reach</a:t>
            </a:r>
            <a:r>
              <a:rPr sz="1500" b="1" spc="-3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USD  </a:t>
            </a:r>
            <a:r>
              <a:rPr sz="1500" b="1" spc="-90" dirty="0">
                <a:solidFill>
                  <a:srgbClr val="004A52"/>
                </a:solidFill>
                <a:latin typeface="Verdana"/>
                <a:cs typeface="Verdana"/>
              </a:rPr>
              <a:t>2B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500" b="1" spc="-210" dirty="0">
                <a:solidFill>
                  <a:srgbClr val="004A52"/>
                </a:solidFill>
                <a:latin typeface="Verdana"/>
                <a:cs typeface="Verdana"/>
              </a:rPr>
              <a:t>2021. </a:t>
            </a:r>
            <a:r>
              <a:rPr sz="1500" b="1" spc="-105" dirty="0">
                <a:solidFill>
                  <a:srgbClr val="004A52"/>
                </a:solidFill>
                <a:latin typeface="Verdana"/>
                <a:cs typeface="Verdana"/>
              </a:rPr>
              <a:t>India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expected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grow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CAGR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500" b="1" spc="-220" dirty="0">
                <a:solidFill>
                  <a:srgbClr val="004A52"/>
                </a:solidFill>
                <a:latin typeface="Verdana"/>
                <a:cs typeface="Verdana"/>
              </a:rPr>
              <a:t>44%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crossing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175" dirty="0">
                <a:solidFill>
                  <a:srgbClr val="004A52"/>
                </a:solidFill>
                <a:latin typeface="Verdana"/>
                <a:cs typeface="Verdana"/>
              </a:rPr>
              <a:t>10M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users 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mark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500" b="1" spc="-210" dirty="0">
                <a:solidFill>
                  <a:srgbClr val="004A52"/>
                </a:solidFill>
                <a:latin typeface="Verdana"/>
                <a:cs typeface="Verdana"/>
              </a:rPr>
              <a:t>2021.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Although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market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growing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on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rapid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scale,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there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major 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challenges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associated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digital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learning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when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compared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brick</a:t>
            </a:r>
            <a:r>
              <a:rPr sz="1500" b="1" spc="-3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12700" marR="19050">
              <a:lnSpc>
                <a:spcPct val="114900"/>
              </a:lnSpc>
              <a:spcBef>
                <a:spcPts val="5"/>
              </a:spcBef>
            </a:pP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mortar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classrooms.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One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many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challenges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how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ensure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quality learning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students.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Digital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platforms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might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overpower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physical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classrooms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terms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content</a:t>
            </a:r>
            <a:r>
              <a:rPr sz="15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quality</a:t>
            </a:r>
            <a:r>
              <a:rPr sz="15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but</a:t>
            </a:r>
            <a:r>
              <a:rPr sz="15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when</a:t>
            </a:r>
            <a:r>
              <a:rPr sz="15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500" b="1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comes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5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understanding</a:t>
            </a:r>
            <a:r>
              <a:rPr sz="1500" b="1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whether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students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500" b="1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able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 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grasp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content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live class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scenario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yet an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open-end</a:t>
            </a:r>
            <a:r>
              <a:rPr sz="1500" b="1" spc="-3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challenge.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92828-731C-4DD4-8DF7-5B525D302101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981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The </a:t>
            </a:r>
            <a:r>
              <a:rPr spc="-85" dirty="0"/>
              <a:t>Dilemma</a:t>
            </a:r>
            <a:r>
              <a:rPr spc="-254" dirty="0"/>
              <a:t> </a:t>
            </a:r>
            <a:r>
              <a:rPr spc="-160" dirty="0"/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53997"/>
            <a:ext cx="8183880" cy="3444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5"/>
              </a:spcBef>
            </a:pPr>
            <a:r>
              <a:rPr sz="1500" b="1" spc="-18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physical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classroom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during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lecturing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teacher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see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faces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500" b="1" spc="-90" dirty="0">
                <a:solidFill>
                  <a:srgbClr val="004A52"/>
                </a:solidFill>
                <a:latin typeface="Verdana"/>
                <a:cs typeface="Verdana"/>
              </a:rPr>
              <a:t>assess 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emotion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class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and tune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their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lecture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accordingly, whether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he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going 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fast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or </a:t>
            </a:r>
            <a:r>
              <a:rPr sz="1500" b="1" spc="-85" dirty="0">
                <a:solidFill>
                  <a:srgbClr val="004A52"/>
                </a:solidFill>
                <a:latin typeface="Verdana"/>
                <a:cs typeface="Verdana"/>
              </a:rPr>
              <a:t>slow.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He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identify students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who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need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special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attention. </a:t>
            </a:r>
            <a:r>
              <a:rPr sz="1500" b="1" spc="-180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provides</a:t>
            </a:r>
            <a:r>
              <a:rPr sz="1500" b="1" spc="-25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data 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form of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video,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audio,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texts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which can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analyzed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using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deep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learning 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algorithms.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Deep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learning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backed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system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not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only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solves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surveillance </a:t>
            </a:r>
            <a:r>
              <a:rPr sz="1500" b="1" spc="-85" dirty="0">
                <a:solidFill>
                  <a:srgbClr val="004A52"/>
                </a:solidFill>
                <a:latin typeface="Verdana"/>
                <a:cs typeface="Verdana"/>
              </a:rPr>
              <a:t>issue,  </a:t>
            </a:r>
            <a:r>
              <a:rPr sz="1500" b="1" spc="-30" dirty="0">
                <a:solidFill>
                  <a:srgbClr val="004A52"/>
                </a:solidFill>
                <a:latin typeface="Verdana"/>
                <a:cs typeface="Verdana"/>
              </a:rPr>
              <a:t>but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also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removes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human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bias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from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system,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all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information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no 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longer in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teacher’s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brain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rather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translated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in numbers that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can be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analyzed 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5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tracked.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 marR="29209">
              <a:lnSpc>
                <a:spcPct val="1149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will </a:t>
            </a:r>
            <a:r>
              <a:rPr sz="1500" b="1" spc="-70" dirty="0">
                <a:solidFill>
                  <a:srgbClr val="004A52"/>
                </a:solidFill>
                <a:latin typeface="Verdana"/>
                <a:cs typeface="Verdana"/>
              </a:rPr>
              <a:t>solve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above-mentioned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challenge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by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applying </a:t>
            </a:r>
            <a:r>
              <a:rPr sz="1500" b="1" spc="-35" dirty="0">
                <a:solidFill>
                  <a:srgbClr val="004A52"/>
                </a:solidFill>
                <a:latin typeface="Verdana"/>
                <a:cs typeface="Verdana"/>
              </a:rPr>
              <a:t>deep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learning  algorithms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live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video </a:t>
            </a:r>
            <a:r>
              <a:rPr sz="1500" b="1" spc="-75" dirty="0">
                <a:solidFill>
                  <a:srgbClr val="004A52"/>
                </a:solidFill>
                <a:latin typeface="Verdana"/>
                <a:cs typeface="Verdana"/>
              </a:rPr>
              <a:t>data.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solution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this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problem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by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recognizing</a:t>
            </a:r>
            <a:r>
              <a:rPr sz="1500" b="1" spc="-3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60" dirty="0">
                <a:solidFill>
                  <a:srgbClr val="004A52"/>
                </a:solidFill>
                <a:latin typeface="Verdana"/>
                <a:cs typeface="Verdana"/>
              </a:rPr>
              <a:t>facial  emotions.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model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should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able </a:t>
            </a:r>
            <a:r>
              <a:rPr sz="1500" b="1" spc="-40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real-time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identify </a:t>
            </a:r>
            <a:r>
              <a:rPr sz="15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emotions </a:t>
            </a:r>
            <a:r>
              <a:rPr sz="1500" b="1" spc="-5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500" b="1" spc="-50" dirty="0">
                <a:solidFill>
                  <a:srgbClr val="004A52"/>
                </a:solidFill>
                <a:latin typeface="Verdana"/>
                <a:cs typeface="Verdana"/>
              </a:rPr>
              <a:t>students in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a </a:t>
            </a:r>
            <a:r>
              <a:rPr sz="1500" b="1" spc="-65" dirty="0">
                <a:solidFill>
                  <a:srgbClr val="004A52"/>
                </a:solidFill>
                <a:latin typeface="Verdana"/>
                <a:cs typeface="Verdana"/>
              </a:rPr>
              <a:t>live</a:t>
            </a:r>
            <a:r>
              <a:rPr sz="1500" b="1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500" b="1" spc="-80" dirty="0">
                <a:solidFill>
                  <a:srgbClr val="004A52"/>
                </a:solidFill>
                <a:latin typeface="Verdana"/>
                <a:cs typeface="Verdana"/>
              </a:rPr>
              <a:t>class.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BE249-C44C-443E-A319-F36A1786880F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3458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Dataset </a:t>
            </a:r>
            <a:r>
              <a:rPr spc="-185" dirty="0"/>
              <a:t>(FER</a:t>
            </a:r>
            <a:r>
              <a:rPr spc="-440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9229" y="1197438"/>
            <a:ext cx="8365540" cy="281679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425"/>
              </a:spcBef>
            </a:pPr>
            <a:r>
              <a:rPr spc="-85" dirty="0"/>
              <a:t>This </a:t>
            </a:r>
            <a:r>
              <a:rPr spc="-45" dirty="0"/>
              <a:t>model </a:t>
            </a:r>
            <a:r>
              <a:rPr spc="-95" dirty="0"/>
              <a:t>is </a:t>
            </a:r>
            <a:r>
              <a:rPr spc="-50" dirty="0"/>
              <a:t>capable </a:t>
            </a:r>
            <a:r>
              <a:rPr spc="-60" dirty="0"/>
              <a:t>of </a:t>
            </a:r>
            <a:r>
              <a:rPr spc="-50" dirty="0"/>
              <a:t>recognizing </a:t>
            </a:r>
            <a:r>
              <a:rPr spc="-110" dirty="0"/>
              <a:t>s</a:t>
            </a:r>
            <a:r>
              <a:rPr lang="en-IN" spc="-110" dirty="0"/>
              <a:t>even</a:t>
            </a:r>
            <a:r>
              <a:rPr spc="-110" dirty="0"/>
              <a:t> </a:t>
            </a:r>
            <a:r>
              <a:rPr spc="-60" dirty="0"/>
              <a:t>basic</a:t>
            </a:r>
            <a:r>
              <a:rPr spc="-470" dirty="0"/>
              <a:t> </a:t>
            </a:r>
            <a:r>
              <a:rPr lang="en-IN" spc="-470" dirty="0"/>
              <a:t> </a:t>
            </a:r>
            <a:r>
              <a:rPr spc="-60" dirty="0"/>
              <a:t>emotions </a:t>
            </a:r>
            <a:r>
              <a:rPr spc="-105" dirty="0"/>
              <a:t>as </a:t>
            </a:r>
            <a:r>
              <a:rPr spc="-80" dirty="0"/>
              <a:t>following:</a:t>
            </a:r>
          </a:p>
          <a:p>
            <a:pPr marL="471170" indent="-3429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pc="-55" dirty="0"/>
              <a:t>Happy</a:t>
            </a:r>
          </a:p>
          <a:p>
            <a:pPr marL="471170" indent="-3429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pc="-80" dirty="0"/>
              <a:t>Sad</a:t>
            </a:r>
          </a:p>
          <a:p>
            <a:pPr marL="47117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pc="-55" dirty="0"/>
              <a:t>Angry</a:t>
            </a:r>
          </a:p>
          <a:p>
            <a:pPr marL="471170" indent="-3429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71170" algn="l"/>
              </a:tabLst>
            </a:pPr>
            <a:r>
              <a:rPr spc="-85" dirty="0"/>
              <a:t>Surprise</a:t>
            </a:r>
          </a:p>
          <a:p>
            <a:pPr marL="471170" indent="-3429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pc="-75" dirty="0"/>
              <a:t>Fear</a:t>
            </a:r>
          </a:p>
          <a:p>
            <a:pPr marL="47117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spc="-75" dirty="0"/>
              <a:t>Neutral</a:t>
            </a:r>
            <a:endParaRPr lang="en-IN" spc="-75" dirty="0"/>
          </a:p>
          <a:p>
            <a:pPr marL="471170" indent="-3429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70534" algn="l"/>
                <a:tab pos="471170" algn="l"/>
              </a:tabLst>
            </a:pPr>
            <a:r>
              <a:rPr lang="en-IN" spc="-75" dirty="0"/>
              <a:t>Disgust</a:t>
            </a:r>
            <a:endParaRPr spc="-7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73CFB-5E10-4237-861E-6A8ECD0AE810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507237"/>
            <a:ext cx="828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40" dirty="0">
                <a:solidFill>
                  <a:srgbClr val="CC0000"/>
                </a:solidFill>
                <a:latin typeface="Verdana"/>
                <a:cs typeface="Verdana"/>
              </a:rPr>
              <a:t>D</a:t>
            </a:r>
            <a:r>
              <a:rPr sz="2800" b="1" spc="-3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123" y="1105611"/>
            <a:ext cx="69456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004A52"/>
                </a:solidFill>
              </a:rPr>
              <a:t>Plotted </a:t>
            </a:r>
            <a:r>
              <a:rPr sz="2000" spc="-65" dirty="0">
                <a:solidFill>
                  <a:srgbClr val="004A52"/>
                </a:solidFill>
              </a:rPr>
              <a:t>images with </a:t>
            </a:r>
            <a:r>
              <a:rPr sz="2000" spc="-70" dirty="0">
                <a:solidFill>
                  <a:srgbClr val="004A52"/>
                </a:solidFill>
              </a:rPr>
              <a:t>their </a:t>
            </a:r>
            <a:r>
              <a:rPr sz="2000" spc="-60" dirty="0">
                <a:solidFill>
                  <a:srgbClr val="004A52"/>
                </a:solidFill>
              </a:rPr>
              <a:t>corresponding emotions</a:t>
            </a:r>
            <a:r>
              <a:rPr sz="2000" spc="-380" dirty="0">
                <a:solidFill>
                  <a:srgbClr val="004A52"/>
                </a:solidFill>
              </a:rPr>
              <a:t> </a:t>
            </a:r>
            <a:r>
              <a:rPr sz="2000" spc="-280" dirty="0">
                <a:solidFill>
                  <a:srgbClr val="004A52"/>
                </a:solidFill>
              </a:rPr>
              <a:t>:</a:t>
            </a:r>
            <a:endParaRPr sz="2000"/>
          </a:p>
        </p:txBody>
      </p:sp>
      <p:grpSp>
        <p:nvGrpSpPr>
          <p:cNvPr id="4" name="object 4"/>
          <p:cNvGrpSpPr/>
          <p:nvPr/>
        </p:nvGrpSpPr>
        <p:grpSpPr>
          <a:xfrm>
            <a:off x="304800" y="1518921"/>
            <a:ext cx="7520305" cy="3624579"/>
            <a:chOff x="318515" y="1519427"/>
            <a:chExt cx="7520305" cy="3624579"/>
          </a:xfrm>
        </p:grpSpPr>
        <p:sp>
          <p:nvSpPr>
            <p:cNvPr id="5" name="object 5"/>
            <p:cNvSpPr/>
            <p:nvPr/>
          </p:nvSpPr>
          <p:spPr>
            <a:xfrm>
              <a:off x="318515" y="1519427"/>
              <a:ext cx="3576828" cy="1874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5719" y="1519427"/>
              <a:ext cx="1937003" cy="18516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92724" y="1574595"/>
              <a:ext cx="2046101" cy="1744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231" y="3393948"/>
              <a:ext cx="1735129" cy="17495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5689" y="3451546"/>
              <a:ext cx="1838919" cy="16919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B6185A1-58EA-4D7E-958B-E739F3C6CF5D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5896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Preparing </a:t>
            </a:r>
            <a:r>
              <a:rPr spc="-105" dirty="0"/>
              <a:t>dataset </a:t>
            </a:r>
            <a:r>
              <a:rPr spc="-130" dirty="0"/>
              <a:t>for</a:t>
            </a:r>
            <a:r>
              <a:rPr spc="-290" dirty="0"/>
              <a:t> </a:t>
            </a:r>
            <a:r>
              <a:rPr spc="-70"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513712"/>
            <a:ext cx="4251960" cy="224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FER</a:t>
            </a:r>
            <a:r>
              <a:rPr sz="1800" b="1" spc="-2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dataset </a:t>
            </a:r>
            <a:r>
              <a:rPr sz="1800" b="1" spc="-70" dirty="0">
                <a:solidFill>
                  <a:srgbClr val="004A52"/>
                </a:solidFill>
                <a:latin typeface="Verdana"/>
                <a:cs typeface="Verdana"/>
              </a:rPr>
              <a:t>have </a:t>
            </a:r>
            <a:r>
              <a:rPr lang="en-IN" b="1" spc="-135" dirty="0">
                <a:solidFill>
                  <a:srgbClr val="004A52"/>
                </a:solidFill>
                <a:latin typeface="Verdana"/>
                <a:cs typeface="Verdana"/>
              </a:rPr>
              <a:t>7</a:t>
            </a:r>
            <a:r>
              <a:rPr sz="1800" b="1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different 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Emotions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images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pixels  Form,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converted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pixels </a:t>
            </a: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into</a:t>
            </a:r>
            <a:r>
              <a:rPr sz="1800" b="1" spc="-2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images  </a:t>
            </a:r>
            <a:r>
              <a:rPr sz="1800" b="1" spc="-2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dataset</a:t>
            </a:r>
            <a:r>
              <a:rPr sz="1800" b="1" spc="-2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contains</a:t>
            </a:r>
            <a:endParaRPr sz="1800" dirty="0">
              <a:latin typeface="Verdana"/>
              <a:cs typeface="Verdana"/>
            </a:endParaRPr>
          </a:p>
          <a:p>
            <a:pPr marL="12700" marR="559435">
              <a:lnSpc>
                <a:spcPct val="114999"/>
              </a:lnSpc>
            </a:pPr>
            <a:r>
              <a:rPr sz="1800" b="1" spc="-145" dirty="0">
                <a:solidFill>
                  <a:srgbClr val="004A52"/>
                </a:solidFill>
                <a:latin typeface="Verdana"/>
                <a:cs typeface="Verdana"/>
              </a:rPr>
              <a:t>28,</a:t>
            </a:r>
            <a:r>
              <a:rPr lang="en-IN" sz="1800" b="1" spc="-145" dirty="0">
                <a:solidFill>
                  <a:srgbClr val="004A52"/>
                </a:solidFill>
                <a:latin typeface="Verdana"/>
                <a:cs typeface="Verdana"/>
              </a:rPr>
              <a:t>821</a:t>
            </a:r>
            <a:r>
              <a:rPr sz="1800" b="1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images 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training</a:t>
            </a:r>
            <a:r>
              <a:rPr sz="1800" b="1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800" b="1" spc="-235" dirty="0">
                <a:solidFill>
                  <a:srgbClr val="004A52"/>
                </a:solidFill>
                <a:latin typeface="Verdana"/>
                <a:cs typeface="Verdana"/>
              </a:rPr>
              <a:t>7,</a:t>
            </a:r>
            <a:r>
              <a:rPr lang="en-IN" sz="1800" b="1" spc="-235" dirty="0">
                <a:solidFill>
                  <a:srgbClr val="004A52"/>
                </a:solidFill>
                <a:latin typeface="Verdana"/>
                <a:cs typeface="Verdana"/>
              </a:rPr>
              <a:t>066</a:t>
            </a:r>
            <a:r>
              <a:rPr sz="1800" b="1" spc="-2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images </a:t>
            </a: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test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004A52"/>
                </a:solidFill>
                <a:latin typeface="Verdana"/>
                <a:cs typeface="Verdana"/>
              </a:rPr>
              <a:t>purpose</a:t>
            </a:r>
            <a:r>
              <a:rPr lang="en-IN" sz="1800" b="1" spc="-60" dirty="0">
                <a:solidFill>
                  <a:srgbClr val="004A52"/>
                </a:solidFill>
                <a:latin typeface="Verdana"/>
                <a:cs typeface="Verdana"/>
              </a:rPr>
              <a:t> which makes to 80 : 20 ratio.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92315-2BD5-403D-9938-2888A19A11C6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7237"/>
            <a:ext cx="2701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7438"/>
            <a:ext cx="2531110" cy="2539798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45" dirty="0">
                <a:solidFill>
                  <a:srgbClr val="004A52"/>
                </a:solidFill>
                <a:latin typeface="Verdana"/>
                <a:cs typeface="Verdana"/>
              </a:rPr>
              <a:t>Python</a:t>
            </a:r>
            <a:r>
              <a:rPr sz="1800" b="1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215" dirty="0">
                <a:solidFill>
                  <a:srgbClr val="004A52"/>
                </a:solidFill>
                <a:latin typeface="Verdana"/>
                <a:cs typeface="Verdana"/>
              </a:rPr>
              <a:t>3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Tensorflow</a:t>
            </a:r>
            <a:r>
              <a:rPr sz="1800" b="1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155" dirty="0">
                <a:solidFill>
                  <a:srgbClr val="004A52"/>
                </a:solidFill>
                <a:latin typeface="Verdana"/>
                <a:cs typeface="Verdana"/>
              </a:rPr>
              <a:t>2.0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85" dirty="0">
                <a:solidFill>
                  <a:srgbClr val="004A52"/>
                </a:solidFill>
                <a:latin typeface="Verdana"/>
                <a:cs typeface="Verdana"/>
              </a:rPr>
              <a:t>Stream-lit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65" dirty="0">
                <a:solidFill>
                  <a:srgbClr val="004A52"/>
                </a:solidFill>
                <a:latin typeface="Verdana"/>
                <a:cs typeface="Verdana"/>
              </a:rPr>
              <a:t>Streamlit-Webrtc</a:t>
            </a:r>
            <a:endParaRPr sz="1800" dirty="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sz="1800" b="1" spc="-25" dirty="0">
                <a:solidFill>
                  <a:srgbClr val="004A52"/>
                </a:solidFill>
                <a:latin typeface="Verdana"/>
                <a:cs typeface="Verdana"/>
              </a:rPr>
              <a:t>OpenCV</a:t>
            </a:r>
            <a:endParaRPr lang="en-IN" sz="1800" b="1" spc="-25" dirty="0">
              <a:solidFill>
                <a:srgbClr val="004A52"/>
              </a:solidFill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lang="en-IN" b="1" spc="-25" dirty="0" err="1">
                <a:solidFill>
                  <a:srgbClr val="004A52"/>
                </a:solidFill>
                <a:latin typeface="Verdana"/>
                <a:cs typeface="Verdana"/>
              </a:rPr>
              <a:t>Numpy</a:t>
            </a:r>
            <a:endParaRPr lang="en-IN" b="1" spc="-25" dirty="0">
              <a:solidFill>
                <a:srgbClr val="004A52"/>
              </a:solidFill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lang="en-IN" sz="1800" b="1" spc="-25" dirty="0" err="1">
                <a:solidFill>
                  <a:srgbClr val="004A52"/>
                </a:solidFill>
                <a:latin typeface="Verdana"/>
                <a:cs typeface="Verdana"/>
              </a:rPr>
              <a:t>Matplotlib</a:t>
            </a:r>
            <a:endParaRPr lang="en-IN" sz="1800" b="1" spc="-25" dirty="0">
              <a:solidFill>
                <a:srgbClr val="004A52"/>
              </a:solidFill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21005" algn="l"/>
                <a:tab pos="421640" algn="l"/>
              </a:tabLst>
            </a:pPr>
            <a:r>
              <a:rPr lang="en-IN" b="1" spc="-25" dirty="0">
                <a:solidFill>
                  <a:srgbClr val="004A52"/>
                </a:solidFill>
                <a:latin typeface="Verdana"/>
                <a:cs typeface="Verdana"/>
              </a:rPr>
              <a:t>Pandas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1988-4B31-4CD4-B187-FD357EB31329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-28702"/>
            <a:ext cx="3313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85" dirty="0">
                <a:solidFill>
                  <a:srgbClr val="CC0000"/>
                </a:solidFill>
                <a:latin typeface="Verdana"/>
                <a:cs typeface="Verdana"/>
              </a:rPr>
              <a:t>Using 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CNN</a:t>
            </a:r>
            <a:r>
              <a:rPr sz="2800" b="1" spc="-32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model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64" y="2190750"/>
            <a:ext cx="8592820" cy="3231515"/>
            <a:chOff x="365747" y="1673122"/>
            <a:chExt cx="8592820" cy="3231515"/>
          </a:xfrm>
        </p:grpSpPr>
        <p:sp>
          <p:nvSpPr>
            <p:cNvPr id="5" name="object 5"/>
            <p:cNvSpPr/>
            <p:nvPr/>
          </p:nvSpPr>
          <p:spPr>
            <a:xfrm>
              <a:off x="365747" y="1673122"/>
              <a:ext cx="8592337" cy="32314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255" y="1831847"/>
              <a:ext cx="8095488" cy="27340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18634F-74EB-4402-8652-9A73F88A38C3}"/>
              </a:ext>
            </a:extLst>
          </p:cNvPr>
          <p:cNvSpPr txBox="1"/>
          <p:nvPr/>
        </p:nvSpPr>
        <p:spPr>
          <a:xfrm>
            <a:off x="8368145" y="0"/>
            <a:ext cx="7620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5C96-9866-48E7-A8AA-92829BC8366E}"/>
              </a:ext>
            </a:extLst>
          </p:cNvPr>
          <p:cNvSpPr txBox="1"/>
          <p:nvPr/>
        </p:nvSpPr>
        <p:spPr>
          <a:xfrm>
            <a:off x="161972" y="423418"/>
            <a:ext cx="8524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 convolutional layer is </a:t>
            </a:r>
            <a:r>
              <a:rPr lang="en-IN" b="1" dirty="0"/>
              <a:t>the main building block of a CNN</a:t>
            </a:r>
            <a:r>
              <a:rPr lang="en-IN" dirty="0"/>
              <a:t>. It contains a set of filters (or kernels), parameters of which are to be learned throughout the training.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Pooling layers are </a:t>
            </a:r>
            <a:r>
              <a:rPr lang="en-IN" b="1" dirty="0"/>
              <a:t>used to reduce the dimensions of the feature maps.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Fully Connected layers</a:t>
            </a:r>
            <a:r>
              <a:rPr lang="en-IN" dirty="0"/>
              <a:t> in a neural networks are those layers where all the inputs from one layer are connected to every </a:t>
            </a:r>
            <a:r>
              <a:rPr lang="en-IN" b="1" dirty="0"/>
              <a:t>activation unit</a:t>
            </a:r>
            <a:r>
              <a:rPr lang="en-IN" dirty="0"/>
              <a:t> of the next layer.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790</Words>
  <Application>Microsoft Office PowerPoint</Application>
  <PresentationFormat>On-screen Show (16:9)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</vt:lpstr>
      <vt:lpstr>Office Theme</vt:lpstr>
      <vt:lpstr>Capstone Project - 5 Face Emotion Recognition Vikaskumar Sharma</vt:lpstr>
      <vt:lpstr>Content :</vt:lpstr>
      <vt:lpstr>The Dilemma :</vt:lpstr>
      <vt:lpstr>The Dilemma contd…</vt:lpstr>
      <vt:lpstr>Dataset (FER)</vt:lpstr>
      <vt:lpstr>Plotted images with their corresponding emotions :</vt:lpstr>
      <vt:lpstr>Preparing dataset for modeling</vt:lpstr>
      <vt:lpstr>Dependencies</vt:lpstr>
      <vt:lpstr>PowerPoint Presentation</vt:lpstr>
      <vt:lpstr>Building the CNN model :</vt:lpstr>
      <vt:lpstr>Fitting the model with Training and  Validation</vt:lpstr>
      <vt:lpstr>EDA(plotting loss and accuracy)</vt:lpstr>
      <vt:lpstr>Testing the model contd…</vt:lpstr>
      <vt:lpstr>Detected images :</vt:lpstr>
      <vt:lpstr>Challenges: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- 5      Face Emotion Detection   Navin kodam</dc:title>
  <dc:creator>Navin Kodam</dc:creator>
  <cp:lastModifiedBy>Vikas Sharma</cp:lastModifiedBy>
  <cp:revision>9</cp:revision>
  <dcterms:created xsi:type="dcterms:W3CDTF">2022-05-15T18:23:19Z</dcterms:created>
  <dcterms:modified xsi:type="dcterms:W3CDTF">2022-05-17T12:18:35Z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2022-05-15T00:00:00Z</vt:filetime>
  </property>
</Properties>
</file>