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89" r:id="rId12"/>
    <p:sldId id="275"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0B2A6-A9FB-437C-8186-3A25D7EB0795}"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21B5D-440C-4FD4-9D19-B7DBE1FE53D6}" type="slidenum">
              <a:rPr lang="en-US" smtClean="0"/>
              <a:t>‹#›</a:t>
            </a:fld>
            <a:endParaRPr lang="en-US"/>
          </a:p>
        </p:txBody>
      </p:sp>
    </p:spTree>
    <p:extLst>
      <p:ext uri="{BB962C8B-B14F-4D97-AF65-F5344CB8AC3E}">
        <p14:creationId xmlns:p14="http://schemas.microsoft.com/office/powerpoint/2010/main" val="381963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C8BE7A6-78A5-46E1-BD33-172A9291BB8E}"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8795347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BE7A6-78A5-46E1-BD33-172A9291BB8E}"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4989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BE7A6-78A5-46E1-BD33-172A9291BB8E}"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3640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377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6480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149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478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957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959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654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BE7A6-78A5-46E1-BD33-172A9291BB8E}"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2798583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3301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23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58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C8BE7A6-78A5-46E1-BD33-172A9291BB8E}"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35687010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8BE7A6-78A5-46E1-BD33-172A9291BB8E}" type="datetimeFigureOut">
              <a:rPr lang="en-US" smtClean="0"/>
              <a:t>10/29/2024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350679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C8BE7A6-78A5-46E1-BD33-172A9291BB8E}"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FCEB3-BF95-42FE-8624-BC6AF227792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01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8BE7A6-78A5-46E1-BD33-172A9291BB8E}"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344040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BE7A6-78A5-46E1-BD33-172A9291BB8E}"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217034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C8BE7A6-78A5-46E1-BD33-172A9291BB8E}" type="datetimeFigureOut">
              <a:rPr lang="en-US" smtClean="0"/>
              <a:t>10/29/2024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7390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8BE7A6-78A5-46E1-BD33-172A9291BB8E}" type="datetimeFigureOut">
              <a:rPr lang="en-US" smtClean="0"/>
              <a:t>10/29/2024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A1FCEB3-BF95-42FE-8624-BC6AF2277927}" type="slidenum">
              <a:rPr lang="en-US" smtClean="0"/>
              <a:t>‹#›</a:t>
            </a:fld>
            <a:endParaRPr lang="en-US"/>
          </a:p>
        </p:txBody>
      </p:sp>
    </p:spTree>
    <p:extLst>
      <p:ext uri="{BB962C8B-B14F-4D97-AF65-F5344CB8AC3E}">
        <p14:creationId xmlns:p14="http://schemas.microsoft.com/office/powerpoint/2010/main" val="313295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8BE7A6-78A5-46E1-BD33-172A9291BB8E}" type="datetimeFigureOut">
              <a:rPr lang="en-US" smtClean="0"/>
              <a:t>10/29/2024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A1FCEB3-BF95-42FE-8624-BC6AF2277927}" type="slidenum">
              <a:rPr lang="en-US" smtClean="0"/>
              <a:t>‹#›</a:t>
            </a:fld>
            <a:endParaRPr lang="en-US"/>
          </a:p>
        </p:txBody>
      </p:sp>
    </p:spTree>
    <p:extLst>
      <p:ext uri="{BB962C8B-B14F-4D97-AF65-F5344CB8AC3E}">
        <p14:creationId xmlns:p14="http://schemas.microsoft.com/office/powerpoint/2010/main" val="133134285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slideLayout" Target="../slideLayouts/slideLayout22.xml"/><Relationship Id="rId1" Type="http://schemas.openxmlformats.org/officeDocument/2006/relationships/themeOverride" Target="../theme/themeOverride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19820" y="219670"/>
            <a:ext cx="6253361" cy="2582717"/>
          </a:xfrm>
          <a:prstGeom prst="rect">
            <a:avLst/>
          </a:prstGeom>
          <a:noFill/>
          <a:ln/>
        </p:spPr>
        <p:txBody>
          <a:bodyPr wrap="square" lIns="0" tIns="0" rIns="0" bIns="0" rtlCol="0" anchor="t"/>
          <a:lstStyle/>
          <a:p>
            <a:pPr>
              <a:lnSpc>
                <a:spcPts val="6625"/>
              </a:lnSpc>
            </a:pPr>
            <a:r>
              <a:rPr lang="en-US" sz="5500" b="1" kern="0" spc="-159" dirty="0">
                <a:solidFill>
                  <a:srgbClr val="2C3F42"/>
                </a:solidFill>
                <a:effectLst>
                  <a:outerShdw blurRad="38100" dist="38100" dir="2700000" algn="tl">
                    <a:srgbClr val="000000">
                      <a:alpha val="43137"/>
                    </a:srgbClr>
                  </a:outerShdw>
                </a:effectLst>
                <a:latin typeface="Arial Black" panose="020B0A04020102020204" pitchFamily="34" charset="0"/>
                <a:ea typeface="Bitter Medium" pitchFamily="34" charset="-122"/>
                <a:cs typeface="Bitter Medium" pitchFamily="34" charset="-120"/>
              </a:rPr>
              <a:t>Bank Telemarketing Campaign Analysis</a:t>
            </a:r>
            <a:endParaRPr lang="en-US" sz="5500" b="1" dirty="0">
              <a:effectLst>
                <a:outerShdw blurRad="38100" dist="38100" dir="2700000" algn="tl">
                  <a:srgbClr val="000000">
                    <a:alpha val="43137"/>
                  </a:srgbClr>
                </a:outerShdw>
              </a:effectLst>
              <a:latin typeface="Arial Black" panose="020B0A04020102020204" pitchFamily="34" charset="0"/>
            </a:endParaRPr>
          </a:p>
        </p:txBody>
      </p:sp>
      <p:sp>
        <p:nvSpPr>
          <p:cNvPr id="4" name="Text 1"/>
          <p:cNvSpPr/>
          <p:nvPr/>
        </p:nvSpPr>
        <p:spPr>
          <a:xfrm>
            <a:off x="683320" y="3663786"/>
            <a:ext cx="6253361" cy="1911449"/>
          </a:xfrm>
          <a:prstGeom prst="rect">
            <a:avLst/>
          </a:prstGeom>
          <a:noFill/>
          <a:ln/>
        </p:spPr>
        <p:txBody>
          <a:bodyPr wrap="square" lIns="0" tIns="0" rIns="0" bIns="0" rtlCol="0" anchor="t"/>
          <a:lstStyle/>
          <a:p>
            <a:pPr>
              <a:lnSpc>
                <a:spcPts val="2458"/>
              </a:lnSpc>
            </a:pPr>
            <a:r>
              <a:rPr lang="en-US" sz="1500" b="1" kern="0" spc="-31" dirty="0">
                <a:latin typeface="Arial" panose="020B0604020202020204" pitchFamily="34" charset="0"/>
                <a:ea typeface="Open Sans" pitchFamily="34" charset="-122"/>
                <a:cs typeface="Arial" panose="020B0604020202020204" pitchFamily="34" charset="0"/>
              </a:rPr>
              <a:t>This presentation outlines the key findings and recommendations from my analysis of a telemarketing campaign dataset. We examined various aspects including data imputation, feature engineering, descriptive statistics, correlation analysis,</a:t>
            </a:r>
            <a:r>
              <a:rPr lang="en-US" sz="1500" b="1" dirty="0">
                <a:latin typeface="Arial" panose="020B0604020202020204" pitchFamily="34" charset="0"/>
                <a:ea typeface="Heebo Light" pitchFamily="34" charset="-122"/>
                <a:cs typeface="Arial" panose="020B0604020202020204" pitchFamily="34" charset="0"/>
              </a:rPr>
              <a:t> customer demographics, financial behaviors, and campaign performance</a:t>
            </a:r>
            <a:r>
              <a:rPr lang="en-US" sz="1500" b="1" kern="0" spc="-31" dirty="0">
                <a:latin typeface="Arial" panose="020B0604020202020204" pitchFamily="34" charset="0"/>
                <a:ea typeface="Open Sans" pitchFamily="34" charset="-122"/>
                <a:cs typeface="Arial" panose="020B0604020202020204" pitchFamily="34" charset="0"/>
              </a:rPr>
              <a:t> to derive actionable insights for improving campaign effectiveness.</a:t>
            </a:r>
            <a:endParaRPr lang="en-US" sz="1500" b="1" dirty="0">
              <a:latin typeface="Arial" panose="020B0604020202020204" pitchFamily="34" charset="0"/>
              <a:cs typeface="Arial" panose="020B0604020202020204" pitchFamily="34" charset="0"/>
            </a:endParaRPr>
          </a:p>
        </p:txBody>
      </p:sp>
      <p:sp>
        <p:nvSpPr>
          <p:cNvPr id="6" name="Text 3"/>
          <p:cNvSpPr/>
          <p:nvPr/>
        </p:nvSpPr>
        <p:spPr>
          <a:xfrm>
            <a:off x="796231" y="6109295"/>
            <a:ext cx="86419" cy="81260"/>
          </a:xfrm>
          <a:prstGeom prst="rect">
            <a:avLst/>
          </a:prstGeom>
          <a:noFill/>
          <a:ln/>
        </p:spPr>
        <p:txBody>
          <a:bodyPr wrap="none" lIns="0" tIns="0" rIns="0" bIns="0" rtlCol="0" anchor="t"/>
          <a:lstStyle/>
          <a:p>
            <a:pPr algn="ctr">
              <a:lnSpc>
                <a:spcPts val="625"/>
              </a:lnSpc>
            </a:pPr>
            <a:r>
              <a:rPr lang="en-US" sz="625" kern="0" spc="-31" dirty="0">
                <a:solidFill>
                  <a:srgbClr val="FFFFFF"/>
                </a:solidFill>
                <a:latin typeface="Open Sans Medium" pitchFamily="34" charset="0"/>
                <a:ea typeface="Open Sans Medium" pitchFamily="34" charset="-122"/>
                <a:cs typeface="Open Sans Medium" pitchFamily="34" charset="-120"/>
              </a:rPr>
              <a:t>VS</a:t>
            </a:r>
            <a:endParaRPr lang="en-US" sz="625" dirty="0"/>
          </a:p>
        </p:txBody>
      </p:sp>
      <p:sp>
        <p:nvSpPr>
          <p:cNvPr id="7" name="Text 4"/>
          <p:cNvSpPr/>
          <p:nvPr/>
        </p:nvSpPr>
        <p:spPr>
          <a:xfrm>
            <a:off x="1093192" y="6166028"/>
            <a:ext cx="1681262" cy="341709"/>
          </a:xfrm>
          <a:prstGeom prst="rect">
            <a:avLst/>
          </a:prstGeom>
          <a:noFill/>
          <a:ln/>
        </p:spPr>
        <p:txBody>
          <a:bodyPr wrap="none" lIns="0" tIns="0" rIns="0" bIns="0" rtlCol="0" anchor="t"/>
          <a:lstStyle/>
          <a:p>
            <a:pPr>
              <a:lnSpc>
                <a:spcPts val="2667"/>
              </a:lnSpc>
            </a:pPr>
            <a:endParaRPr lang="en-US" sz="3333"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C44D8B67-C8F0-DD57-7221-DFD5427CC084}"/>
              </a:ext>
            </a:extLst>
          </p:cNvPr>
          <p:cNvSpPr txBox="1"/>
          <p:nvPr/>
        </p:nvSpPr>
        <p:spPr>
          <a:xfrm>
            <a:off x="683319" y="6128844"/>
            <a:ext cx="6096000" cy="475900"/>
          </a:xfrm>
          <a:prstGeom prst="rect">
            <a:avLst/>
          </a:prstGeom>
          <a:noFill/>
        </p:spPr>
        <p:txBody>
          <a:bodyPr wrap="square">
            <a:spAutoFit/>
          </a:bodyPr>
          <a:lstStyle/>
          <a:p>
            <a:pPr>
              <a:lnSpc>
                <a:spcPts val="2667"/>
              </a:lnSpc>
            </a:pPr>
            <a:r>
              <a:rPr lang="en-US" sz="3667" b="1" dirty="0">
                <a:effectLst>
                  <a:outerShdw blurRad="38100" dist="38100" dir="2700000" algn="tl">
                    <a:srgbClr val="000000">
                      <a:alpha val="43137"/>
                    </a:srgbClr>
                  </a:outerShdw>
                </a:effectLst>
                <a:latin typeface="Arial Black" panose="020B0A04020102020204" pitchFamily="34" charset="0"/>
              </a:rPr>
              <a:t>by Vikas Singh</a:t>
            </a:r>
          </a:p>
        </p:txBody>
      </p:sp>
      <p:pic>
        <p:nvPicPr>
          <p:cNvPr id="12" name="Image 0" descr="preencoded.png">
            <a:extLst>
              <a:ext uri="{FF2B5EF4-FFF2-40B4-BE49-F238E27FC236}">
                <a16:creationId xmlns:a16="http://schemas.microsoft.com/office/drawing/2014/main" id="{E25B981A-6C88-3754-26B0-FAA49BD392CA}"/>
              </a:ext>
            </a:extLst>
          </p:cNvPr>
          <p:cNvPicPr>
            <a:picLocks noChangeAspect="1"/>
          </p:cNvPicPr>
          <p:nvPr/>
        </p:nvPicPr>
        <p:blipFill>
          <a:blip r:embed="rId3"/>
          <a:stretch>
            <a:fillRect/>
          </a:stretch>
        </p:blipFill>
        <p:spPr>
          <a:xfrm>
            <a:off x="7346553" y="0"/>
            <a:ext cx="4845447"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09799" y="479128"/>
            <a:ext cx="5967313" cy="544513"/>
          </a:xfrm>
          <a:prstGeom prst="rect">
            <a:avLst/>
          </a:prstGeom>
          <a:noFill/>
          <a:ln/>
        </p:spPr>
        <p:txBody>
          <a:bodyPr wrap="none" lIns="0" tIns="0" rIns="0" bIns="0" rtlCol="0" anchor="t"/>
          <a:lstStyle/>
          <a:p>
            <a:pPr>
              <a:lnSpc>
                <a:spcPts val="4250"/>
              </a:lnSpc>
            </a:pPr>
            <a:r>
              <a:rPr lang="en-US" sz="3667" b="1" kern="0" spc="-102"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Outlier Detection and Handling</a:t>
            </a:r>
            <a:endParaRPr lang="en-US" sz="3667"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Text 1"/>
          <p:cNvSpPr/>
          <p:nvPr/>
        </p:nvSpPr>
        <p:spPr>
          <a:xfrm>
            <a:off x="609799" y="1372096"/>
            <a:ext cx="10972403" cy="836117"/>
          </a:xfrm>
          <a:prstGeom prst="rect">
            <a:avLst/>
          </a:prstGeom>
          <a:noFill/>
          <a:ln/>
        </p:spPr>
        <p:txBody>
          <a:bodyPr wrap="square" lIns="0" tIns="0" rIns="0" bIns="0" rtlCol="0" anchor="t"/>
          <a:lstStyle/>
          <a:p>
            <a:pPr>
              <a:lnSpc>
                <a:spcPts val="2167"/>
              </a:lnSpc>
            </a:pPr>
            <a:r>
              <a:rPr lang="en-US" sz="1500" kern="0" spc="-27" dirty="0">
                <a:solidFill>
                  <a:srgbClr val="2B2E3C"/>
                </a:solidFill>
                <a:latin typeface="Arial" panose="020B0604020202020204" pitchFamily="34" charset="0"/>
                <a:ea typeface="Open Sans" pitchFamily="34" charset="-122"/>
                <a:cs typeface="Arial" panose="020B0604020202020204" pitchFamily="34" charset="0"/>
              </a:rPr>
              <a:t>Outliers were detected in age, salary, balance, duration, and campaign columns. After handling outliers using winsorization and IQR method, the data became more concentrated around typical values, with extreme outliers removed or adjusted. The cleaning process resulted in a loss of about 37% of the data.</a:t>
            </a:r>
            <a:endParaRPr lang="en-US" sz="1500" dirty="0">
              <a:latin typeface="Arial" panose="020B0604020202020204" pitchFamily="34" charset="0"/>
              <a:cs typeface="Arial" panose="020B0604020202020204" pitchFamily="34" charset="0"/>
            </a:endParaRPr>
          </a:p>
        </p:txBody>
      </p:sp>
      <p:sp>
        <p:nvSpPr>
          <p:cNvPr id="4" name="Text 2"/>
          <p:cNvSpPr/>
          <p:nvPr/>
        </p:nvSpPr>
        <p:spPr>
          <a:xfrm>
            <a:off x="609799" y="2404170"/>
            <a:ext cx="10972403" cy="557411"/>
          </a:xfrm>
          <a:prstGeom prst="rect">
            <a:avLst/>
          </a:prstGeom>
          <a:noFill/>
          <a:ln/>
        </p:spPr>
        <p:txBody>
          <a:bodyPr wrap="square" lIns="0" tIns="0" rIns="0" bIns="0" rtlCol="0" anchor="t"/>
          <a:lstStyle/>
          <a:p>
            <a:pPr>
              <a:lnSpc>
                <a:spcPts val="2167"/>
              </a:lnSpc>
            </a:pPr>
            <a:r>
              <a:rPr lang="en-US" sz="1500" kern="0" spc="-27" dirty="0">
                <a:solidFill>
                  <a:srgbClr val="2B2E3C"/>
                </a:solidFill>
                <a:latin typeface="Arial" panose="020B0604020202020204" pitchFamily="34" charset="0"/>
                <a:ea typeface="Open Sans" pitchFamily="34" charset="-122"/>
                <a:cs typeface="Arial" panose="020B0604020202020204" pitchFamily="34" charset="0"/>
              </a:rPr>
              <a:t>Given the significant data loss, alternative methods like normalization or standardization should be considered for handling outliers in future analyses. This approach would help maintain a larger dataset while still addressing the impact of extreme values on the analysis.</a:t>
            </a:r>
            <a:endParaRPr lang="en-US" sz="1500" dirty="0">
              <a:latin typeface="Arial" panose="020B0604020202020204" pitchFamily="34" charset="0"/>
              <a:cs typeface="Arial" panose="020B0604020202020204" pitchFamily="34" charset="0"/>
            </a:endParaRPr>
          </a:p>
        </p:txBody>
      </p:sp>
      <p:sp>
        <p:nvSpPr>
          <p:cNvPr id="6" name="Text 3"/>
          <p:cNvSpPr/>
          <p:nvPr/>
        </p:nvSpPr>
        <p:spPr>
          <a:xfrm>
            <a:off x="657424" y="3464322"/>
            <a:ext cx="2285703" cy="272157"/>
          </a:xfrm>
          <a:prstGeom prst="rect">
            <a:avLst/>
          </a:prstGeom>
          <a:noFill/>
          <a:ln/>
        </p:spPr>
        <p:txBody>
          <a:bodyPr wrap="none" lIns="0" tIns="0" rIns="0" bIns="0" rtlCol="0" anchor="t"/>
          <a:lstStyle/>
          <a:p>
            <a:pPr>
              <a:lnSpc>
                <a:spcPts val="2125"/>
              </a:lnSpc>
            </a:pPr>
            <a:r>
              <a:rPr lang="en-US" sz="2000" b="1" kern="0" spc="-52" dirty="0">
                <a:solidFill>
                  <a:srgbClr val="2B2E3C"/>
                </a:solidFill>
                <a:latin typeface="Arial" panose="020B0604020202020204" pitchFamily="34" charset="0"/>
                <a:ea typeface="Bitter Medium" pitchFamily="34" charset="-122"/>
                <a:cs typeface="Arial" panose="020B0604020202020204" pitchFamily="34" charset="0"/>
              </a:rPr>
              <a:t>Before vs After Cleaning</a:t>
            </a:r>
            <a:endParaRPr lang="en-US" sz="2000" b="1" dirty="0">
              <a:latin typeface="Arial" panose="020B0604020202020204" pitchFamily="34" charset="0"/>
              <a:cs typeface="Arial" panose="020B0604020202020204" pitchFamily="34" charset="0"/>
            </a:endParaRPr>
          </a:p>
        </p:txBody>
      </p:sp>
      <p:sp>
        <p:nvSpPr>
          <p:cNvPr id="7" name="Text 4"/>
          <p:cNvSpPr/>
          <p:nvPr/>
        </p:nvSpPr>
        <p:spPr>
          <a:xfrm>
            <a:off x="673299" y="3888582"/>
            <a:ext cx="3483173" cy="557411"/>
          </a:xfrm>
          <a:prstGeom prst="rect">
            <a:avLst/>
          </a:prstGeom>
          <a:noFill/>
          <a:ln/>
        </p:spPr>
        <p:txBody>
          <a:bodyPr wrap="square" lIns="0" tIns="0" rIns="0" bIns="0" rtlCol="0" anchor="t"/>
          <a:lstStyle/>
          <a:p>
            <a:pPr>
              <a:lnSpc>
                <a:spcPts val="2167"/>
              </a:lnSpc>
            </a:pPr>
            <a:r>
              <a:rPr lang="en-US" sz="1500" kern="0" spc="-27" dirty="0">
                <a:solidFill>
                  <a:srgbClr val="2B2E3C"/>
                </a:solidFill>
                <a:latin typeface="Arial" panose="020B0604020202020204" pitchFamily="34" charset="0"/>
                <a:ea typeface="Open Sans" pitchFamily="34" charset="-122"/>
                <a:cs typeface="Arial" panose="020B0604020202020204" pitchFamily="34" charset="0"/>
              </a:rPr>
              <a:t>Reduced extreme values in age, salary, balance, duration, and campaign</a:t>
            </a:r>
            <a:endParaRPr lang="en-US" sz="1500" dirty="0">
              <a:latin typeface="Arial" panose="020B0604020202020204" pitchFamily="34" charset="0"/>
              <a:cs typeface="Arial" panose="020B0604020202020204" pitchFamily="34" charset="0"/>
            </a:endParaRPr>
          </a:p>
        </p:txBody>
      </p:sp>
      <p:sp>
        <p:nvSpPr>
          <p:cNvPr id="9" name="Text 5"/>
          <p:cNvSpPr/>
          <p:nvPr/>
        </p:nvSpPr>
        <p:spPr>
          <a:xfrm>
            <a:off x="671315" y="4607322"/>
            <a:ext cx="2178149" cy="272157"/>
          </a:xfrm>
          <a:prstGeom prst="rect">
            <a:avLst/>
          </a:prstGeom>
          <a:noFill/>
          <a:ln/>
        </p:spPr>
        <p:txBody>
          <a:bodyPr wrap="none" lIns="0" tIns="0" rIns="0" bIns="0" rtlCol="0" anchor="t"/>
          <a:lstStyle/>
          <a:p>
            <a:pPr>
              <a:lnSpc>
                <a:spcPts val="2125"/>
              </a:lnSpc>
            </a:pPr>
            <a:r>
              <a:rPr lang="en-US" sz="2000" b="1" kern="0" spc="-52" dirty="0">
                <a:solidFill>
                  <a:srgbClr val="2B2E3C"/>
                </a:solidFill>
                <a:latin typeface="Arial" panose="020B0604020202020204" pitchFamily="34" charset="0"/>
                <a:ea typeface="Bitter Medium" pitchFamily="34" charset="-122"/>
                <a:cs typeface="Arial" panose="020B0604020202020204" pitchFamily="34" charset="0"/>
              </a:rPr>
              <a:t>Data Loss</a:t>
            </a:r>
            <a:endParaRPr lang="en-US" sz="2000" b="1" dirty="0">
              <a:latin typeface="Arial" panose="020B0604020202020204" pitchFamily="34" charset="0"/>
              <a:cs typeface="Arial" panose="020B0604020202020204" pitchFamily="34" charset="0"/>
            </a:endParaRPr>
          </a:p>
        </p:txBody>
      </p:sp>
      <p:sp>
        <p:nvSpPr>
          <p:cNvPr id="10" name="Text 6"/>
          <p:cNvSpPr/>
          <p:nvPr/>
        </p:nvSpPr>
        <p:spPr>
          <a:xfrm>
            <a:off x="703064" y="4999832"/>
            <a:ext cx="3483273" cy="557411"/>
          </a:xfrm>
          <a:prstGeom prst="rect">
            <a:avLst/>
          </a:prstGeom>
          <a:noFill/>
          <a:ln/>
        </p:spPr>
        <p:txBody>
          <a:bodyPr wrap="square" lIns="0" tIns="0" rIns="0" bIns="0" rtlCol="0" anchor="t"/>
          <a:lstStyle/>
          <a:p>
            <a:pPr>
              <a:lnSpc>
                <a:spcPts val="2167"/>
              </a:lnSpc>
            </a:pPr>
            <a:r>
              <a:rPr lang="en-US" sz="1500" kern="0" spc="-27" dirty="0">
                <a:solidFill>
                  <a:srgbClr val="2B2E3C"/>
                </a:solidFill>
                <a:latin typeface="Arial" panose="020B0604020202020204" pitchFamily="34" charset="0"/>
                <a:ea typeface="Open Sans" pitchFamily="34" charset="-122"/>
                <a:cs typeface="Arial" panose="020B0604020202020204" pitchFamily="34" charset="0"/>
              </a:rPr>
              <a:t>37% reduction in dataset size after outlier handling</a:t>
            </a:r>
            <a:endParaRPr lang="en-US" sz="1500" dirty="0">
              <a:latin typeface="Arial" panose="020B0604020202020204" pitchFamily="34" charset="0"/>
              <a:cs typeface="Arial" panose="020B0604020202020204" pitchFamily="34" charset="0"/>
            </a:endParaRPr>
          </a:p>
        </p:txBody>
      </p:sp>
      <p:sp>
        <p:nvSpPr>
          <p:cNvPr id="12" name="Text 7"/>
          <p:cNvSpPr/>
          <p:nvPr/>
        </p:nvSpPr>
        <p:spPr>
          <a:xfrm>
            <a:off x="669430" y="5702697"/>
            <a:ext cx="2178149" cy="272157"/>
          </a:xfrm>
          <a:prstGeom prst="rect">
            <a:avLst/>
          </a:prstGeom>
          <a:noFill/>
          <a:ln/>
        </p:spPr>
        <p:txBody>
          <a:bodyPr wrap="none" lIns="0" tIns="0" rIns="0" bIns="0" rtlCol="0" anchor="t"/>
          <a:lstStyle/>
          <a:p>
            <a:pPr>
              <a:lnSpc>
                <a:spcPts val="2125"/>
              </a:lnSpc>
            </a:pPr>
            <a:r>
              <a:rPr lang="en-US" sz="2000" b="1" kern="0" spc="-52" dirty="0">
                <a:solidFill>
                  <a:srgbClr val="2B2E3C"/>
                </a:solidFill>
                <a:latin typeface="Arial" panose="020B0604020202020204" pitchFamily="34" charset="0"/>
                <a:ea typeface="Bitter Medium" pitchFamily="34" charset="-122"/>
                <a:cs typeface="Arial" panose="020B0604020202020204" pitchFamily="34" charset="0"/>
              </a:rPr>
              <a:t>Alternative Methods</a:t>
            </a:r>
            <a:endParaRPr lang="en-US" sz="2000" b="1" dirty="0">
              <a:latin typeface="Arial" panose="020B0604020202020204" pitchFamily="34" charset="0"/>
              <a:cs typeface="Arial" panose="020B0604020202020204" pitchFamily="34" charset="0"/>
            </a:endParaRPr>
          </a:p>
        </p:txBody>
      </p:sp>
      <p:sp>
        <p:nvSpPr>
          <p:cNvPr id="13" name="Text 8"/>
          <p:cNvSpPr/>
          <p:nvPr/>
        </p:nvSpPr>
        <p:spPr>
          <a:xfrm>
            <a:off x="669429" y="6063457"/>
            <a:ext cx="3483173" cy="557411"/>
          </a:xfrm>
          <a:prstGeom prst="rect">
            <a:avLst/>
          </a:prstGeom>
          <a:noFill/>
          <a:ln/>
        </p:spPr>
        <p:txBody>
          <a:bodyPr wrap="square" lIns="0" tIns="0" rIns="0" bIns="0" rtlCol="0" anchor="t"/>
          <a:lstStyle/>
          <a:p>
            <a:pPr>
              <a:lnSpc>
                <a:spcPts val="2167"/>
              </a:lnSpc>
            </a:pPr>
            <a:r>
              <a:rPr lang="en-US" sz="1500" kern="0" spc="-27" dirty="0">
                <a:solidFill>
                  <a:srgbClr val="2B2E3C"/>
                </a:solidFill>
                <a:latin typeface="Arial" panose="020B0604020202020204" pitchFamily="34" charset="0"/>
                <a:ea typeface="Open Sans" pitchFamily="34" charset="-122"/>
                <a:cs typeface="Arial" panose="020B0604020202020204" pitchFamily="34" charset="0"/>
              </a:rPr>
              <a:t>Consider normalization or standardization for future analyses</a:t>
            </a:r>
            <a:endParaRPr lang="en-US" sz="1500" dirty="0">
              <a:latin typeface="Arial" panose="020B0604020202020204" pitchFamily="34" charset="0"/>
              <a:cs typeface="Arial" panose="020B0604020202020204" pitchFamily="34" charset="0"/>
            </a:endParaRPr>
          </a:p>
        </p:txBody>
      </p:sp>
      <p:sp>
        <p:nvSpPr>
          <p:cNvPr id="35" name="Shape 1"/>
          <p:cNvSpPr/>
          <p:nvPr/>
        </p:nvSpPr>
        <p:spPr>
          <a:xfrm>
            <a:off x="4990406" y="3325019"/>
            <a:ext cx="6179939" cy="2969220"/>
          </a:xfrm>
          <a:prstGeom prst="roundRect">
            <a:avLst>
              <a:gd name="adj" fmla="val 2910"/>
            </a:avLst>
          </a:prstGeom>
          <a:noFill/>
          <a:ln w="15240">
            <a:solidFill>
              <a:srgbClr val="FFFFFF">
                <a:alpha val="24000"/>
              </a:srgbClr>
            </a:solidFill>
            <a:prstDash val="solid"/>
          </a:ln>
        </p:spPr>
      </p:sp>
      <p:sp>
        <p:nvSpPr>
          <p:cNvPr id="36" name="Shape 2"/>
          <p:cNvSpPr/>
          <p:nvPr/>
        </p:nvSpPr>
        <p:spPr>
          <a:xfrm>
            <a:off x="5003106" y="3337720"/>
            <a:ext cx="6153844" cy="588764"/>
          </a:xfrm>
          <a:prstGeom prst="rect">
            <a:avLst/>
          </a:prstGeom>
          <a:solidFill>
            <a:srgbClr val="FFFFFF">
              <a:alpha val="4000"/>
            </a:srgbClr>
          </a:solidFill>
          <a:ln/>
        </p:spPr>
      </p:sp>
      <p:sp>
        <p:nvSpPr>
          <p:cNvPr id="37" name="Text 3"/>
          <p:cNvSpPr/>
          <p:nvPr/>
        </p:nvSpPr>
        <p:spPr>
          <a:xfrm>
            <a:off x="5209481" y="3467497"/>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Feature</a:t>
            </a:r>
            <a:endParaRPr lang="en-US" sz="1583" dirty="0">
              <a:latin typeface="Arial" panose="020B0604020202020204" pitchFamily="34" charset="0"/>
              <a:cs typeface="Arial" panose="020B0604020202020204" pitchFamily="34" charset="0"/>
            </a:endParaRPr>
          </a:p>
        </p:txBody>
      </p:sp>
      <p:sp>
        <p:nvSpPr>
          <p:cNvPr id="38" name="Text 4"/>
          <p:cNvSpPr/>
          <p:nvPr/>
        </p:nvSpPr>
        <p:spPr>
          <a:xfrm>
            <a:off x="7263706" y="3467497"/>
            <a:ext cx="1633339"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Before Cleaning</a:t>
            </a:r>
            <a:endParaRPr lang="en-US" sz="1583" dirty="0">
              <a:latin typeface="Arial" panose="020B0604020202020204" pitchFamily="34" charset="0"/>
              <a:cs typeface="Arial" panose="020B0604020202020204" pitchFamily="34" charset="0"/>
            </a:endParaRPr>
          </a:p>
        </p:txBody>
      </p:sp>
      <p:sp>
        <p:nvSpPr>
          <p:cNvPr id="39" name="Text 5"/>
          <p:cNvSpPr/>
          <p:nvPr/>
        </p:nvSpPr>
        <p:spPr>
          <a:xfrm>
            <a:off x="9314756" y="3467497"/>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After Cleaning</a:t>
            </a:r>
            <a:endParaRPr lang="en-US" sz="1583" dirty="0">
              <a:latin typeface="Arial" panose="020B0604020202020204" pitchFamily="34" charset="0"/>
              <a:cs typeface="Arial" panose="020B0604020202020204" pitchFamily="34" charset="0"/>
            </a:endParaRPr>
          </a:p>
        </p:txBody>
      </p:sp>
      <p:sp>
        <p:nvSpPr>
          <p:cNvPr id="40" name="Shape 6"/>
          <p:cNvSpPr/>
          <p:nvPr/>
        </p:nvSpPr>
        <p:spPr>
          <a:xfrm>
            <a:off x="5003106" y="3926483"/>
            <a:ext cx="6153844" cy="588764"/>
          </a:xfrm>
          <a:prstGeom prst="rect">
            <a:avLst/>
          </a:prstGeom>
          <a:solidFill>
            <a:srgbClr val="000000">
              <a:alpha val="4000"/>
            </a:srgbClr>
          </a:solidFill>
          <a:ln/>
        </p:spPr>
      </p:sp>
      <p:sp>
        <p:nvSpPr>
          <p:cNvPr id="41" name="Text 7"/>
          <p:cNvSpPr/>
          <p:nvPr/>
        </p:nvSpPr>
        <p:spPr>
          <a:xfrm>
            <a:off x="5209481" y="4056261"/>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Age</a:t>
            </a:r>
            <a:endParaRPr lang="en-US" sz="1583" dirty="0">
              <a:latin typeface="Arial" panose="020B0604020202020204" pitchFamily="34" charset="0"/>
              <a:cs typeface="Arial" panose="020B0604020202020204" pitchFamily="34" charset="0"/>
            </a:endParaRPr>
          </a:p>
        </p:txBody>
      </p:sp>
      <p:sp>
        <p:nvSpPr>
          <p:cNvPr id="42" name="Text 8"/>
          <p:cNvSpPr/>
          <p:nvPr/>
        </p:nvSpPr>
        <p:spPr>
          <a:xfrm>
            <a:off x="7263706" y="4056261"/>
            <a:ext cx="1633339"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Up to 90+ years</a:t>
            </a:r>
            <a:endParaRPr lang="en-US" sz="1583" dirty="0">
              <a:latin typeface="Arial" panose="020B0604020202020204" pitchFamily="34" charset="0"/>
              <a:cs typeface="Arial" panose="020B0604020202020204" pitchFamily="34" charset="0"/>
            </a:endParaRPr>
          </a:p>
        </p:txBody>
      </p:sp>
      <p:sp>
        <p:nvSpPr>
          <p:cNvPr id="43" name="Text 9"/>
          <p:cNvSpPr/>
          <p:nvPr/>
        </p:nvSpPr>
        <p:spPr>
          <a:xfrm>
            <a:off x="9314756" y="4056261"/>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30-50 years</a:t>
            </a:r>
            <a:endParaRPr lang="en-US" sz="1583" dirty="0">
              <a:latin typeface="Arial" panose="020B0604020202020204" pitchFamily="34" charset="0"/>
              <a:cs typeface="Arial" panose="020B0604020202020204" pitchFamily="34" charset="0"/>
            </a:endParaRPr>
          </a:p>
        </p:txBody>
      </p:sp>
      <p:sp>
        <p:nvSpPr>
          <p:cNvPr id="44" name="Shape 10"/>
          <p:cNvSpPr/>
          <p:nvPr/>
        </p:nvSpPr>
        <p:spPr>
          <a:xfrm>
            <a:off x="5003106" y="4515247"/>
            <a:ext cx="6153844" cy="588764"/>
          </a:xfrm>
          <a:prstGeom prst="rect">
            <a:avLst/>
          </a:prstGeom>
          <a:solidFill>
            <a:srgbClr val="FFFFFF">
              <a:alpha val="4000"/>
            </a:srgbClr>
          </a:solidFill>
          <a:ln/>
        </p:spPr>
      </p:sp>
      <p:sp>
        <p:nvSpPr>
          <p:cNvPr id="45" name="Text 11"/>
          <p:cNvSpPr/>
          <p:nvPr/>
        </p:nvSpPr>
        <p:spPr>
          <a:xfrm>
            <a:off x="5209481" y="4645025"/>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Salary</a:t>
            </a:r>
            <a:endParaRPr lang="en-US" sz="1583" dirty="0">
              <a:latin typeface="Arial" panose="020B0604020202020204" pitchFamily="34" charset="0"/>
              <a:cs typeface="Arial" panose="020B0604020202020204" pitchFamily="34" charset="0"/>
            </a:endParaRPr>
          </a:p>
        </p:txBody>
      </p:sp>
      <p:sp>
        <p:nvSpPr>
          <p:cNvPr id="46" name="Text 12"/>
          <p:cNvSpPr/>
          <p:nvPr/>
        </p:nvSpPr>
        <p:spPr>
          <a:xfrm>
            <a:off x="7263706" y="4645025"/>
            <a:ext cx="1633339"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Up to 120,000</a:t>
            </a:r>
            <a:endParaRPr lang="en-US" sz="1583" dirty="0">
              <a:latin typeface="Arial" panose="020B0604020202020204" pitchFamily="34" charset="0"/>
              <a:cs typeface="Arial" panose="020B0604020202020204" pitchFamily="34" charset="0"/>
            </a:endParaRPr>
          </a:p>
        </p:txBody>
      </p:sp>
      <p:sp>
        <p:nvSpPr>
          <p:cNvPr id="47" name="Text 13"/>
          <p:cNvSpPr/>
          <p:nvPr/>
        </p:nvSpPr>
        <p:spPr>
          <a:xfrm>
            <a:off x="9314756" y="4645025"/>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20,000-70,000</a:t>
            </a:r>
            <a:endParaRPr lang="en-US" sz="1583" dirty="0">
              <a:latin typeface="Arial" panose="020B0604020202020204" pitchFamily="34" charset="0"/>
              <a:cs typeface="Arial" panose="020B0604020202020204" pitchFamily="34" charset="0"/>
            </a:endParaRPr>
          </a:p>
        </p:txBody>
      </p:sp>
      <p:sp>
        <p:nvSpPr>
          <p:cNvPr id="48" name="Shape 14"/>
          <p:cNvSpPr/>
          <p:nvPr/>
        </p:nvSpPr>
        <p:spPr>
          <a:xfrm>
            <a:off x="5003106" y="5104011"/>
            <a:ext cx="6153844" cy="588764"/>
          </a:xfrm>
          <a:prstGeom prst="rect">
            <a:avLst/>
          </a:prstGeom>
          <a:solidFill>
            <a:srgbClr val="000000">
              <a:alpha val="4000"/>
            </a:srgbClr>
          </a:solidFill>
          <a:ln/>
        </p:spPr>
      </p:sp>
      <p:sp>
        <p:nvSpPr>
          <p:cNvPr id="49" name="Text 15"/>
          <p:cNvSpPr/>
          <p:nvPr/>
        </p:nvSpPr>
        <p:spPr>
          <a:xfrm>
            <a:off x="5209481" y="5233789"/>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Balance</a:t>
            </a:r>
            <a:endParaRPr lang="en-US" sz="1583" dirty="0">
              <a:latin typeface="Arial" panose="020B0604020202020204" pitchFamily="34" charset="0"/>
              <a:cs typeface="Arial" panose="020B0604020202020204" pitchFamily="34" charset="0"/>
            </a:endParaRPr>
          </a:p>
        </p:txBody>
      </p:sp>
      <p:sp>
        <p:nvSpPr>
          <p:cNvPr id="50" name="Text 16"/>
          <p:cNvSpPr/>
          <p:nvPr/>
        </p:nvSpPr>
        <p:spPr>
          <a:xfrm>
            <a:off x="7263706" y="5233789"/>
            <a:ext cx="1633339"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Up to 100,000</a:t>
            </a:r>
            <a:endParaRPr lang="en-US" sz="1583" dirty="0">
              <a:latin typeface="Arial" panose="020B0604020202020204" pitchFamily="34" charset="0"/>
              <a:cs typeface="Arial" panose="020B0604020202020204" pitchFamily="34" charset="0"/>
            </a:endParaRPr>
          </a:p>
        </p:txBody>
      </p:sp>
      <p:sp>
        <p:nvSpPr>
          <p:cNvPr id="51" name="Text 17"/>
          <p:cNvSpPr/>
          <p:nvPr/>
        </p:nvSpPr>
        <p:spPr>
          <a:xfrm>
            <a:off x="9314756" y="5233789"/>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0-3,500</a:t>
            </a:r>
            <a:endParaRPr lang="en-US" sz="1583" dirty="0">
              <a:latin typeface="Arial" panose="020B0604020202020204" pitchFamily="34" charset="0"/>
              <a:cs typeface="Arial" panose="020B0604020202020204" pitchFamily="34" charset="0"/>
            </a:endParaRPr>
          </a:p>
        </p:txBody>
      </p:sp>
      <p:sp>
        <p:nvSpPr>
          <p:cNvPr id="52" name="Shape 18"/>
          <p:cNvSpPr/>
          <p:nvPr/>
        </p:nvSpPr>
        <p:spPr>
          <a:xfrm>
            <a:off x="5003106" y="5692776"/>
            <a:ext cx="6153844" cy="588764"/>
          </a:xfrm>
          <a:prstGeom prst="rect">
            <a:avLst/>
          </a:prstGeom>
          <a:solidFill>
            <a:srgbClr val="FFFFFF">
              <a:alpha val="4000"/>
            </a:srgbClr>
          </a:solidFill>
          <a:ln/>
        </p:spPr>
      </p:sp>
      <p:sp>
        <p:nvSpPr>
          <p:cNvPr id="53" name="Text 19"/>
          <p:cNvSpPr/>
          <p:nvPr/>
        </p:nvSpPr>
        <p:spPr>
          <a:xfrm>
            <a:off x="5209481" y="5822554"/>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Duration</a:t>
            </a:r>
            <a:endParaRPr lang="en-US" sz="1583" dirty="0">
              <a:latin typeface="Arial" panose="020B0604020202020204" pitchFamily="34" charset="0"/>
              <a:cs typeface="Arial" panose="020B0604020202020204" pitchFamily="34" charset="0"/>
            </a:endParaRPr>
          </a:p>
        </p:txBody>
      </p:sp>
      <p:sp>
        <p:nvSpPr>
          <p:cNvPr id="54" name="Text 20"/>
          <p:cNvSpPr/>
          <p:nvPr/>
        </p:nvSpPr>
        <p:spPr>
          <a:xfrm>
            <a:off x="7263706" y="5822554"/>
            <a:ext cx="1633339"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Up to 80 minutes</a:t>
            </a:r>
            <a:endParaRPr lang="en-US" sz="1583" dirty="0">
              <a:latin typeface="Arial" panose="020B0604020202020204" pitchFamily="34" charset="0"/>
              <a:cs typeface="Arial" panose="020B0604020202020204" pitchFamily="34" charset="0"/>
            </a:endParaRPr>
          </a:p>
        </p:txBody>
      </p:sp>
      <p:sp>
        <p:nvSpPr>
          <p:cNvPr id="55" name="Text 21"/>
          <p:cNvSpPr/>
          <p:nvPr/>
        </p:nvSpPr>
        <p:spPr>
          <a:xfrm>
            <a:off x="9314756" y="5822554"/>
            <a:ext cx="1636514" cy="329208"/>
          </a:xfrm>
          <a:prstGeom prst="rect">
            <a:avLst/>
          </a:prstGeom>
          <a:noFill/>
          <a:ln/>
        </p:spPr>
        <p:txBody>
          <a:bodyPr wrap="none" lIns="0" tIns="0" rIns="0" bIns="0" rtlCol="0" anchor="t"/>
          <a:lstStyle/>
          <a:p>
            <a:pPr>
              <a:lnSpc>
                <a:spcPts val="2583"/>
              </a:lnSpc>
            </a:pPr>
            <a:r>
              <a:rPr lang="en-US" sz="1583" dirty="0">
                <a:latin typeface="Arial" panose="020B0604020202020204" pitchFamily="34" charset="0"/>
                <a:ea typeface="Heebo Light" pitchFamily="34" charset="-122"/>
                <a:cs typeface="Arial" panose="020B0604020202020204" pitchFamily="34" charset="0"/>
              </a:rPr>
              <a:t>1-10 minutes</a:t>
            </a:r>
            <a:endParaRPr lang="en-US" sz="1583"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EEB40FF-EE88-3C45-A70F-2DCD169E42AF}"/>
              </a:ext>
            </a:extLst>
          </p:cNvPr>
          <p:cNvSpPr/>
          <p:nvPr/>
        </p:nvSpPr>
        <p:spPr>
          <a:xfrm>
            <a:off x="10620375" y="6437660"/>
            <a:ext cx="1460500" cy="3694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79C380-7120-21CF-C675-C16075C4E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750"/>
            <a:ext cx="5746750" cy="619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30482A3-1F8B-D181-D76E-9BD58ABB9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50" y="666750"/>
            <a:ext cx="5746750" cy="61912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E7E7EBA-0442-0317-75DD-2C70CAE4EE4E}"/>
              </a:ext>
            </a:extLst>
          </p:cNvPr>
          <p:cNvSpPr/>
          <p:nvPr/>
        </p:nvSpPr>
        <p:spPr>
          <a:xfrm>
            <a:off x="0" y="0"/>
            <a:ext cx="5746750" cy="6667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67"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Before Handling Outliers</a:t>
            </a:r>
          </a:p>
        </p:txBody>
      </p:sp>
      <p:sp>
        <p:nvSpPr>
          <p:cNvPr id="3" name="Rectangle 2">
            <a:extLst>
              <a:ext uri="{FF2B5EF4-FFF2-40B4-BE49-F238E27FC236}">
                <a16:creationId xmlns:a16="http://schemas.microsoft.com/office/drawing/2014/main" id="{A8852795-7466-ECB8-4C55-E0E987D333A4}"/>
              </a:ext>
            </a:extLst>
          </p:cNvPr>
          <p:cNvSpPr/>
          <p:nvPr/>
        </p:nvSpPr>
        <p:spPr>
          <a:xfrm>
            <a:off x="6445250" y="0"/>
            <a:ext cx="5746750" cy="6667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67"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After Handling Outliers</a:t>
            </a:r>
          </a:p>
        </p:txBody>
      </p:sp>
    </p:spTree>
    <p:extLst>
      <p:ext uri="{BB962C8B-B14F-4D97-AF65-F5344CB8AC3E}">
        <p14:creationId xmlns:p14="http://schemas.microsoft.com/office/powerpoint/2010/main" val="234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20031" y="303312"/>
            <a:ext cx="7025482" cy="674985"/>
          </a:xfrm>
          <a:prstGeom prst="rect">
            <a:avLst/>
          </a:prstGeom>
          <a:noFill/>
          <a:ln/>
        </p:spPr>
        <p:txBody>
          <a:bodyPr wrap="none" lIns="0" tIns="0" rIns="0" bIns="0" rtlCol="0" anchor="t"/>
          <a:lstStyle/>
          <a:p>
            <a:pPr>
              <a:lnSpc>
                <a:spcPts val="5291"/>
              </a:lnSpc>
            </a:pPr>
            <a:r>
              <a:rPr lang="en-US" sz="3667" b="1" dirty="0">
                <a:solidFill>
                  <a:srgbClr val="000000"/>
                </a:solidFill>
                <a:effectLst>
                  <a:outerShdw blurRad="38100" dist="38100" dir="2700000" algn="tl">
                    <a:srgbClr val="000000">
                      <a:alpha val="43137"/>
                    </a:srgbClr>
                  </a:outerShdw>
                </a:effectLst>
                <a:latin typeface="Arial" panose="020B0604020202020204" pitchFamily="34" charset="0"/>
                <a:ea typeface="Petrona Bold" pitchFamily="34" charset="-122"/>
                <a:cs typeface="Arial" panose="020B0604020202020204" pitchFamily="34" charset="0"/>
              </a:rPr>
              <a:t>Previous Campaign Analysis</a:t>
            </a:r>
            <a:endParaRPr lang="en-US" sz="3667"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Shape 1"/>
          <p:cNvSpPr/>
          <p:nvPr/>
        </p:nvSpPr>
        <p:spPr>
          <a:xfrm>
            <a:off x="720031" y="1264245"/>
            <a:ext cx="462856" cy="462856"/>
          </a:xfrm>
          <a:prstGeom prst="roundRect">
            <a:avLst>
              <a:gd name="adj" fmla="val 18669"/>
            </a:avLst>
          </a:prstGeom>
          <a:solidFill>
            <a:srgbClr val="CCEEFF"/>
          </a:solidFill>
          <a:ln w="15240">
            <a:solidFill>
              <a:srgbClr val="B2D4E5"/>
            </a:solidFill>
            <a:prstDash val="solid"/>
          </a:ln>
        </p:spPr>
      </p:sp>
      <p:sp>
        <p:nvSpPr>
          <p:cNvPr id="5" name="Text 2"/>
          <p:cNvSpPr/>
          <p:nvPr/>
        </p:nvSpPr>
        <p:spPr>
          <a:xfrm>
            <a:off x="882055" y="1333599"/>
            <a:ext cx="138708" cy="324048"/>
          </a:xfrm>
          <a:prstGeom prst="rect">
            <a:avLst/>
          </a:prstGeom>
          <a:noFill/>
          <a:ln/>
        </p:spPr>
        <p:txBody>
          <a:bodyPr wrap="none" lIns="0" tIns="0" rIns="0" bIns="0" rtlCol="0" anchor="t"/>
          <a:lstStyle/>
          <a:p>
            <a:pPr algn="ctr">
              <a:lnSpc>
                <a:spcPts val="2542"/>
              </a:lnSpc>
            </a:pPr>
            <a:r>
              <a:rPr lang="en-US" sz="2542" b="1" dirty="0">
                <a:solidFill>
                  <a:srgbClr val="272525"/>
                </a:solidFill>
                <a:latin typeface="Arial" panose="020B0604020202020204" pitchFamily="34" charset="0"/>
                <a:ea typeface="Petrona Bold" pitchFamily="34" charset="-122"/>
                <a:cs typeface="Arial" panose="020B0604020202020204" pitchFamily="34" charset="0"/>
              </a:rPr>
              <a:t>1</a:t>
            </a:r>
            <a:endParaRPr lang="en-US" sz="2542" dirty="0">
              <a:latin typeface="Arial" panose="020B0604020202020204" pitchFamily="34" charset="0"/>
              <a:cs typeface="Arial" panose="020B0604020202020204" pitchFamily="34" charset="0"/>
            </a:endParaRPr>
          </a:p>
        </p:txBody>
      </p:sp>
      <p:sp>
        <p:nvSpPr>
          <p:cNvPr id="6" name="Text 3"/>
          <p:cNvSpPr/>
          <p:nvPr/>
        </p:nvSpPr>
        <p:spPr>
          <a:xfrm>
            <a:off x="1388567" y="1264245"/>
            <a:ext cx="2700338" cy="337543"/>
          </a:xfrm>
          <a:prstGeom prst="rect">
            <a:avLst/>
          </a:prstGeom>
          <a:noFill/>
          <a:ln/>
        </p:spPr>
        <p:txBody>
          <a:bodyPr wrap="none" lIns="0" tIns="0" rIns="0" bIns="0" rtlCol="0" anchor="t"/>
          <a:lstStyle/>
          <a:p>
            <a:pPr>
              <a:lnSpc>
                <a:spcPts val="2625"/>
              </a:lnSpc>
            </a:pPr>
            <a:r>
              <a:rPr lang="en-US" sz="2000" b="1" dirty="0">
                <a:solidFill>
                  <a:srgbClr val="272525"/>
                </a:solidFill>
                <a:latin typeface="Arial" panose="020B0604020202020204" pitchFamily="34" charset="0"/>
                <a:ea typeface="Petrona Bold" pitchFamily="34" charset="-122"/>
                <a:cs typeface="Arial" panose="020B0604020202020204" pitchFamily="34" charset="0"/>
              </a:rPr>
              <a:t>Contact</a:t>
            </a:r>
            <a:r>
              <a:rPr lang="en-US" sz="2125" b="1" dirty="0">
                <a:solidFill>
                  <a:srgbClr val="272525"/>
                </a:solidFill>
                <a:latin typeface="Arial" panose="020B0604020202020204" pitchFamily="34" charset="0"/>
                <a:ea typeface="Petrona Bold" pitchFamily="34" charset="-122"/>
                <a:cs typeface="Arial" panose="020B0604020202020204" pitchFamily="34" charset="0"/>
              </a:rPr>
              <a:t> History</a:t>
            </a:r>
            <a:endParaRPr lang="en-US" sz="2125" dirty="0">
              <a:latin typeface="Arial" panose="020B0604020202020204" pitchFamily="34" charset="0"/>
              <a:cs typeface="Arial" panose="020B0604020202020204" pitchFamily="34" charset="0"/>
            </a:endParaRPr>
          </a:p>
        </p:txBody>
      </p:sp>
      <p:sp>
        <p:nvSpPr>
          <p:cNvPr id="7" name="Text 4"/>
          <p:cNvSpPr/>
          <p:nvPr/>
        </p:nvSpPr>
        <p:spPr>
          <a:xfrm>
            <a:off x="1388567" y="1725216"/>
            <a:ext cx="2778323" cy="658416"/>
          </a:xfrm>
          <a:prstGeom prst="rect">
            <a:avLst/>
          </a:prstGeom>
          <a:noFill/>
          <a:ln/>
        </p:spPr>
        <p:txBody>
          <a:bodyPr wrap="square" lIns="0" tIns="0" rIns="0" bIns="0" rtlCol="0" anchor="t"/>
          <a:lstStyle/>
          <a:p>
            <a:pPr>
              <a:lnSpc>
                <a:spcPts val="2583"/>
              </a:lnSpc>
            </a:pPr>
            <a:r>
              <a:rPr lang="en-US" sz="1500" dirty="0">
                <a:solidFill>
                  <a:srgbClr val="272525"/>
                </a:solidFill>
                <a:latin typeface="Arial" panose="020B0604020202020204" pitchFamily="34" charset="0"/>
                <a:ea typeface="Inter" pitchFamily="34" charset="-122"/>
                <a:cs typeface="Arial" panose="020B0604020202020204" pitchFamily="34" charset="0"/>
              </a:rPr>
              <a:t>Single contact: 65%, Multiple contacts: 35%.</a:t>
            </a:r>
            <a:endParaRPr lang="en-US" sz="1500" dirty="0">
              <a:latin typeface="Arial" panose="020B0604020202020204" pitchFamily="34" charset="0"/>
              <a:cs typeface="Arial" panose="020B0604020202020204" pitchFamily="34" charset="0"/>
            </a:endParaRPr>
          </a:p>
        </p:txBody>
      </p:sp>
      <p:sp>
        <p:nvSpPr>
          <p:cNvPr id="8" name="Shape 5"/>
          <p:cNvSpPr/>
          <p:nvPr/>
        </p:nvSpPr>
        <p:spPr>
          <a:xfrm>
            <a:off x="4372570" y="1264245"/>
            <a:ext cx="462856" cy="462856"/>
          </a:xfrm>
          <a:prstGeom prst="roundRect">
            <a:avLst>
              <a:gd name="adj" fmla="val 18669"/>
            </a:avLst>
          </a:prstGeom>
          <a:solidFill>
            <a:srgbClr val="CCEEFF"/>
          </a:solidFill>
          <a:ln w="15240">
            <a:solidFill>
              <a:srgbClr val="B2D4E5"/>
            </a:solidFill>
            <a:prstDash val="solid"/>
          </a:ln>
        </p:spPr>
      </p:sp>
      <p:sp>
        <p:nvSpPr>
          <p:cNvPr id="9" name="Text 6"/>
          <p:cNvSpPr/>
          <p:nvPr/>
        </p:nvSpPr>
        <p:spPr>
          <a:xfrm>
            <a:off x="4512072" y="1333599"/>
            <a:ext cx="183753" cy="324048"/>
          </a:xfrm>
          <a:prstGeom prst="rect">
            <a:avLst/>
          </a:prstGeom>
          <a:noFill/>
          <a:ln/>
        </p:spPr>
        <p:txBody>
          <a:bodyPr wrap="none" lIns="0" tIns="0" rIns="0" bIns="0" rtlCol="0" anchor="t"/>
          <a:lstStyle/>
          <a:p>
            <a:pPr algn="ctr">
              <a:lnSpc>
                <a:spcPts val="2542"/>
              </a:lnSpc>
            </a:pPr>
            <a:r>
              <a:rPr lang="en-US" sz="2542" b="1" dirty="0">
                <a:solidFill>
                  <a:srgbClr val="272525"/>
                </a:solidFill>
                <a:latin typeface="Arial" panose="020B0604020202020204" pitchFamily="34" charset="0"/>
                <a:ea typeface="Petrona Bold" pitchFamily="34" charset="-122"/>
                <a:cs typeface="Arial" panose="020B0604020202020204" pitchFamily="34" charset="0"/>
              </a:rPr>
              <a:t>2</a:t>
            </a:r>
            <a:endParaRPr lang="en-US" sz="2542" dirty="0">
              <a:latin typeface="Arial" panose="020B0604020202020204" pitchFamily="34" charset="0"/>
              <a:cs typeface="Arial" panose="020B0604020202020204" pitchFamily="34" charset="0"/>
            </a:endParaRPr>
          </a:p>
        </p:txBody>
      </p:sp>
      <p:sp>
        <p:nvSpPr>
          <p:cNvPr id="10" name="Text 7"/>
          <p:cNvSpPr/>
          <p:nvPr/>
        </p:nvSpPr>
        <p:spPr>
          <a:xfrm>
            <a:off x="5041107" y="1264245"/>
            <a:ext cx="2700338" cy="337543"/>
          </a:xfrm>
          <a:prstGeom prst="rect">
            <a:avLst/>
          </a:prstGeom>
          <a:noFill/>
          <a:ln/>
        </p:spPr>
        <p:txBody>
          <a:bodyPr wrap="none" lIns="0" tIns="0" rIns="0" bIns="0" rtlCol="0" anchor="t"/>
          <a:lstStyle/>
          <a:p>
            <a:pPr>
              <a:lnSpc>
                <a:spcPts val="2625"/>
              </a:lnSpc>
            </a:pPr>
            <a:r>
              <a:rPr lang="en-US" sz="2000" b="1" dirty="0">
                <a:solidFill>
                  <a:srgbClr val="272525"/>
                </a:solidFill>
                <a:latin typeface="Arial" panose="020B0604020202020204" pitchFamily="34" charset="0"/>
                <a:ea typeface="Petrona Bold" pitchFamily="34" charset="-122"/>
                <a:cs typeface="Arial" panose="020B0604020202020204" pitchFamily="34" charset="0"/>
              </a:rPr>
              <a:t>Findings</a:t>
            </a:r>
            <a:endParaRPr lang="en-US" sz="2000" dirty="0">
              <a:latin typeface="Arial" panose="020B0604020202020204" pitchFamily="34" charset="0"/>
              <a:cs typeface="Arial" panose="020B0604020202020204" pitchFamily="34" charset="0"/>
            </a:endParaRPr>
          </a:p>
        </p:txBody>
      </p:sp>
      <p:sp>
        <p:nvSpPr>
          <p:cNvPr id="11" name="Text 8"/>
          <p:cNvSpPr/>
          <p:nvPr/>
        </p:nvSpPr>
        <p:spPr>
          <a:xfrm>
            <a:off x="5041107" y="1725216"/>
            <a:ext cx="2778323" cy="658416"/>
          </a:xfrm>
          <a:prstGeom prst="rect">
            <a:avLst/>
          </a:prstGeom>
          <a:noFill/>
          <a:ln/>
        </p:spPr>
        <p:txBody>
          <a:bodyPr wrap="square" lIns="0" tIns="0" rIns="0" bIns="0" rtlCol="0" anchor="t"/>
          <a:lstStyle/>
          <a:p>
            <a:pPr>
              <a:lnSpc>
                <a:spcPts val="2583"/>
              </a:lnSpc>
            </a:pPr>
            <a:r>
              <a:rPr lang="en-US" sz="1500" dirty="0">
                <a:solidFill>
                  <a:srgbClr val="272525"/>
                </a:solidFill>
                <a:latin typeface="Arial" panose="020B0604020202020204" pitchFamily="34" charset="0"/>
                <a:ea typeface="Inter" pitchFamily="34" charset="-122"/>
                <a:cs typeface="Arial" panose="020B0604020202020204" pitchFamily="34" charset="0"/>
              </a:rPr>
              <a:t>Diminishing returns after 3 contacts.</a:t>
            </a:r>
            <a:endParaRPr lang="en-US" sz="1500" dirty="0">
              <a:latin typeface="Arial" panose="020B0604020202020204" pitchFamily="34" charset="0"/>
              <a:cs typeface="Arial" panose="020B0604020202020204" pitchFamily="34" charset="0"/>
            </a:endParaRPr>
          </a:p>
        </p:txBody>
      </p:sp>
      <p:sp>
        <p:nvSpPr>
          <p:cNvPr id="12" name="Shape 9"/>
          <p:cNvSpPr/>
          <p:nvPr/>
        </p:nvSpPr>
        <p:spPr>
          <a:xfrm>
            <a:off x="8025110" y="1264245"/>
            <a:ext cx="462856" cy="462856"/>
          </a:xfrm>
          <a:prstGeom prst="roundRect">
            <a:avLst>
              <a:gd name="adj" fmla="val 18669"/>
            </a:avLst>
          </a:prstGeom>
          <a:solidFill>
            <a:srgbClr val="CCEEFF"/>
          </a:solidFill>
          <a:ln w="15240">
            <a:solidFill>
              <a:srgbClr val="B2D4E5"/>
            </a:solidFill>
            <a:prstDash val="solid"/>
          </a:ln>
        </p:spPr>
      </p:sp>
      <p:sp>
        <p:nvSpPr>
          <p:cNvPr id="13" name="Text 10"/>
          <p:cNvSpPr/>
          <p:nvPr/>
        </p:nvSpPr>
        <p:spPr>
          <a:xfrm>
            <a:off x="8164810" y="1333599"/>
            <a:ext cx="183357" cy="324048"/>
          </a:xfrm>
          <a:prstGeom prst="rect">
            <a:avLst/>
          </a:prstGeom>
          <a:noFill/>
          <a:ln/>
        </p:spPr>
        <p:txBody>
          <a:bodyPr wrap="none" lIns="0" tIns="0" rIns="0" bIns="0" rtlCol="0" anchor="t"/>
          <a:lstStyle/>
          <a:p>
            <a:pPr algn="ctr">
              <a:lnSpc>
                <a:spcPts val="2542"/>
              </a:lnSpc>
            </a:pPr>
            <a:r>
              <a:rPr lang="en-US" sz="2542" b="1" dirty="0">
                <a:solidFill>
                  <a:srgbClr val="272525"/>
                </a:solidFill>
                <a:latin typeface="Arial" panose="020B0604020202020204" pitchFamily="34" charset="0"/>
                <a:ea typeface="Petrona Bold" pitchFamily="34" charset="-122"/>
                <a:cs typeface="Arial" panose="020B0604020202020204" pitchFamily="34" charset="0"/>
              </a:rPr>
              <a:t>3</a:t>
            </a:r>
            <a:endParaRPr lang="en-US" sz="2542" dirty="0">
              <a:latin typeface="Arial" panose="020B0604020202020204" pitchFamily="34" charset="0"/>
              <a:cs typeface="Arial" panose="020B0604020202020204" pitchFamily="34" charset="0"/>
            </a:endParaRPr>
          </a:p>
        </p:txBody>
      </p:sp>
      <p:sp>
        <p:nvSpPr>
          <p:cNvPr id="14" name="Text 11"/>
          <p:cNvSpPr/>
          <p:nvPr/>
        </p:nvSpPr>
        <p:spPr>
          <a:xfrm>
            <a:off x="8693646" y="1264245"/>
            <a:ext cx="2700338" cy="337543"/>
          </a:xfrm>
          <a:prstGeom prst="rect">
            <a:avLst/>
          </a:prstGeom>
          <a:noFill/>
          <a:ln/>
        </p:spPr>
        <p:txBody>
          <a:bodyPr wrap="none" lIns="0" tIns="0" rIns="0" bIns="0" rtlCol="0" anchor="t"/>
          <a:lstStyle/>
          <a:p>
            <a:pPr>
              <a:lnSpc>
                <a:spcPts val="2625"/>
              </a:lnSpc>
            </a:pPr>
            <a:r>
              <a:rPr lang="en-US" sz="2000" b="1" dirty="0">
                <a:solidFill>
                  <a:srgbClr val="272525"/>
                </a:solidFill>
                <a:latin typeface="Arial" panose="020B0604020202020204" pitchFamily="34" charset="0"/>
                <a:ea typeface="Petrona Bold" pitchFamily="34" charset="-122"/>
                <a:cs typeface="Arial" panose="020B0604020202020204" pitchFamily="34" charset="0"/>
              </a:rPr>
              <a:t>Recommendations</a:t>
            </a:r>
            <a:endParaRPr lang="en-US" sz="2000" dirty="0">
              <a:latin typeface="Arial" panose="020B0604020202020204" pitchFamily="34" charset="0"/>
              <a:cs typeface="Arial" panose="020B0604020202020204" pitchFamily="34" charset="0"/>
            </a:endParaRPr>
          </a:p>
        </p:txBody>
      </p:sp>
      <p:sp>
        <p:nvSpPr>
          <p:cNvPr id="15" name="Text 12"/>
          <p:cNvSpPr/>
          <p:nvPr/>
        </p:nvSpPr>
        <p:spPr>
          <a:xfrm>
            <a:off x="8693646" y="1709341"/>
            <a:ext cx="2778323" cy="987623"/>
          </a:xfrm>
          <a:prstGeom prst="rect">
            <a:avLst/>
          </a:prstGeom>
          <a:noFill/>
          <a:ln/>
        </p:spPr>
        <p:txBody>
          <a:bodyPr wrap="square" lIns="0" tIns="0" rIns="0" bIns="0" rtlCol="0" anchor="t"/>
          <a:lstStyle/>
          <a:p>
            <a:pPr>
              <a:lnSpc>
                <a:spcPts val="2583"/>
              </a:lnSpc>
            </a:pPr>
            <a:r>
              <a:rPr lang="en-US" sz="1500" dirty="0">
                <a:solidFill>
                  <a:srgbClr val="272525"/>
                </a:solidFill>
                <a:latin typeface="Arial" panose="020B0604020202020204" pitchFamily="34" charset="0"/>
                <a:ea typeface="Inter" pitchFamily="34" charset="-122"/>
                <a:cs typeface="Arial" panose="020B0604020202020204" pitchFamily="34" charset="0"/>
              </a:rPr>
              <a:t>Maximum 3 attempts, optimize spacing between contacts.</a:t>
            </a:r>
            <a:endParaRPr lang="en-US" sz="1500" dirty="0">
              <a:latin typeface="Arial" panose="020B0604020202020204" pitchFamily="34" charset="0"/>
              <a:cs typeface="Arial" panose="020B0604020202020204" pitchFamily="34" charset="0"/>
            </a:endParaRPr>
          </a:p>
        </p:txBody>
      </p:sp>
      <p:sp>
        <p:nvSpPr>
          <p:cNvPr id="16" name="Text 0">
            <a:extLst>
              <a:ext uri="{FF2B5EF4-FFF2-40B4-BE49-F238E27FC236}">
                <a16:creationId xmlns:a16="http://schemas.microsoft.com/office/drawing/2014/main" id="{FF2B0941-AD66-F8D0-17B8-9BE7068D4888}"/>
              </a:ext>
            </a:extLst>
          </p:cNvPr>
          <p:cNvSpPr/>
          <p:nvPr/>
        </p:nvSpPr>
        <p:spPr>
          <a:xfrm>
            <a:off x="783531" y="2437408"/>
            <a:ext cx="5400675" cy="674985"/>
          </a:xfrm>
          <a:prstGeom prst="rect">
            <a:avLst/>
          </a:prstGeom>
          <a:noFill/>
          <a:ln/>
        </p:spPr>
        <p:txBody>
          <a:bodyPr wrap="none" lIns="0" tIns="0" rIns="0" bIns="0" rtlCol="0" anchor="t"/>
          <a:lstStyle/>
          <a:p>
            <a:pPr>
              <a:lnSpc>
                <a:spcPts val="5291"/>
              </a:lnSpc>
            </a:pPr>
            <a:r>
              <a:rPr lang="en-US" sz="3667" b="1" dirty="0">
                <a:solidFill>
                  <a:srgbClr val="000000"/>
                </a:solidFill>
                <a:effectLst>
                  <a:outerShdw blurRad="38100" dist="38100" dir="2700000" algn="tl">
                    <a:srgbClr val="000000">
                      <a:alpha val="43137"/>
                    </a:srgbClr>
                  </a:outerShdw>
                </a:effectLst>
                <a:latin typeface="Arial" panose="020B0604020202020204" pitchFamily="34" charset="0"/>
                <a:ea typeface="Petrona Bold" pitchFamily="34" charset="-122"/>
                <a:cs typeface="Arial" panose="020B0604020202020204" pitchFamily="34" charset="0"/>
              </a:rPr>
              <a:t>Executive Summary</a:t>
            </a:r>
            <a:endParaRPr lang="en-US" sz="3667"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7" name="Shape 1">
            <a:extLst>
              <a:ext uri="{FF2B5EF4-FFF2-40B4-BE49-F238E27FC236}">
                <a16:creationId xmlns:a16="http://schemas.microsoft.com/office/drawing/2014/main" id="{8E274EF1-6FD4-F2D5-B06E-E430FE8D0528}"/>
              </a:ext>
            </a:extLst>
          </p:cNvPr>
          <p:cNvSpPr/>
          <p:nvPr/>
        </p:nvSpPr>
        <p:spPr>
          <a:xfrm>
            <a:off x="783531" y="3334842"/>
            <a:ext cx="462856" cy="462856"/>
          </a:xfrm>
          <a:prstGeom prst="roundRect">
            <a:avLst>
              <a:gd name="adj" fmla="val 18669"/>
            </a:avLst>
          </a:prstGeom>
          <a:solidFill>
            <a:srgbClr val="CCEEFF"/>
          </a:solidFill>
          <a:ln w="15240">
            <a:solidFill>
              <a:srgbClr val="B2D4E5"/>
            </a:solidFill>
            <a:prstDash val="solid"/>
          </a:ln>
        </p:spPr>
      </p:sp>
      <p:sp>
        <p:nvSpPr>
          <p:cNvPr id="18" name="Text 2">
            <a:extLst>
              <a:ext uri="{FF2B5EF4-FFF2-40B4-BE49-F238E27FC236}">
                <a16:creationId xmlns:a16="http://schemas.microsoft.com/office/drawing/2014/main" id="{32CA4A54-90E1-5983-E8E9-B798C526169C}"/>
              </a:ext>
            </a:extLst>
          </p:cNvPr>
          <p:cNvSpPr/>
          <p:nvPr/>
        </p:nvSpPr>
        <p:spPr>
          <a:xfrm>
            <a:off x="945555" y="3404195"/>
            <a:ext cx="138708" cy="324048"/>
          </a:xfrm>
          <a:prstGeom prst="rect">
            <a:avLst/>
          </a:prstGeom>
          <a:noFill/>
          <a:ln/>
        </p:spPr>
        <p:txBody>
          <a:bodyPr wrap="none" lIns="0" tIns="0" rIns="0" bIns="0" rtlCol="0" anchor="t"/>
          <a:lstStyle/>
          <a:p>
            <a:pPr algn="ctr">
              <a:lnSpc>
                <a:spcPts val="2542"/>
              </a:lnSpc>
            </a:pPr>
            <a:r>
              <a:rPr lang="en-US" sz="2542" b="1" dirty="0">
                <a:solidFill>
                  <a:srgbClr val="272525"/>
                </a:solidFill>
                <a:latin typeface="Arial" panose="020B0604020202020204" pitchFamily="34" charset="0"/>
                <a:ea typeface="Petrona Bold" pitchFamily="34" charset="-122"/>
                <a:cs typeface="Arial" panose="020B0604020202020204" pitchFamily="34" charset="0"/>
              </a:rPr>
              <a:t>1</a:t>
            </a:r>
            <a:endParaRPr lang="en-US" sz="2542" dirty="0">
              <a:latin typeface="Arial" panose="020B0604020202020204" pitchFamily="34" charset="0"/>
              <a:cs typeface="Arial" panose="020B0604020202020204" pitchFamily="34" charset="0"/>
            </a:endParaRPr>
          </a:p>
        </p:txBody>
      </p:sp>
      <p:sp>
        <p:nvSpPr>
          <p:cNvPr id="19" name="Text 3">
            <a:extLst>
              <a:ext uri="{FF2B5EF4-FFF2-40B4-BE49-F238E27FC236}">
                <a16:creationId xmlns:a16="http://schemas.microsoft.com/office/drawing/2014/main" id="{96A49F80-79FA-C429-80D1-1381AE1821BC}"/>
              </a:ext>
            </a:extLst>
          </p:cNvPr>
          <p:cNvSpPr/>
          <p:nvPr/>
        </p:nvSpPr>
        <p:spPr>
          <a:xfrm>
            <a:off x="1452067" y="3334842"/>
            <a:ext cx="2700338" cy="337543"/>
          </a:xfrm>
          <a:prstGeom prst="rect">
            <a:avLst/>
          </a:prstGeom>
          <a:noFill/>
          <a:ln/>
        </p:spPr>
        <p:txBody>
          <a:bodyPr wrap="none" lIns="0" tIns="0" rIns="0" bIns="0" rtlCol="0" anchor="t"/>
          <a:lstStyle/>
          <a:p>
            <a:pPr>
              <a:lnSpc>
                <a:spcPts val="2625"/>
              </a:lnSpc>
            </a:pPr>
            <a:r>
              <a:rPr lang="en-US" sz="2000" b="1" dirty="0">
                <a:solidFill>
                  <a:srgbClr val="272525"/>
                </a:solidFill>
                <a:latin typeface="Arial" panose="020B0604020202020204" pitchFamily="34" charset="0"/>
                <a:ea typeface="Petrona Bold" pitchFamily="34" charset="-122"/>
                <a:cs typeface="Arial" panose="020B0604020202020204" pitchFamily="34" charset="0"/>
              </a:rPr>
              <a:t>Campaign Overview</a:t>
            </a:r>
            <a:endParaRPr lang="en-US" sz="2000" dirty="0">
              <a:latin typeface="Arial" panose="020B0604020202020204" pitchFamily="34" charset="0"/>
              <a:cs typeface="Arial" panose="020B0604020202020204" pitchFamily="34" charset="0"/>
            </a:endParaRPr>
          </a:p>
        </p:txBody>
      </p:sp>
      <p:sp>
        <p:nvSpPr>
          <p:cNvPr id="20" name="Text 4">
            <a:extLst>
              <a:ext uri="{FF2B5EF4-FFF2-40B4-BE49-F238E27FC236}">
                <a16:creationId xmlns:a16="http://schemas.microsoft.com/office/drawing/2014/main" id="{B82CFCFA-FE8D-35A3-398C-8DD2F288939A}"/>
              </a:ext>
            </a:extLst>
          </p:cNvPr>
          <p:cNvSpPr/>
          <p:nvPr/>
        </p:nvSpPr>
        <p:spPr>
          <a:xfrm>
            <a:off x="1452067" y="3795812"/>
            <a:ext cx="5511403" cy="329208"/>
          </a:xfrm>
          <a:prstGeom prst="rect">
            <a:avLst/>
          </a:prstGeom>
          <a:noFill/>
          <a:ln/>
        </p:spPr>
        <p:txBody>
          <a:bodyPr wrap="none" lIns="0" tIns="0" rIns="0" bIns="0" rtlCol="0" anchor="t"/>
          <a:lstStyle/>
          <a:p>
            <a:pPr>
              <a:lnSpc>
                <a:spcPts val="2583"/>
              </a:lnSpc>
            </a:pPr>
            <a:r>
              <a:rPr lang="en-US" sz="1500" dirty="0">
                <a:solidFill>
                  <a:srgbClr val="272525"/>
                </a:solidFill>
                <a:latin typeface="Arial" panose="020B0604020202020204" pitchFamily="34" charset="0"/>
                <a:ea typeface="Inter" pitchFamily="34" charset="-122"/>
                <a:cs typeface="Arial" panose="020B0604020202020204" pitchFamily="34" charset="0"/>
              </a:rPr>
              <a:t>45,211 customer interactions analyzed.</a:t>
            </a:r>
            <a:endParaRPr lang="en-US" sz="1500" dirty="0">
              <a:latin typeface="Arial" panose="020B0604020202020204" pitchFamily="34" charset="0"/>
              <a:cs typeface="Arial" panose="020B0604020202020204" pitchFamily="34" charset="0"/>
            </a:endParaRPr>
          </a:p>
        </p:txBody>
      </p:sp>
      <p:sp>
        <p:nvSpPr>
          <p:cNvPr id="21" name="Shape 5">
            <a:extLst>
              <a:ext uri="{FF2B5EF4-FFF2-40B4-BE49-F238E27FC236}">
                <a16:creationId xmlns:a16="http://schemas.microsoft.com/office/drawing/2014/main" id="{38DEA250-5C26-AFC3-CB9B-D1A9036D30DD}"/>
              </a:ext>
            </a:extLst>
          </p:cNvPr>
          <p:cNvSpPr/>
          <p:nvPr/>
        </p:nvSpPr>
        <p:spPr>
          <a:xfrm>
            <a:off x="783531" y="4562079"/>
            <a:ext cx="462856" cy="462856"/>
          </a:xfrm>
          <a:prstGeom prst="roundRect">
            <a:avLst>
              <a:gd name="adj" fmla="val 18669"/>
            </a:avLst>
          </a:prstGeom>
          <a:solidFill>
            <a:srgbClr val="CCEEFF"/>
          </a:solidFill>
          <a:ln w="15240">
            <a:solidFill>
              <a:srgbClr val="B2D4E5"/>
            </a:solidFill>
            <a:prstDash val="solid"/>
          </a:ln>
        </p:spPr>
      </p:sp>
      <p:sp>
        <p:nvSpPr>
          <p:cNvPr id="22" name="Text 6">
            <a:extLst>
              <a:ext uri="{FF2B5EF4-FFF2-40B4-BE49-F238E27FC236}">
                <a16:creationId xmlns:a16="http://schemas.microsoft.com/office/drawing/2014/main" id="{80EAF4FC-1306-772E-CEA3-C119165AEC24}"/>
              </a:ext>
            </a:extLst>
          </p:cNvPr>
          <p:cNvSpPr/>
          <p:nvPr/>
        </p:nvSpPr>
        <p:spPr>
          <a:xfrm>
            <a:off x="923032" y="4631432"/>
            <a:ext cx="183753" cy="324048"/>
          </a:xfrm>
          <a:prstGeom prst="rect">
            <a:avLst/>
          </a:prstGeom>
          <a:noFill/>
          <a:ln/>
        </p:spPr>
        <p:txBody>
          <a:bodyPr wrap="none" lIns="0" tIns="0" rIns="0" bIns="0" rtlCol="0" anchor="t"/>
          <a:lstStyle/>
          <a:p>
            <a:pPr algn="ctr">
              <a:lnSpc>
                <a:spcPts val="2542"/>
              </a:lnSpc>
            </a:pPr>
            <a:r>
              <a:rPr lang="en-US" sz="2542" b="1" dirty="0">
                <a:solidFill>
                  <a:srgbClr val="272525"/>
                </a:solidFill>
                <a:latin typeface="Arial" panose="020B0604020202020204" pitchFamily="34" charset="0"/>
                <a:ea typeface="Petrona Bold" pitchFamily="34" charset="-122"/>
                <a:cs typeface="Arial" panose="020B0604020202020204" pitchFamily="34" charset="0"/>
              </a:rPr>
              <a:t>2</a:t>
            </a:r>
            <a:endParaRPr lang="en-US" sz="2542" dirty="0">
              <a:latin typeface="Arial" panose="020B0604020202020204" pitchFamily="34" charset="0"/>
              <a:cs typeface="Arial" panose="020B0604020202020204" pitchFamily="34" charset="0"/>
            </a:endParaRPr>
          </a:p>
        </p:txBody>
      </p:sp>
      <p:sp>
        <p:nvSpPr>
          <p:cNvPr id="23" name="Text 7">
            <a:extLst>
              <a:ext uri="{FF2B5EF4-FFF2-40B4-BE49-F238E27FC236}">
                <a16:creationId xmlns:a16="http://schemas.microsoft.com/office/drawing/2014/main" id="{F6F91816-1917-AAB7-6C41-B54925EF7268}"/>
              </a:ext>
            </a:extLst>
          </p:cNvPr>
          <p:cNvSpPr/>
          <p:nvPr/>
        </p:nvSpPr>
        <p:spPr>
          <a:xfrm>
            <a:off x="1452067" y="4562079"/>
            <a:ext cx="2700338" cy="337543"/>
          </a:xfrm>
          <a:prstGeom prst="rect">
            <a:avLst/>
          </a:prstGeom>
          <a:noFill/>
          <a:ln/>
        </p:spPr>
        <p:txBody>
          <a:bodyPr wrap="none" lIns="0" tIns="0" rIns="0" bIns="0" rtlCol="0" anchor="t"/>
          <a:lstStyle/>
          <a:p>
            <a:pPr>
              <a:lnSpc>
                <a:spcPts val="2625"/>
              </a:lnSpc>
            </a:pPr>
            <a:r>
              <a:rPr lang="en-US" sz="2000" b="1" dirty="0">
                <a:solidFill>
                  <a:srgbClr val="272525"/>
                </a:solidFill>
                <a:latin typeface="Arial" panose="020B0604020202020204" pitchFamily="34" charset="0"/>
                <a:ea typeface="Petrona Bold" pitchFamily="34" charset="-122"/>
                <a:cs typeface="Arial" panose="020B0604020202020204" pitchFamily="34" charset="0"/>
              </a:rPr>
              <a:t>Conversion Rate</a:t>
            </a:r>
            <a:endParaRPr lang="en-US" sz="2000" dirty="0">
              <a:latin typeface="Arial" panose="020B0604020202020204" pitchFamily="34" charset="0"/>
              <a:cs typeface="Arial" panose="020B0604020202020204" pitchFamily="34" charset="0"/>
            </a:endParaRPr>
          </a:p>
        </p:txBody>
      </p:sp>
      <p:sp>
        <p:nvSpPr>
          <p:cNvPr id="24" name="Text 8">
            <a:extLst>
              <a:ext uri="{FF2B5EF4-FFF2-40B4-BE49-F238E27FC236}">
                <a16:creationId xmlns:a16="http://schemas.microsoft.com/office/drawing/2014/main" id="{5C29609B-6C9E-E6E7-D61D-4D4E7C11A36E}"/>
              </a:ext>
            </a:extLst>
          </p:cNvPr>
          <p:cNvSpPr/>
          <p:nvPr/>
        </p:nvSpPr>
        <p:spPr>
          <a:xfrm>
            <a:off x="1452067" y="4991299"/>
            <a:ext cx="5511403" cy="329208"/>
          </a:xfrm>
          <a:prstGeom prst="rect">
            <a:avLst/>
          </a:prstGeom>
          <a:noFill/>
          <a:ln/>
        </p:spPr>
        <p:txBody>
          <a:bodyPr wrap="none" lIns="0" tIns="0" rIns="0" bIns="0" rtlCol="0" anchor="t"/>
          <a:lstStyle/>
          <a:p>
            <a:pPr>
              <a:lnSpc>
                <a:spcPts val="2583"/>
              </a:lnSpc>
            </a:pPr>
            <a:r>
              <a:rPr lang="en-US" sz="1500" dirty="0">
                <a:solidFill>
                  <a:srgbClr val="272525"/>
                </a:solidFill>
                <a:latin typeface="Arial" panose="020B0604020202020204" pitchFamily="34" charset="0"/>
                <a:ea typeface="Inter" pitchFamily="34" charset="-122"/>
                <a:cs typeface="Arial" panose="020B0604020202020204" pitchFamily="34" charset="0"/>
              </a:rPr>
              <a:t>11.7% success vs 88.3% failure.</a:t>
            </a:r>
            <a:endParaRPr lang="en-US" sz="1500" dirty="0">
              <a:latin typeface="Arial" panose="020B0604020202020204" pitchFamily="34" charset="0"/>
              <a:cs typeface="Arial" panose="020B0604020202020204" pitchFamily="34" charset="0"/>
            </a:endParaRPr>
          </a:p>
        </p:txBody>
      </p:sp>
      <p:sp>
        <p:nvSpPr>
          <p:cNvPr id="25" name="Shape 9">
            <a:extLst>
              <a:ext uri="{FF2B5EF4-FFF2-40B4-BE49-F238E27FC236}">
                <a16:creationId xmlns:a16="http://schemas.microsoft.com/office/drawing/2014/main" id="{A0A41388-7A24-5581-F800-1413247BB05F}"/>
              </a:ext>
            </a:extLst>
          </p:cNvPr>
          <p:cNvSpPr/>
          <p:nvPr/>
        </p:nvSpPr>
        <p:spPr>
          <a:xfrm>
            <a:off x="783531" y="5789315"/>
            <a:ext cx="462856" cy="462856"/>
          </a:xfrm>
          <a:prstGeom prst="roundRect">
            <a:avLst>
              <a:gd name="adj" fmla="val 18669"/>
            </a:avLst>
          </a:prstGeom>
          <a:solidFill>
            <a:srgbClr val="CCEEFF"/>
          </a:solidFill>
          <a:ln w="15240">
            <a:solidFill>
              <a:srgbClr val="B2D4E5"/>
            </a:solidFill>
            <a:prstDash val="solid"/>
          </a:ln>
        </p:spPr>
      </p:sp>
      <p:sp>
        <p:nvSpPr>
          <p:cNvPr id="26" name="Text 10">
            <a:extLst>
              <a:ext uri="{FF2B5EF4-FFF2-40B4-BE49-F238E27FC236}">
                <a16:creationId xmlns:a16="http://schemas.microsoft.com/office/drawing/2014/main" id="{E9017F47-3F21-A3F9-8251-8C4359017F4A}"/>
              </a:ext>
            </a:extLst>
          </p:cNvPr>
          <p:cNvSpPr/>
          <p:nvPr/>
        </p:nvSpPr>
        <p:spPr>
          <a:xfrm>
            <a:off x="923231" y="5858669"/>
            <a:ext cx="183357" cy="324048"/>
          </a:xfrm>
          <a:prstGeom prst="rect">
            <a:avLst/>
          </a:prstGeom>
          <a:noFill/>
          <a:ln/>
        </p:spPr>
        <p:txBody>
          <a:bodyPr wrap="none" lIns="0" tIns="0" rIns="0" bIns="0" rtlCol="0" anchor="t"/>
          <a:lstStyle/>
          <a:p>
            <a:pPr algn="ctr">
              <a:lnSpc>
                <a:spcPts val="2542"/>
              </a:lnSpc>
            </a:pPr>
            <a:r>
              <a:rPr lang="en-US" sz="2542" b="1" dirty="0">
                <a:solidFill>
                  <a:srgbClr val="272525"/>
                </a:solidFill>
                <a:latin typeface="Arial" panose="020B0604020202020204" pitchFamily="34" charset="0"/>
                <a:ea typeface="Petrona Bold" pitchFamily="34" charset="-122"/>
                <a:cs typeface="Arial" panose="020B0604020202020204" pitchFamily="34" charset="0"/>
              </a:rPr>
              <a:t>3</a:t>
            </a:r>
            <a:endParaRPr lang="en-US" sz="2542" dirty="0">
              <a:latin typeface="Arial" panose="020B0604020202020204" pitchFamily="34" charset="0"/>
              <a:cs typeface="Arial" panose="020B0604020202020204" pitchFamily="34" charset="0"/>
            </a:endParaRPr>
          </a:p>
        </p:txBody>
      </p:sp>
      <p:sp>
        <p:nvSpPr>
          <p:cNvPr id="27" name="Text 11">
            <a:extLst>
              <a:ext uri="{FF2B5EF4-FFF2-40B4-BE49-F238E27FC236}">
                <a16:creationId xmlns:a16="http://schemas.microsoft.com/office/drawing/2014/main" id="{140E87E0-0AB5-E6CB-6381-7BEA297E67DF}"/>
              </a:ext>
            </a:extLst>
          </p:cNvPr>
          <p:cNvSpPr/>
          <p:nvPr/>
        </p:nvSpPr>
        <p:spPr>
          <a:xfrm>
            <a:off x="1452067" y="5789315"/>
            <a:ext cx="2700338" cy="337543"/>
          </a:xfrm>
          <a:prstGeom prst="rect">
            <a:avLst/>
          </a:prstGeom>
          <a:noFill/>
          <a:ln/>
        </p:spPr>
        <p:txBody>
          <a:bodyPr wrap="none" lIns="0" tIns="0" rIns="0" bIns="0" rtlCol="0" anchor="t"/>
          <a:lstStyle/>
          <a:p>
            <a:pPr>
              <a:lnSpc>
                <a:spcPts val="2625"/>
              </a:lnSpc>
            </a:pPr>
            <a:r>
              <a:rPr lang="en-US" sz="2000" b="1" dirty="0">
                <a:solidFill>
                  <a:srgbClr val="272525"/>
                </a:solidFill>
                <a:latin typeface="Arial" panose="020B0604020202020204" pitchFamily="34" charset="0"/>
                <a:ea typeface="Petrona Bold" pitchFamily="34" charset="-122"/>
                <a:cs typeface="Arial" panose="020B0604020202020204" pitchFamily="34" charset="0"/>
              </a:rPr>
              <a:t>Analysis Structure</a:t>
            </a:r>
            <a:endParaRPr lang="en-US" sz="2000" dirty="0">
              <a:latin typeface="Arial" panose="020B0604020202020204" pitchFamily="34" charset="0"/>
              <a:cs typeface="Arial" panose="020B0604020202020204" pitchFamily="34" charset="0"/>
            </a:endParaRPr>
          </a:p>
        </p:txBody>
      </p:sp>
      <p:sp>
        <p:nvSpPr>
          <p:cNvPr id="28" name="Text 12">
            <a:extLst>
              <a:ext uri="{FF2B5EF4-FFF2-40B4-BE49-F238E27FC236}">
                <a16:creationId xmlns:a16="http://schemas.microsoft.com/office/drawing/2014/main" id="{340FF75A-D1E3-A71E-8751-41894BCC5842}"/>
              </a:ext>
            </a:extLst>
          </p:cNvPr>
          <p:cNvSpPr/>
          <p:nvPr/>
        </p:nvSpPr>
        <p:spPr>
          <a:xfrm>
            <a:off x="1452067" y="6282035"/>
            <a:ext cx="5511403" cy="329208"/>
          </a:xfrm>
          <a:prstGeom prst="rect">
            <a:avLst/>
          </a:prstGeom>
          <a:noFill/>
          <a:ln/>
        </p:spPr>
        <p:txBody>
          <a:bodyPr wrap="none" lIns="0" tIns="0" rIns="0" bIns="0" rtlCol="0" anchor="t"/>
          <a:lstStyle/>
          <a:p>
            <a:pPr>
              <a:lnSpc>
                <a:spcPts val="2583"/>
              </a:lnSpc>
            </a:pPr>
            <a:r>
              <a:rPr lang="en-US" sz="1500" dirty="0">
                <a:solidFill>
                  <a:srgbClr val="272525"/>
                </a:solidFill>
                <a:latin typeface="Arial" panose="020B0604020202020204" pitchFamily="34" charset="0"/>
                <a:ea typeface="Inter" pitchFamily="34" charset="-122"/>
                <a:cs typeface="Arial" panose="020B0604020202020204" pitchFamily="34" charset="0"/>
              </a:rPr>
              <a:t>Segment-by-segment analysis with actionable insights.</a:t>
            </a:r>
            <a:endParaRPr lang="en-US" sz="15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B17D8517-6266-B878-D310-0BC093CDDC91}"/>
              </a:ext>
            </a:extLst>
          </p:cNvPr>
          <p:cNvSpPr/>
          <p:nvPr/>
        </p:nvSpPr>
        <p:spPr>
          <a:xfrm>
            <a:off x="10620375" y="6437660"/>
            <a:ext cx="1460500" cy="369491"/>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Vikas Singh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3048000" cy="6858000"/>
          </a:xfrm>
          <a:prstGeom prst="rect">
            <a:avLst/>
          </a:prstGeom>
        </p:spPr>
      </p:pic>
      <p:sp>
        <p:nvSpPr>
          <p:cNvPr id="3" name="Text 0"/>
          <p:cNvSpPr/>
          <p:nvPr/>
        </p:nvSpPr>
        <p:spPr>
          <a:xfrm>
            <a:off x="706338" y="444699"/>
            <a:ext cx="8215412" cy="645716"/>
          </a:xfrm>
          <a:prstGeom prst="rect">
            <a:avLst/>
          </a:prstGeom>
          <a:noFill/>
          <a:ln/>
        </p:spPr>
        <p:txBody>
          <a:bodyPr wrap="square" lIns="0" tIns="0" rIns="0" bIns="0" rtlCol="0" anchor="t"/>
          <a:lstStyle/>
          <a:p>
            <a:pPr>
              <a:lnSpc>
                <a:spcPts val="4958"/>
              </a:lnSpc>
            </a:pPr>
            <a:r>
              <a:rPr lang="en-US" sz="3667" b="1" dirty="0">
                <a:effectLst>
                  <a:outerShdw blurRad="38100" dist="38100" dir="2700000" algn="tl">
                    <a:srgbClr val="000000">
                      <a:alpha val="43137"/>
                    </a:srgbClr>
                  </a:outerShdw>
                </a:effectLst>
                <a:latin typeface="Arial" panose="020B0604020202020204" pitchFamily="34" charset="0"/>
                <a:ea typeface="Montserrat" pitchFamily="34" charset="-122"/>
                <a:cs typeface="Arial" panose="020B0604020202020204" pitchFamily="34" charset="0"/>
              </a:rPr>
              <a:t>Campaign</a:t>
            </a:r>
            <a:r>
              <a:rPr lang="en-US" sz="3333" b="1" dirty="0">
                <a:effectLst>
                  <a:outerShdw blurRad="38100" dist="38100" dir="2700000" algn="tl">
                    <a:srgbClr val="000000">
                      <a:alpha val="43137"/>
                    </a:srgbClr>
                  </a:outerShdw>
                </a:effectLst>
                <a:latin typeface="Arial" panose="020B0604020202020204" pitchFamily="34" charset="0"/>
                <a:ea typeface="Montserrat" pitchFamily="34" charset="-122"/>
                <a:cs typeface="Arial" panose="020B0604020202020204" pitchFamily="34" charset="0"/>
              </a:rPr>
              <a:t> Optimization Strategies</a:t>
            </a:r>
            <a:endParaRPr lang="en-US" sz="3333"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 name="Image 1" descr="preencoded.png"/>
          <p:cNvPicPr>
            <a:picLocks noChangeAspect="1"/>
          </p:cNvPicPr>
          <p:nvPr/>
        </p:nvPicPr>
        <p:blipFill>
          <a:blip r:embed="rId4"/>
          <a:stretch>
            <a:fillRect/>
          </a:stretch>
        </p:blipFill>
        <p:spPr>
          <a:xfrm>
            <a:off x="706339" y="1278434"/>
            <a:ext cx="504528" cy="504528"/>
          </a:xfrm>
          <a:prstGeom prst="rect">
            <a:avLst/>
          </a:prstGeom>
        </p:spPr>
      </p:pic>
      <p:sp>
        <p:nvSpPr>
          <p:cNvPr id="5" name="Text 1"/>
          <p:cNvSpPr/>
          <p:nvPr/>
        </p:nvSpPr>
        <p:spPr>
          <a:xfrm>
            <a:off x="1373089" y="1365647"/>
            <a:ext cx="2601913" cy="315318"/>
          </a:xfrm>
          <a:prstGeom prst="rect">
            <a:avLst/>
          </a:prstGeom>
          <a:noFill/>
          <a:ln/>
        </p:spPr>
        <p:txBody>
          <a:bodyPr wrap="none" lIns="0" tIns="0" rIns="0" bIns="0" rtlCol="0" anchor="t"/>
          <a:lstStyle/>
          <a:p>
            <a:pPr>
              <a:lnSpc>
                <a:spcPts val="2458"/>
              </a:lnSpc>
            </a:pPr>
            <a:r>
              <a:rPr lang="en-US" sz="2000" b="1" dirty="0">
                <a:latin typeface="Arial" panose="020B0604020202020204" pitchFamily="34" charset="0"/>
                <a:ea typeface="Montserrat" pitchFamily="34" charset="-122"/>
                <a:cs typeface="Arial" panose="020B0604020202020204" pitchFamily="34" charset="0"/>
              </a:rPr>
              <a:t>Extend Call Duration</a:t>
            </a:r>
            <a:endParaRPr lang="en-US" sz="2000" b="1" dirty="0">
              <a:latin typeface="Arial" panose="020B0604020202020204" pitchFamily="34" charset="0"/>
              <a:cs typeface="Arial" panose="020B0604020202020204" pitchFamily="34" charset="0"/>
            </a:endParaRPr>
          </a:p>
        </p:txBody>
      </p:sp>
      <p:sp>
        <p:nvSpPr>
          <p:cNvPr id="6" name="Text 2"/>
          <p:cNvSpPr/>
          <p:nvPr/>
        </p:nvSpPr>
        <p:spPr>
          <a:xfrm>
            <a:off x="738088" y="1865511"/>
            <a:ext cx="3937595" cy="645716"/>
          </a:xfrm>
          <a:prstGeom prst="rect">
            <a:avLst/>
          </a:prstGeom>
          <a:noFill/>
          <a:ln/>
        </p:spPr>
        <p:txBody>
          <a:bodyPr wrap="square" lIns="0" tIns="0" rIns="0" bIns="0" rtlCol="0" anchor="t"/>
          <a:lstStyle/>
          <a:p>
            <a:pPr>
              <a:lnSpc>
                <a:spcPts val="2542"/>
              </a:lnSpc>
            </a:pPr>
            <a:r>
              <a:rPr lang="en-US" sz="1500" dirty="0">
                <a:latin typeface="Arial" panose="020B0604020202020204" pitchFamily="34" charset="0"/>
                <a:ea typeface="Heebo Light" pitchFamily="34" charset="-122"/>
                <a:cs typeface="Arial" panose="020B0604020202020204" pitchFamily="34" charset="0"/>
              </a:rPr>
              <a:t>Train staff for longer, more meaningful customer interactions. Most calls are very                                                                                                                                                                                                                                                                                                                             </a:t>
            </a:r>
          </a:p>
          <a:p>
            <a:pPr>
              <a:lnSpc>
                <a:spcPts val="2542"/>
              </a:lnSpc>
            </a:pPr>
            <a:r>
              <a:rPr lang="en-US" sz="1500" dirty="0">
                <a:latin typeface="Arial" panose="020B0604020202020204" pitchFamily="34" charset="0"/>
                <a:ea typeface="Heebo Light" pitchFamily="34" charset="-122"/>
                <a:cs typeface="Arial" panose="020B0604020202020204" pitchFamily="34" charset="0"/>
              </a:rPr>
              <a:t>                                                        short</a:t>
            </a:r>
            <a:endParaRPr lang="en-US" sz="1500" dirty="0">
              <a:latin typeface="Arial" panose="020B0604020202020204" pitchFamily="34" charset="0"/>
              <a:cs typeface="Arial" panose="020B0604020202020204" pitchFamily="34" charset="0"/>
            </a:endParaRPr>
          </a:p>
        </p:txBody>
      </p:sp>
      <p:pic>
        <p:nvPicPr>
          <p:cNvPr id="7" name="Image 2" descr="preencoded.png"/>
          <p:cNvPicPr>
            <a:picLocks noChangeAspect="1"/>
          </p:cNvPicPr>
          <p:nvPr/>
        </p:nvPicPr>
        <p:blipFill>
          <a:blip r:embed="rId5"/>
          <a:stretch>
            <a:fillRect/>
          </a:stretch>
        </p:blipFill>
        <p:spPr>
          <a:xfrm>
            <a:off x="4723309" y="1278434"/>
            <a:ext cx="504528" cy="504528"/>
          </a:xfrm>
          <a:prstGeom prst="rect">
            <a:avLst/>
          </a:prstGeom>
        </p:spPr>
      </p:pic>
      <p:sp>
        <p:nvSpPr>
          <p:cNvPr id="8" name="Text 3"/>
          <p:cNvSpPr/>
          <p:nvPr/>
        </p:nvSpPr>
        <p:spPr>
          <a:xfrm>
            <a:off x="5342433" y="1381522"/>
            <a:ext cx="2522637" cy="315318"/>
          </a:xfrm>
          <a:prstGeom prst="rect">
            <a:avLst/>
          </a:prstGeom>
          <a:noFill/>
          <a:ln/>
        </p:spPr>
        <p:txBody>
          <a:bodyPr wrap="none" lIns="0" tIns="0" rIns="0" bIns="0" rtlCol="0" anchor="t"/>
          <a:lstStyle/>
          <a:p>
            <a:pPr>
              <a:lnSpc>
                <a:spcPts val="2458"/>
              </a:lnSpc>
            </a:pPr>
            <a:r>
              <a:rPr lang="en-US" sz="2000" b="1" dirty="0">
                <a:latin typeface="Arial" panose="020B0604020202020204" pitchFamily="34" charset="0"/>
                <a:ea typeface="Montserrat" pitchFamily="34" charset="-122"/>
                <a:cs typeface="Arial" panose="020B0604020202020204" pitchFamily="34" charset="0"/>
              </a:rPr>
              <a:t>Optimize Timing</a:t>
            </a:r>
            <a:endParaRPr lang="en-US" sz="2000" b="1" dirty="0">
              <a:latin typeface="Arial" panose="020B0604020202020204" pitchFamily="34" charset="0"/>
              <a:cs typeface="Arial" panose="020B0604020202020204" pitchFamily="34" charset="0"/>
            </a:endParaRPr>
          </a:p>
        </p:txBody>
      </p:sp>
      <p:sp>
        <p:nvSpPr>
          <p:cNvPr id="9" name="Text 4"/>
          <p:cNvSpPr/>
          <p:nvPr/>
        </p:nvSpPr>
        <p:spPr>
          <a:xfrm>
            <a:off x="4723309" y="1865511"/>
            <a:ext cx="3714353" cy="645716"/>
          </a:xfrm>
          <a:prstGeom prst="rect">
            <a:avLst/>
          </a:prstGeom>
          <a:noFill/>
          <a:ln/>
        </p:spPr>
        <p:txBody>
          <a:bodyPr wrap="square" lIns="0" tIns="0" rIns="0" bIns="0" rtlCol="0" anchor="t"/>
          <a:lstStyle/>
          <a:p>
            <a:pPr>
              <a:lnSpc>
                <a:spcPts val="2542"/>
              </a:lnSpc>
            </a:pPr>
            <a:r>
              <a:rPr lang="en-US" sz="1500" dirty="0">
                <a:latin typeface="Arial" panose="020B0604020202020204" pitchFamily="34" charset="0"/>
                <a:ea typeface="Heebo Light" pitchFamily="34" charset="-122"/>
                <a:cs typeface="Arial" panose="020B0604020202020204" pitchFamily="34" charset="0"/>
              </a:rPr>
              <a:t>Focus on high-response months and days. Reduce mid-month campaigns.</a:t>
            </a:r>
            <a:endParaRPr lang="en-US" sz="1500" dirty="0">
              <a:latin typeface="Arial" panose="020B0604020202020204" pitchFamily="34" charset="0"/>
              <a:cs typeface="Arial" panose="020B0604020202020204" pitchFamily="34" charset="0"/>
            </a:endParaRPr>
          </a:p>
        </p:txBody>
      </p:sp>
      <p:pic>
        <p:nvPicPr>
          <p:cNvPr id="10" name="Image 3" descr="preencoded.png"/>
          <p:cNvPicPr>
            <a:picLocks noChangeAspect="1"/>
          </p:cNvPicPr>
          <p:nvPr/>
        </p:nvPicPr>
        <p:blipFill>
          <a:blip r:embed="rId6"/>
          <a:stretch>
            <a:fillRect/>
          </a:stretch>
        </p:blipFill>
        <p:spPr>
          <a:xfrm>
            <a:off x="706339" y="2688034"/>
            <a:ext cx="504528" cy="504528"/>
          </a:xfrm>
          <a:prstGeom prst="rect">
            <a:avLst/>
          </a:prstGeom>
        </p:spPr>
      </p:pic>
      <p:sp>
        <p:nvSpPr>
          <p:cNvPr id="11" name="Text 5"/>
          <p:cNvSpPr/>
          <p:nvPr/>
        </p:nvSpPr>
        <p:spPr>
          <a:xfrm>
            <a:off x="1436589" y="2791123"/>
            <a:ext cx="3017044" cy="315318"/>
          </a:xfrm>
          <a:prstGeom prst="rect">
            <a:avLst/>
          </a:prstGeom>
          <a:noFill/>
          <a:ln/>
        </p:spPr>
        <p:txBody>
          <a:bodyPr wrap="none" lIns="0" tIns="0" rIns="0" bIns="0" rtlCol="0" anchor="t"/>
          <a:lstStyle/>
          <a:p>
            <a:pPr>
              <a:lnSpc>
                <a:spcPts val="2458"/>
              </a:lnSpc>
            </a:pPr>
            <a:r>
              <a:rPr lang="en-US" sz="2000" b="1" dirty="0">
                <a:latin typeface="Arial" panose="020B0604020202020204" pitchFamily="34" charset="0"/>
                <a:ea typeface="Montserrat" pitchFamily="34" charset="-122"/>
                <a:cs typeface="Arial" panose="020B0604020202020204" pitchFamily="34" charset="0"/>
              </a:rPr>
              <a:t>Targeted Segmentation</a:t>
            </a:r>
            <a:endParaRPr lang="en-US" sz="2000" b="1" dirty="0">
              <a:latin typeface="Arial" panose="020B0604020202020204" pitchFamily="34" charset="0"/>
              <a:cs typeface="Arial" panose="020B0604020202020204" pitchFamily="34" charset="0"/>
            </a:endParaRPr>
          </a:p>
        </p:txBody>
      </p:sp>
      <p:sp>
        <p:nvSpPr>
          <p:cNvPr id="12" name="Text 6"/>
          <p:cNvSpPr/>
          <p:nvPr/>
        </p:nvSpPr>
        <p:spPr>
          <a:xfrm>
            <a:off x="769839" y="3322737"/>
            <a:ext cx="3714254" cy="645716"/>
          </a:xfrm>
          <a:prstGeom prst="rect">
            <a:avLst/>
          </a:prstGeom>
          <a:noFill/>
          <a:ln/>
        </p:spPr>
        <p:txBody>
          <a:bodyPr wrap="square" lIns="0" tIns="0" rIns="0" bIns="0" rtlCol="0" anchor="t"/>
          <a:lstStyle/>
          <a:p>
            <a:pPr>
              <a:lnSpc>
                <a:spcPts val="2542"/>
              </a:lnSpc>
            </a:pPr>
            <a:r>
              <a:rPr lang="en-US" sz="1500" dirty="0">
                <a:latin typeface="Arial" panose="020B0604020202020204" pitchFamily="34" charset="0"/>
                <a:ea typeface="Heebo Light" pitchFamily="34" charset="-122"/>
                <a:cs typeface="Arial" panose="020B0604020202020204" pitchFamily="34" charset="0"/>
              </a:rPr>
              <a:t>Create strategies for different age groups and financial profiles.</a:t>
            </a:r>
            <a:endParaRPr lang="en-US" sz="1500" dirty="0">
              <a:latin typeface="Arial" panose="020B0604020202020204" pitchFamily="34" charset="0"/>
              <a:cs typeface="Arial" panose="020B0604020202020204" pitchFamily="34" charset="0"/>
            </a:endParaRPr>
          </a:p>
        </p:txBody>
      </p:sp>
      <p:pic>
        <p:nvPicPr>
          <p:cNvPr id="13" name="Image 4" descr="preencoded.png"/>
          <p:cNvPicPr>
            <a:picLocks noChangeAspect="1"/>
          </p:cNvPicPr>
          <p:nvPr/>
        </p:nvPicPr>
        <p:blipFill>
          <a:blip r:embed="rId7"/>
          <a:stretch>
            <a:fillRect/>
          </a:stretch>
        </p:blipFill>
        <p:spPr>
          <a:xfrm>
            <a:off x="4723309" y="2672159"/>
            <a:ext cx="504528" cy="504528"/>
          </a:xfrm>
          <a:prstGeom prst="rect">
            <a:avLst/>
          </a:prstGeom>
        </p:spPr>
      </p:pic>
      <p:sp>
        <p:nvSpPr>
          <p:cNvPr id="14" name="Text 7"/>
          <p:cNvSpPr/>
          <p:nvPr/>
        </p:nvSpPr>
        <p:spPr>
          <a:xfrm>
            <a:off x="5374184" y="2822873"/>
            <a:ext cx="2839244" cy="315318"/>
          </a:xfrm>
          <a:prstGeom prst="rect">
            <a:avLst/>
          </a:prstGeom>
          <a:noFill/>
          <a:ln/>
        </p:spPr>
        <p:txBody>
          <a:bodyPr wrap="none" lIns="0" tIns="0" rIns="0" bIns="0" rtlCol="0" anchor="t"/>
          <a:lstStyle/>
          <a:p>
            <a:pPr>
              <a:lnSpc>
                <a:spcPts val="2458"/>
              </a:lnSpc>
            </a:pPr>
            <a:r>
              <a:rPr lang="en-US" sz="2000" b="1" dirty="0">
                <a:latin typeface="Arial" panose="020B0604020202020204" pitchFamily="34" charset="0"/>
                <a:ea typeface="Montserrat" pitchFamily="34" charset="-122"/>
                <a:cs typeface="Arial" panose="020B0604020202020204" pitchFamily="34" charset="0"/>
              </a:rPr>
              <a:t>Data-Driven Approach</a:t>
            </a:r>
            <a:endParaRPr lang="en-US" sz="2000" b="1" dirty="0">
              <a:latin typeface="Arial" panose="020B0604020202020204" pitchFamily="34" charset="0"/>
              <a:cs typeface="Arial" panose="020B0604020202020204" pitchFamily="34" charset="0"/>
            </a:endParaRPr>
          </a:p>
        </p:txBody>
      </p:sp>
      <p:sp>
        <p:nvSpPr>
          <p:cNvPr id="15" name="Text 8"/>
          <p:cNvSpPr/>
          <p:nvPr/>
        </p:nvSpPr>
        <p:spPr>
          <a:xfrm>
            <a:off x="4723309" y="3306862"/>
            <a:ext cx="3714353" cy="645716"/>
          </a:xfrm>
          <a:prstGeom prst="rect">
            <a:avLst/>
          </a:prstGeom>
          <a:noFill/>
          <a:ln/>
        </p:spPr>
        <p:txBody>
          <a:bodyPr wrap="square" lIns="0" tIns="0" rIns="0" bIns="0" rtlCol="0" anchor="t"/>
          <a:lstStyle/>
          <a:p>
            <a:pPr>
              <a:lnSpc>
                <a:spcPts val="2542"/>
              </a:lnSpc>
            </a:pPr>
            <a:r>
              <a:rPr lang="en-US" sz="1500" dirty="0">
                <a:latin typeface="Arial" panose="020B0604020202020204" pitchFamily="34" charset="0"/>
                <a:ea typeface="Heebo Light" pitchFamily="34" charset="-122"/>
                <a:cs typeface="Arial" panose="020B0604020202020204" pitchFamily="34" charset="0"/>
              </a:rPr>
              <a:t>Continuously analyze campaign data to refine strategies.</a:t>
            </a:r>
            <a:endParaRPr lang="en-US" sz="1500" dirty="0">
              <a:latin typeface="Arial" panose="020B0604020202020204" pitchFamily="34" charset="0"/>
              <a:cs typeface="Arial" panose="020B0604020202020204" pitchFamily="34" charset="0"/>
            </a:endParaRPr>
          </a:p>
        </p:txBody>
      </p:sp>
      <p:sp>
        <p:nvSpPr>
          <p:cNvPr id="20" name="Text 1">
            <a:extLst>
              <a:ext uri="{FF2B5EF4-FFF2-40B4-BE49-F238E27FC236}">
                <a16:creationId xmlns:a16="http://schemas.microsoft.com/office/drawing/2014/main" id="{2CAD701F-764B-9585-8C76-4FED53F90D78}"/>
              </a:ext>
            </a:extLst>
          </p:cNvPr>
          <p:cNvSpPr/>
          <p:nvPr/>
        </p:nvSpPr>
        <p:spPr>
          <a:xfrm>
            <a:off x="5357714" y="4064397"/>
            <a:ext cx="2601913" cy="315318"/>
          </a:xfrm>
          <a:prstGeom prst="rect">
            <a:avLst/>
          </a:prstGeom>
          <a:noFill/>
          <a:ln/>
        </p:spPr>
        <p:txBody>
          <a:bodyPr wrap="none" lIns="0" tIns="0" rIns="0" bIns="0" rtlCol="0" anchor="t"/>
          <a:lstStyle/>
          <a:p>
            <a:pPr>
              <a:lnSpc>
                <a:spcPts val="2458"/>
              </a:lnSpc>
            </a:pPr>
            <a:r>
              <a:rPr lang="en-US" sz="2000" b="1" dirty="0">
                <a:latin typeface="Arial" panose="020B0604020202020204" pitchFamily="34" charset="0"/>
                <a:ea typeface="Montserrat" pitchFamily="34" charset="-122"/>
                <a:cs typeface="Arial" panose="020B0604020202020204" pitchFamily="34" charset="0"/>
              </a:rPr>
              <a:t>Frequency</a:t>
            </a:r>
            <a:endParaRPr lang="en-US" sz="2000" b="1" dirty="0">
              <a:latin typeface="Arial" panose="020B0604020202020204" pitchFamily="34" charset="0"/>
              <a:cs typeface="Arial" panose="020B0604020202020204" pitchFamily="34" charset="0"/>
            </a:endParaRPr>
          </a:p>
          <a:p>
            <a:pPr>
              <a:lnSpc>
                <a:spcPts val="2458"/>
              </a:lnSpc>
            </a:pPr>
            <a:endParaRPr lang="en-US" sz="2000" b="1" dirty="0">
              <a:latin typeface="Arial" panose="020B0604020202020204" pitchFamily="34" charset="0"/>
              <a:cs typeface="Arial" panose="020B0604020202020204" pitchFamily="34" charset="0"/>
            </a:endParaRPr>
          </a:p>
        </p:txBody>
      </p:sp>
      <p:sp>
        <p:nvSpPr>
          <p:cNvPr id="21" name="Text 2">
            <a:extLst>
              <a:ext uri="{FF2B5EF4-FFF2-40B4-BE49-F238E27FC236}">
                <a16:creationId xmlns:a16="http://schemas.microsoft.com/office/drawing/2014/main" id="{FEC51114-B5B6-008A-1CB8-C943FAC8C40B}"/>
              </a:ext>
            </a:extLst>
          </p:cNvPr>
          <p:cNvSpPr/>
          <p:nvPr/>
        </p:nvSpPr>
        <p:spPr>
          <a:xfrm>
            <a:off x="4722713" y="4580136"/>
            <a:ext cx="4199037" cy="645716"/>
          </a:xfrm>
          <a:prstGeom prst="rect">
            <a:avLst/>
          </a:prstGeom>
          <a:noFill/>
          <a:ln/>
        </p:spPr>
        <p:txBody>
          <a:bodyPr wrap="square" lIns="0" tIns="0" rIns="0" bIns="0" rtlCol="0" anchor="t"/>
          <a:lstStyle/>
          <a:p>
            <a:pPr>
              <a:lnSpc>
                <a:spcPts val="2542"/>
              </a:lnSpc>
            </a:pPr>
            <a:r>
              <a:rPr lang="en-US" sz="1500" dirty="0">
                <a:latin typeface="Arial" panose="020B0604020202020204" pitchFamily="34" charset="0"/>
                <a:ea typeface="Heebo Light" pitchFamily="34" charset="-122"/>
                <a:cs typeface="Arial" panose="020B0604020202020204" pitchFamily="34" charset="0"/>
              </a:rPr>
              <a:t>Most customers receive 1-5 campaign contacts. More contacts slightly decrease positive -</a:t>
            </a:r>
          </a:p>
          <a:p>
            <a:pPr>
              <a:lnSpc>
                <a:spcPts val="2542"/>
              </a:lnSpc>
            </a:pPr>
            <a:r>
              <a:rPr lang="en-US" sz="1500" dirty="0">
                <a:latin typeface="Arial" panose="020B0604020202020204" pitchFamily="34" charset="0"/>
                <a:ea typeface="Heebo Light" pitchFamily="34" charset="-122"/>
                <a:cs typeface="Arial" panose="020B0604020202020204" pitchFamily="34" charset="0"/>
              </a:rPr>
              <a:t>                                                           responses.</a:t>
            </a:r>
            <a:endParaRPr lang="en-US" sz="1500" dirty="0">
              <a:latin typeface="Arial" panose="020B0604020202020204" pitchFamily="34" charset="0"/>
              <a:cs typeface="Arial" panose="020B0604020202020204" pitchFamily="34" charset="0"/>
            </a:endParaRPr>
          </a:p>
          <a:p>
            <a:pPr>
              <a:lnSpc>
                <a:spcPts val="2542"/>
              </a:lnSpc>
            </a:pPr>
            <a:r>
              <a:rPr lang="en-US" sz="1500" dirty="0">
                <a:latin typeface="Arial" panose="020B0604020202020204" pitchFamily="34" charset="0"/>
                <a:ea typeface="Heebo Light" pitchFamily="34" charset="-122"/>
                <a:cs typeface="Arial" panose="020B0604020202020204" pitchFamily="34" charset="0"/>
              </a:rPr>
              <a:t>.</a:t>
            </a:r>
            <a:endParaRPr lang="en-US" sz="1500" dirty="0">
              <a:latin typeface="Arial" panose="020B0604020202020204" pitchFamily="34" charset="0"/>
              <a:cs typeface="Arial" panose="020B0604020202020204" pitchFamily="34" charset="0"/>
            </a:endParaRPr>
          </a:p>
        </p:txBody>
      </p:sp>
      <p:sp>
        <p:nvSpPr>
          <p:cNvPr id="23" name="Text 5">
            <a:extLst>
              <a:ext uri="{FF2B5EF4-FFF2-40B4-BE49-F238E27FC236}">
                <a16:creationId xmlns:a16="http://schemas.microsoft.com/office/drawing/2014/main" id="{85211442-225B-C799-55ED-CA06A5BA6D27}"/>
              </a:ext>
            </a:extLst>
          </p:cNvPr>
          <p:cNvSpPr/>
          <p:nvPr/>
        </p:nvSpPr>
        <p:spPr>
          <a:xfrm>
            <a:off x="5437089" y="5537498"/>
            <a:ext cx="3017044" cy="315318"/>
          </a:xfrm>
          <a:prstGeom prst="rect">
            <a:avLst/>
          </a:prstGeom>
          <a:noFill/>
          <a:ln/>
        </p:spPr>
        <p:txBody>
          <a:bodyPr wrap="none" lIns="0" tIns="0" rIns="0" bIns="0" rtlCol="0" anchor="t"/>
          <a:lstStyle/>
          <a:p>
            <a:pPr>
              <a:lnSpc>
                <a:spcPts val="2458"/>
              </a:lnSpc>
            </a:pPr>
            <a:r>
              <a:rPr lang="en-US" sz="2000" b="1" dirty="0">
                <a:latin typeface="Arial" panose="020B0604020202020204" pitchFamily="34" charset="0"/>
                <a:ea typeface="Montserrat" pitchFamily="34" charset="-122"/>
                <a:cs typeface="Arial" panose="020B0604020202020204" pitchFamily="34" charset="0"/>
              </a:rPr>
              <a:t>Personalization</a:t>
            </a:r>
            <a:endParaRPr lang="en-US" sz="2000" b="1" dirty="0">
              <a:latin typeface="Arial" panose="020B0604020202020204" pitchFamily="34" charset="0"/>
              <a:cs typeface="Arial" panose="020B0604020202020204" pitchFamily="34" charset="0"/>
            </a:endParaRPr>
          </a:p>
          <a:p>
            <a:pPr>
              <a:lnSpc>
                <a:spcPts val="2458"/>
              </a:lnSpc>
            </a:pPr>
            <a:endParaRPr lang="en-US" sz="2000" b="1" dirty="0">
              <a:latin typeface="Arial" panose="020B0604020202020204" pitchFamily="34" charset="0"/>
              <a:cs typeface="Arial" panose="020B0604020202020204" pitchFamily="34" charset="0"/>
            </a:endParaRPr>
          </a:p>
        </p:txBody>
      </p:sp>
      <p:sp>
        <p:nvSpPr>
          <p:cNvPr id="24" name="Text 6">
            <a:extLst>
              <a:ext uri="{FF2B5EF4-FFF2-40B4-BE49-F238E27FC236}">
                <a16:creationId xmlns:a16="http://schemas.microsoft.com/office/drawing/2014/main" id="{57A57A6E-0C0F-C714-C38D-A8E41E879F1E}"/>
              </a:ext>
            </a:extLst>
          </p:cNvPr>
          <p:cNvSpPr/>
          <p:nvPr/>
        </p:nvSpPr>
        <p:spPr>
          <a:xfrm>
            <a:off x="4754464" y="5989737"/>
            <a:ext cx="3714254" cy="645716"/>
          </a:xfrm>
          <a:prstGeom prst="rect">
            <a:avLst/>
          </a:prstGeom>
          <a:noFill/>
          <a:ln/>
        </p:spPr>
        <p:txBody>
          <a:bodyPr wrap="square" lIns="0" tIns="0" rIns="0" bIns="0" rtlCol="0" anchor="t"/>
          <a:lstStyle/>
          <a:p>
            <a:pPr>
              <a:lnSpc>
                <a:spcPts val="2542"/>
              </a:lnSpc>
            </a:pPr>
            <a:r>
              <a:rPr lang="en-US" sz="1500" dirty="0">
                <a:latin typeface="Arial" panose="020B0604020202020204" pitchFamily="34" charset="0"/>
                <a:ea typeface="Heebo Light" pitchFamily="34" charset="-122"/>
                <a:cs typeface="Arial" panose="020B0604020202020204" pitchFamily="34" charset="0"/>
              </a:rPr>
              <a:t>Tailor campaigns based on education, salary, and account balance.</a:t>
            </a:r>
            <a:endParaRPr lang="en-US" sz="1500" dirty="0">
              <a:latin typeface="Arial" panose="020B0604020202020204" pitchFamily="34" charset="0"/>
              <a:cs typeface="Arial" panose="020B0604020202020204" pitchFamily="34" charset="0"/>
            </a:endParaRPr>
          </a:p>
          <a:p>
            <a:pPr>
              <a:lnSpc>
                <a:spcPts val="2542"/>
              </a:lnSpc>
            </a:pPr>
            <a:endParaRPr lang="en-US" sz="1500" dirty="0">
              <a:latin typeface="Arial" panose="020B0604020202020204" pitchFamily="34" charset="0"/>
              <a:cs typeface="Arial" panose="020B0604020202020204" pitchFamily="34" charset="0"/>
            </a:endParaRPr>
          </a:p>
        </p:txBody>
      </p:sp>
      <p:pic>
        <p:nvPicPr>
          <p:cNvPr id="25" name="Image 1" descr="preencoded.png">
            <a:extLst>
              <a:ext uri="{FF2B5EF4-FFF2-40B4-BE49-F238E27FC236}">
                <a16:creationId xmlns:a16="http://schemas.microsoft.com/office/drawing/2014/main" id="{E244EFD9-CA7F-3EA2-D7C2-37A1C281FA46}"/>
              </a:ext>
            </a:extLst>
          </p:cNvPr>
          <p:cNvPicPr>
            <a:picLocks noChangeAspect="1"/>
          </p:cNvPicPr>
          <p:nvPr/>
        </p:nvPicPr>
        <p:blipFill>
          <a:blip r:embed="rId4"/>
          <a:stretch>
            <a:fillRect/>
          </a:stretch>
        </p:blipFill>
        <p:spPr>
          <a:xfrm>
            <a:off x="738089" y="4024809"/>
            <a:ext cx="504528" cy="504528"/>
          </a:xfrm>
          <a:prstGeom prst="rect">
            <a:avLst/>
          </a:prstGeom>
        </p:spPr>
      </p:pic>
      <p:sp>
        <p:nvSpPr>
          <p:cNvPr id="26" name="Text 1">
            <a:extLst>
              <a:ext uri="{FF2B5EF4-FFF2-40B4-BE49-F238E27FC236}">
                <a16:creationId xmlns:a16="http://schemas.microsoft.com/office/drawing/2014/main" id="{8F4E6B78-AAB3-4C55-7468-E57E886710AC}"/>
              </a:ext>
            </a:extLst>
          </p:cNvPr>
          <p:cNvSpPr/>
          <p:nvPr/>
        </p:nvSpPr>
        <p:spPr>
          <a:xfrm>
            <a:off x="1404839" y="4112022"/>
            <a:ext cx="2601913" cy="315318"/>
          </a:xfrm>
          <a:prstGeom prst="rect">
            <a:avLst/>
          </a:prstGeom>
          <a:noFill/>
          <a:ln/>
        </p:spPr>
        <p:txBody>
          <a:bodyPr wrap="none" lIns="0" tIns="0" rIns="0" bIns="0" rtlCol="0" anchor="t"/>
          <a:lstStyle/>
          <a:p>
            <a:pPr>
              <a:lnSpc>
                <a:spcPts val="2458"/>
              </a:lnSpc>
            </a:pPr>
            <a:r>
              <a:rPr lang="en-US" sz="2000" b="1" dirty="0">
                <a:latin typeface="Arial" panose="020B0604020202020204" pitchFamily="34" charset="0"/>
                <a:ea typeface="Montserrat" pitchFamily="34" charset="-122"/>
                <a:cs typeface="Arial" panose="020B0604020202020204" pitchFamily="34" charset="0"/>
              </a:rPr>
              <a:t>Timing Optimization</a:t>
            </a:r>
            <a:endParaRPr lang="en-US" sz="2000" b="1" dirty="0">
              <a:latin typeface="Arial" panose="020B0604020202020204" pitchFamily="34" charset="0"/>
              <a:cs typeface="Arial" panose="020B0604020202020204" pitchFamily="34" charset="0"/>
            </a:endParaRPr>
          </a:p>
          <a:p>
            <a:pPr>
              <a:lnSpc>
                <a:spcPts val="2458"/>
              </a:lnSpc>
            </a:pPr>
            <a:endParaRPr lang="en-US" sz="2000" b="1" dirty="0">
              <a:latin typeface="Arial" panose="020B0604020202020204" pitchFamily="34" charset="0"/>
              <a:cs typeface="Arial" panose="020B0604020202020204" pitchFamily="34" charset="0"/>
            </a:endParaRPr>
          </a:p>
        </p:txBody>
      </p:sp>
      <p:sp>
        <p:nvSpPr>
          <p:cNvPr id="27" name="Text 2">
            <a:extLst>
              <a:ext uri="{FF2B5EF4-FFF2-40B4-BE49-F238E27FC236}">
                <a16:creationId xmlns:a16="http://schemas.microsoft.com/office/drawing/2014/main" id="{51E9787B-903A-4C7C-0C82-28AD03DD7089}"/>
              </a:ext>
            </a:extLst>
          </p:cNvPr>
          <p:cNvSpPr/>
          <p:nvPr/>
        </p:nvSpPr>
        <p:spPr>
          <a:xfrm>
            <a:off x="769839" y="4596011"/>
            <a:ext cx="3714254" cy="645716"/>
          </a:xfrm>
          <a:prstGeom prst="rect">
            <a:avLst/>
          </a:prstGeom>
          <a:noFill/>
          <a:ln/>
        </p:spPr>
        <p:txBody>
          <a:bodyPr wrap="square" lIns="0" tIns="0" rIns="0" bIns="0" rtlCol="0" anchor="t"/>
          <a:lstStyle/>
          <a:p>
            <a:pPr>
              <a:lnSpc>
                <a:spcPts val="2542"/>
              </a:lnSpc>
            </a:pPr>
            <a:r>
              <a:rPr lang="en-US" sz="1500" dirty="0">
                <a:latin typeface="Arial" panose="020B0604020202020204" pitchFamily="34" charset="0"/>
                <a:ea typeface="Heebo Light" pitchFamily="34" charset="-122"/>
                <a:cs typeface="Arial" panose="020B0604020202020204" pitchFamily="34" charset="0"/>
              </a:rPr>
              <a:t>Concentrate efforts on high-response months and days of the month.</a:t>
            </a:r>
            <a:endParaRPr lang="en-US" sz="1500" dirty="0">
              <a:latin typeface="Arial" panose="020B0604020202020204" pitchFamily="34" charset="0"/>
              <a:cs typeface="Arial" panose="020B0604020202020204" pitchFamily="34" charset="0"/>
            </a:endParaRPr>
          </a:p>
          <a:p>
            <a:pPr>
              <a:lnSpc>
                <a:spcPts val="2542"/>
              </a:lnSpc>
            </a:pPr>
            <a:endParaRPr lang="en-US" sz="1500" dirty="0">
              <a:latin typeface="Arial" panose="020B0604020202020204" pitchFamily="34" charset="0"/>
              <a:cs typeface="Arial" panose="020B0604020202020204" pitchFamily="34" charset="0"/>
            </a:endParaRPr>
          </a:p>
        </p:txBody>
      </p:sp>
      <p:pic>
        <p:nvPicPr>
          <p:cNvPr id="28" name="Image 3" descr="preencoded.png">
            <a:extLst>
              <a:ext uri="{FF2B5EF4-FFF2-40B4-BE49-F238E27FC236}">
                <a16:creationId xmlns:a16="http://schemas.microsoft.com/office/drawing/2014/main" id="{085538FD-A6CB-0149-8602-75C5EB5061F2}"/>
              </a:ext>
            </a:extLst>
          </p:cNvPr>
          <p:cNvPicPr>
            <a:picLocks noChangeAspect="1"/>
          </p:cNvPicPr>
          <p:nvPr/>
        </p:nvPicPr>
        <p:blipFill>
          <a:blip r:embed="rId6"/>
          <a:stretch>
            <a:fillRect/>
          </a:stretch>
        </p:blipFill>
        <p:spPr>
          <a:xfrm>
            <a:off x="738089" y="5434409"/>
            <a:ext cx="504528" cy="504528"/>
          </a:xfrm>
          <a:prstGeom prst="rect">
            <a:avLst/>
          </a:prstGeom>
        </p:spPr>
      </p:pic>
      <p:sp>
        <p:nvSpPr>
          <p:cNvPr id="29" name="Text 5">
            <a:extLst>
              <a:ext uri="{FF2B5EF4-FFF2-40B4-BE49-F238E27FC236}">
                <a16:creationId xmlns:a16="http://schemas.microsoft.com/office/drawing/2014/main" id="{0500DDEC-613A-1DCD-8DD9-CF9669374137}"/>
              </a:ext>
            </a:extLst>
          </p:cNvPr>
          <p:cNvSpPr/>
          <p:nvPr/>
        </p:nvSpPr>
        <p:spPr>
          <a:xfrm>
            <a:off x="1468339" y="5537498"/>
            <a:ext cx="3017044" cy="315318"/>
          </a:xfrm>
          <a:prstGeom prst="rect">
            <a:avLst/>
          </a:prstGeom>
          <a:noFill/>
          <a:ln/>
        </p:spPr>
        <p:txBody>
          <a:bodyPr wrap="none" lIns="0" tIns="0" rIns="0" bIns="0" rtlCol="0" anchor="t"/>
          <a:lstStyle/>
          <a:p>
            <a:pPr>
              <a:lnSpc>
                <a:spcPts val="2458"/>
              </a:lnSpc>
            </a:pPr>
            <a:r>
              <a:rPr lang="en-US" sz="2000" b="1" dirty="0">
                <a:latin typeface="Arial" panose="020B0604020202020204" pitchFamily="34" charset="0"/>
                <a:ea typeface="Montserrat" pitchFamily="34" charset="-122"/>
                <a:cs typeface="Arial" panose="020B0604020202020204" pitchFamily="34" charset="0"/>
              </a:rPr>
              <a:t>Continuous Improvement</a:t>
            </a:r>
            <a:endParaRPr lang="en-US" sz="2000" b="1" dirty="0">
              <a:latin typeface="Arial" panose="020B0604020202020204" pitchFamily="34" charset="0"/>
              <a:cs typeface="Arial" panose="020B0604020202020204" pitchFamily="34" charset="0"/>
            </a:endParaRPr>
          </a:p>
          <a:p>
            <a:pPr>
              <a:lnSpc>
                <a:spcPts val="2458"/>
              </a:lnSpc>
            </a:pPr>
            <a:endParaRPr lang="en-US" sz="2000" b="1" dirty="0">
              <a:latin typeface="Arial" panose="020B0604020202020204" pitchFamily="34" charset="0"/>
              <a:cs typeface="Arial" panose="020B0604020202020204" pitchFamily="34" charset="0"/>
            </a:endParaRPr>
          </a:p>
        </p:txBody>
      </p:sp>
      <p:sp>
        <p:nvSpPr>
          <p:cNvPr id="30" name="Text 6">
            <a:extLst>
              <a:ext uri="{FF2B5EF4-FFF2-40B4-BE49-F238E27FC236}">
                <a16:creationId xmlns:a16="http://schemas.microsoft.com/office/drawing/2014/main" id="{9084C02D-7B4A-A44F-3640-1C5E3B4D441F}"/>
              </a:ext>
            </a:extLst>
          </p:cNvPr>
          <p:cNvSpPr/>
          <p:nvPr/>
        </p:nvSpPr>
        <p:spPr>
          <a:xfrm>
            <a:off x="801589" y="6069112"/>
            <a:ext cx="3714254" cy="645716"/>
          </a:xfrm>
          <a:prstGeom prst="rect">
            <a:avLst/>
          </a:prstGeom>
          <a:noFill/>
          <a:ln/>
        </p:spPr>
        <p:txBody>
          <a:bodyPr wrap="square" lIns="0" tIns="0" rIns="0" bIns="0" rtlCol="0" anchor="t"/>
          <a:lstStyle/>
          <a:p>
            <a:pPr>
              <a:lnSpc>
                <a:spcPts val="2542"/>
              </a:lnSpc>
            </a:pPr>
            <a:r>
              <a:rPr lang="en-US" sz="1500" dirty="0">
                <a:latin typeface="Arial" panose="020B0604020202020204" pitchFamily="34" charset="0"/>
                <a:ea typeface="Heebo Light" pitchFamily="34" charset="-122"/>
                <a:cs typeface="Arial" panose="020B0604020202020204" pitchFamily="34" charset="0"/>
              </a:rPr>
              <a:t>Regularly analyze campaign data to refine strategies and improve conversion rates.</a:t>
            </a:r>
            <a:endParaRPr lang="en-US" sz="1500" dirty="0">
              <a:latin typeface="Arial" panose="020B0604020202020204" pitchFamily="34" charset="0"/>
              <a:cs typeface="Arial" panose="020B0604020202020204" pitchFamily="34" charset="0"/>
            </a:endParaRPr>
          </a:p>
          <a:p>
            <a:pPr>
              <a:lnSpc>
                <a:spcPts val="2542"/>
              </a:lnSpc>
            </a:pPr>
            <a:endParaRPr lang="en-US" sz="1500" dirty="0">
              <a:latin typeface="Arial" panose="020B0604020202020204" pitchFamily="34" charset="0"/>
              <a:cs typeface="Arial" panose="020B0604020202020204" pitchFamily="34" charset="0"/>
            </a:endParaRPr>
          </a:p>
        </p:txBody>
      </p:sp>
      <p:pic>
        <p:nvPicPr>
          <p:cNvPr id="31" name="Image 2" descr="preencoded.png">
            <a:extLst>
              <a:ext uri="{FF2B5EF4-FFF2-40B4-BE49-F238E27FC236}">
                <a16:creationId xmlns:a16="http://schemas.microsoft.com/office/drawing/2014/main" id="{E859DC7C-4274-294B-5882-F08E6324A588}"/>
              </a:ext>
            </a:extLst>
          </p:cNvPr>
          <p:cNvPicPr>
            <a:picLocks noChangeAspect="1"/>
          </p:cNvPicPr>
          <p:nvPr/>
        </p:nvPicPr>
        <p:blipFill>
          <a:blip r:embed="rId5"/>
          <a:stretch>
            <a:fillRect/>
          </a:stretch>
        </p:blipFill>
        <p:spPr>
          <a:xfrm>
            <a:off x="4675684" y="3977184"/>
            <a:ext cx="504528" cy="504528"/>
          </a:xfrm>
          <a:prstGeom prst="rect">
            <a:avLst/>
          </a:prstGeom>
        </p:spPr>
      </p:pic>
      <p:pic>
        <p:nvPicPr>
          <p:cNvPr id="32" name="Image 4" descr="preencoded.png">
            <a:extLst>
              <a:ext uri="{FF2B5EF4-FFF2-40B4-BE49-F238E27FC236}">
                <a16:creationId xmlns:a16="http://schemas.microsoft.com/office/drawing/2014/main" id="{134EA451-91BF-C2DB-2D50-616BD1FA0C65}"/>
              </a:ext>
            </a:extLst>
          </p:cNvPr>
          <p:cNvPicPr>
            <a:picLocks noChangeAspect="1"/>
          </p:cNvPicPr>
          <p:nvPr/>
        </p:nvPicPr>
        <p:blipFill>
          <a:blip r:embed="rId7"/>
          <a:stretch>
            <a:fillRect/>
          </a:stretch>
        </p:blipFill>
        <p:spPr>
          <a:xfrm>
            <a:off x="4818559" y="5418534"/>
            <a:ext cx="504528" cy="504528"/>
          </a:xfrm>
          <a:prstGeom prst="rect">
            <a:avLst/>
          </a:prstGeom>
        </p:spPr>
      </p:pic>
    </p:spTree>
    <p:extLst>
      <p:ext uri="{BB962C8B-B14F-4D97-AF65-F5344CB8AC3E}">
        <p14:creationId xmlns:p14="http://schemas.microsoft.com/office/powerpoint/2010/main" val="7684773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74774" y="583010"/>
            <a:ext cx="7580412" cy="513159"/>
          </a:xfrm>
          <a:prstGeom prst="rect">
            <a:avLst/>
          </a:prstGeom>
          <a:noFill/>
          <a:ln/>
        </p:spPr>
        <p:txBody>
          <a:bodyPr wrap="none" lIns="0" tIns="0" rIns="0" bIns="0" rtlCol="0" anchor="t"/>
          <a:lstStyle/>
          <a:p>
            <a:pPr>
              <a:lnSpc>
                <a:spcPts val="4000"/>
              </a:lnSpc>
            </a:pPr>
            <a:r>
              <a:rPr lang="en-US" sz="3667" b="1" kern="0" spc="-97"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Data Preparation and Feature Engineering</a:t>
            </a:r>
            <a:endParaRPr lang="en-US" sz="3667"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Text 1"/>
          <p:cNvSpPr/>
          <p:nvPr/>
        </p:nvSpPr>
        <p:spPr>
          <a:xfrm>
            <a:off x="574774" y="1186458"/>
            <a:ext cx="11042452" cy="788194"/>
          </a:xfrm>
          <a:prstGeom prst="rect">
            <a:avLst/>
          </a:prstGeom>
          <a:noFill/>
          <a:ln/>
        </p:spPr>
        <p:txBody>
          <a:bodyPr wrap="square" lIns="0" tIns="0" rIns="0" bIns="0" rtlCol="0" anchor="t"/>
          <a:lstStyle/>
          <a:p>
            <a:pPr>
              <a:lnSpc>
                <a:spcPts val="2042"/>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I tackled null values using appropriate methods: median for age (continuous and right-skewed), mode for month and response (categorical). The duration column was standardized to minutes and converted to float type. We split the jobedu column into separate job and education columns. The month </a:t>
            </a:r>
            <a:r>
              <a:rPr lang="en-US" sz="1500" kern="0" spc="-26" dirty="0">
                <a:latin typeface="Arial" panose="020B0604020202020204" pitchFamily="34" charset="0"/>
                <a:ea typeface="Open Sans" pitchFamily="34" charset="-122"/>
                <a:cs typeface="Arial" panose="020B0604020202020204" pitchFamily="34" charset="0"/>
              </a:rPr>
              <a:t>column</a:t>
            </a:r>
            <a:r>
              <a:rPr lang="en-US" sz="1500" kern="0" spc="-26" dirty="0">
                <a:solidFill>
                  <a:srgbClr val="2B2E3C"/>
                </a:solidFill>
                <a:latin typeface="Arial" panose="020B0604020202020204" pitchFamily="34" charset="0"/>
                <a:ea typeface="Open Sans" pitchFamily="34" charset="-122"/>
                <a:cs typeface="Arial" panose="020B0604020202020204" pitchFamily="34" charset="0"/>
              </a:rPr>
              <a:t> was split into month name and year, then combined with day to create a datetime format date column.</a:t>
            </a:r>
            <a:endParaRPr lang="en-US" sz="1500" dirty="0">
              <a:latin typeface="Arial" panose="020B0604020202020204" pitchFamily="34" charset="0"/>
              <a:cs typeface="Arial" panose="020B0604020202020204" pitchFamily="34" charset="0"/>
            </a:endParaRPr>
          </a:p>
        </p:txBody>
      </p:sp>
      <p:sp>
        <p:nvSpPr>
          <p:cNvPr id="4" name="Text 2"/>
          <p:cNvSpPr/>
          <p:nvPr/>
        </p:nvSpPr>
        <p:spPr>
          <a:xfrm>
            <a:off x="574774" y="3611350"/>
            <a:ext cx="11042452" cy="653948"/>
          </a:xfrm>
          <a:prstGeom prst="rect">
            <a:avLst/>
          </a:prstGeom>
          <a:solidFill>
            <a:schemeClr val="bg1">
              <a:lumMod val="95000"/>
            </a:schemeClr>
          </a:solidFill>
          <a:ln>
            <a:solidFill>
              <a:schemeClr val="bg1">
                <a:lumMod val="85000"/>
              </a:schemeClr>
            </a:solidFill>
          </a:ln>
        </p:spPr>
        <p:txBody>
          <a:bodyPr wrap="square" lIns="0" tIns="0" rIns="0" bIns="0" rtlCol="0" anchor="t"/>
          <a:lstStyle/>
          <a:p>
            <a:pPr>
              <a:lnSpc>
                <a:spcPts val="2042"/>
              </a:lnSpc>
            </a:pPr>
            <a:r>
              <a:rPr lang="en-US" sz="1500" kern="0" spc="-26" dirty="0">
                <a:latin typeface="Arial" panose="020B0604020202020204" pitchFamily="34" charset="0"/>
                <a:ea typeface="Open Sans" pitchFamily="34" charset="-122"/>
                <a:cs typeface="Arial" panose="020B0604020202020204" pitchFamily="34" charset="0"/>
              </a:rPr>
              <a:t>Continuous </a:t>
            </a:r>
            <a:r>
              <a:rPr lang="en-US" sz="1333" kern="0" spc="-26" dirty="0">
                <a:latin typeface="Arial" panose="020B0604020202020204" pitchFamily="34" charset="0"/>
                <a:ea typeface="Open Sans" pitchFamily="34" charset="-122"/>
                <a:cs typeface="Arial" panose="020B0604020202020204" pitchFamily="34" charset="0"/>
              </a:rPr>
              <a:t>variables</a:t>
            </a:r>
            <a:r>
              <a:rPr lang="en-US" sz="1500" kern="0" spc="-26" dirty="0">
                <a:latin typeface="Arial" panose="020B0604020202020204" pitchFamily="34" charset="0"/>
                <a:ea typeface="Open Sans" pitchFamily="34" charset="-122"/>
                <a:cs typeface="Arial" panose="020B0604020202020204" pitchFamily="34" charset="0"/>
              </a:rPr>
              <a:t> like age, balance, and salary were categorized for easier interpretation. Categorical variables were encoded to enable mathematical calculations and correlation analysis with the target variable (response).</a:t>
            </a:r>
            <a:endParaRPr lang="en-US" sz="1500" dirty="0">
              <a:latin typeface="Arial" panose="020B0604020202020204" pitchFamily="34" charset="0"/>
              <a:cs typeface="Arial" panose="020B0604020202020204" pitchFamily="34" charset="0"/>
            </a:endParaRPr>
          </a:p>
        </p:txBody>
      </p:sp>
      <p:sp>
        <p:nvSpPr>
          <p:cNvPr id="5" name="Shape 3"/>
          <p:cNvSpPr/>
          <p:nvPr/>
        </p:nvSpPr>
        <p:spPr>
          <a:xfrm flipH="1">
            <a:off x="830557" y="4424726"/>
            <a:ext cx="42942" cy="1892498"/>
          </a:xfrm>
          <a:prstGeom prst="roundRect">
            <a:avLst>
              <a:gd name="adj" fmla="val 362075"/>
            </a:avLst>
          </a:prstGeom>
          <a:solidFill>
            <a:srgbClr val="E2C8B5"/>
          </a:solidFill>
          <a:ln/>
        </p:spPr>
      </p:sp>
      <p:sp>
        <p:nvSpPr>
          <p:cNvPr id="6" name="Shape 4"/>
          <p:cNvSpPr/>
          <p:nvPr/>
        </p:nvSpPr>
        <p:spPr>
          <a:xfrm>
            <a:off x="998384" y="4611661"/>
            <a:ext cx="574774" cy="19050"/>
          </a:xfrm>
          <a:prstGeom prst="roundRect">
            <a:avLst>
              <a:gd name="adj" fmla="val 362075"/>
            </a:avLst>
          </a:prstGeom>
          <a:solidFill>
            <a:srgbClr val="E2C8B5"/>
          </a:solidFill>
          <a:ln/>
        </p:spPr>
      </p:sp>
      <p:sp>
        <p:nvSpPr>
          <p:cNvPr id="7" name="Shape 5"/>
          <p:cNvSpPr/>
          <p:nvPr/>
        </p:nvSpPr>
        <p:spPr>
          <a:xfrm>
            <a:off x="647015" y="4427375"/>
            <a:ext cx="369491" cy="369491"/>
          </a:xfrm>
          <a:prstGeom prst="roundRect">
            <a:avLst>
              <a:gd name="adj" fmla="val 18668"/>
            </a:avLst>
          </a:prstGeom>
          <a:solidFill>
            <a:srgbClr val="FCE2CF"/>
          </a:solidFill>
          <a:ln w="7620">
            <a:solidFill>
              <a:srgbClr val="E2C8B5"/>
            </a:solidFill>
            <a:prstDash val="solid"/>
          </a:ln>
        </p:spPr>
      </p:sp>
      <p:sp>
        <p:nvSpPr>
          <p:cNvPr id="8" name="Text 6"/>
          <p:cNvSpPr/>
          <p:nvPr/>
        </p:nvSpPr>
        <p:spPr>
          <a:xfrm>
            <a:off x="785425" y="4448588"/>
            <a:ext cx="94853" cy="246360"/>
          </a:xfrm>
          <a:prstGeom prst="rect">
            <a:avLst/>
          </a:prstGeom>
          <a:noFill/>
          <a:ln/>
        </p:spPr>
        <p:txBody>
          <a:bodyPr wrap="none" lIns="0" tIns="0" rIns="0" bIns="0" rtlCol="0" anchor="t"/>
          <a:lstStyle/>
          <a:p>
            <a:pPr algn="ctr"/>
            <a:r>
              <a:rPr lang="en-US" sz="1667" kern="0" spc="-58" dirty="0">
                <a:solidFill>
                  <a:srgbClr val="2B2E3C"/>
                </a:solidFill>
                <a:latin typeface="Arial" panose="020B0604020202020204" pitchFamily="34" charset="0"/>
                <a:ea typeface="Bitter Medium" pitchFamily="34" charset="-122"/>
                <a:cs typeface="Arial" panose="020B0604020202020204" pitchFamily="34" charset="0"/>
              </a:rPr>
              <a:t>1</a:t>
            </a:r>
            <a:endParaRPr lang="en-US" sz="1667" dirty="0">
              <a:latin typeface="Arial" panose="020B0604020202020204" pitchFamily="34" charset="0"/>
              <a:cs typeface="Arial" panose="020B0604020202020204" pitchFamily="34" charset="0"/>
            </a:endParaRPr>
          </a:p>
        </p:txBody>
      </p:sp>
      <p:sp>
        <p:nvSpPr>
          <p:cNvPr id="9" name="Text 7"/>
          <p:cNvSpPr/>
          <p:nvPr/>
        </p:nvSpPr>
        <p:spPr>
          <a:xfrm>
            <a:off x="1752445" y="4527826"/>
            <a:ext cx="2052836" cy="256580"/>
          </a:xfrm>
          <a:prstGeom prst="rect">
            <a:avLst/>
          </a:prstGeom>
          <a:noFill/>
          <a:ln/>
        </p:spPr>
        <p:txBody>
          <a:bodyPr wrap="none" lIns="0" tIns="0" rIns="0" bIns="0" rtlCol="0" anchor="t"/>
          <a:lstStyle/>
          <a:p>
            <a:r>
              <a:rPr lang="en-US" sz="2000" b="1" kern="0" spc="-48" dirty="0">
                <a:solidFill>
                  <a:srgbClr val="2B2E3C"/>
                </a:solidFill>
                <a:latin typeface="Arial" panose="020B0604020202020204" pitchFamily="34" charset="0"/>
                <a:ea typeface="Bitter Medium" pitchFamily="34" charset="-122"/>
                <a:cs typeface="Arial" panose="020B0604020202020204" pitchFamily="34" charset="0"/>
              </a:rPr>
              <a:t>Data Imputation</a:t>
            </a:r>
            <a:endParaRPr lang="en-US" sz="2000" b="1" dirty="0">
              <a:latin typeface="Arial" panose="020B0604020202020204" pitchFamily="34" charset="0"/>
              <a:cs typeface="Arial" panose="020B0604020202020204" pitchFamily="34" charset="0"/>
            </a:endParaRPr>
          </a:p>
        </p:txBody>
      </p:sp>
      <p:sp>
        <p:nvSpPr>
          <p:cNvPr id="10" name="Text 8"/>
          <p:cNvSpPr/>
          <p:nvPr/>
        </p:nvSpPr>
        <p:spPr>
          <a:xfrm>
            <a:off x="1724224" y="4854701"/>
            <a:ext cx="4498558" cy="369491"/>
          </a:xfrm>
          <a:prstGeom prst="rect">
            <a:avLst/>
          </a:prstGeom>
          <a:noFill/>
          <a:ln/>
        </p:spPr>
        <p:txBody>
          <a:bodyPr wrap="none" lIns="0" tIns="0" rIns="0" bIns="0" rtlCol="0" anchor="t"/>
          <a:lstStyle/>
          <a:p>
            <a:pPr>
              <a:lnSpc>
                <a:spcPts val="2042"/>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Used median for age, mode for month and response</a:t>
            </a:r>
            <a:endParaRPr lang="en-US" sz="1500" dirty="0">
              <a:latin typeface="Arial" panose="020B0604020202020204" pitchFamily="34" charset="0"/>
              <a:cs typeface="Arial" panose="020B0604020202020204" pitchFamily="34" charset="0"/>
            </a:endParaRPr>
          </a:p>
        </p:txBody>
      </p:sp>
      <p:sp>
        <p:nvSpPr>
          <p:cNvPr id="11" name="Shape 9"/>
          <p:cNvSpPr/>
          <p:nvPr/>
        </p:nvSpPr>
        <p:spPr>
          <a:xfrm>
            <a:off x="1051407" y="5418287"/>
            <a:ext cx="574774" cy="19050"/>
          </a:xfrm>
          <a:prstGeom prst="roundRect">
            <a:avLst>
              <a:gd name="adj" fmla="val 362075"/>
            </a:avLst>
          </a:prstGeom>
          <a:solidFill>
            <a:srgbClr val="E2C8B5"/>
          </a:solidFill>
          <a:ln/>
        </p:spPr>
      </p:sp>
      <p:sp>
        <p:nvSpPr>
          <p:cNvPr id="12" name="Shape 10"/>
          <p:cNvSpPr/>
          <p:nvPr/>
        </p:nvSpPr>
        <p:spPr>
          <a:xfrm>
            <a:off x="681916" y="5219193"/>
            <a:ext cx="369491" cy="369491"/>
          </a:xfrm>
          <a:prstGeom prst="roundRect">
            <a:avLst>
              <a:gd name="adj" fmla="val 18668"/>
            </a:avLst>
          </a:prstGeom>
          <a:solidFill>
            <a:srgbClr val="FCE2CF"/>
          </a:solidFill>
          <a:ln w="7620">
            <a:solidFill>
              <a:srgbClr val="E2C8B5"/>
            </a:solidFill>
            <a:prstDash val="solid"/>
          </a:ln>
        </p:spPr>
      </p:sp>
      <p:sp>
        <p:nvSpPr>
          <p:cNvPr id="13" name="Text 11"/>
          <p:cNvSpPr/>
          <p:nvPr/>
        </p:nvSpPr>
        <p:spPr>
          <a:xfrm rot="10800000" flipV="1">
            <a:off x="830559" y="5288674"/>
            <a:ext cx="38099" cy="187076"/>
          </a:xfrm>
          <a:prstGeom prst="rect">
            <a:avLst/>
          </a:prstGeom>
          <a:noFill/>
          <a:ln/>
        </p:spPr>
        <p:txBody>
          <a:bodyPr wrap="none" lIns="0" tIns="0" rIns="0" bIns="0" rtlCol="0" anchor="t"/>
          <a:lstStyle/>
          <a:p>
            <a:pPr algn="ctr"/>
            <a:r>
              <a:rPr lang="en-US" sz="1667" kern="0" spc="-58" dirty="0">
                <a:solidFill>
                  <a:srgbClr val="2B2E3C"/>
                </a:solidFill>
                <a:latin typeface="Arial" panose="020B0604020202020204" pitchFamily="34" charset="0"/>
                <a:ea typeface="Bitter Medium" pitchFamily="34" charset="-122"/>
                <a:cs typeface="Arial" panose="020B0604020202020204" pitchFamily="34" charset="0"/>
              </a:rPr>
              <a:t>2</a:t>
            </a:r>
            <a:endParaRPr lang="en-US" sz="1667" dirty="0">
              <a:latin typeface="Arial" panose="020B0604020202020204" pitchFamily="34" charset="0"/>
              <a:cs typeface="Arial" panose="020B0604020202020204" pitchFamily="34" charset="0"/>
            </a:endParaRPr>
          </a:p>
        </p:txBody>
      </p:sp>
      <p:sp>
        <p:nvSpPr>
          <p:cNvPr id="14" name="Text 12"/>
          <p:cNvSpPr/>
          <p:nvPr/>
        </p:nvSpPr>
        <p:spPr>
          <a:xfrm>
            <a:off x="1766556" y="5341949"/>
            <a:ext cx="2052836" cy="256580"/>
          </a:xfrm>
          <a:prstGeom prst="rect">
            <a:avLst/>
          </a:prstGeom>
          <a:noFill/>
          <a:ln/>
        </p:spPr>
        <p:txBody>
          <a:bodyPr wrap="none" lIns="0" tIns="0" rIns="0" bIns="0" rtlCol="0" anchor="t"/>
          <a:lstStyle/>
          <a:p>
            <a:r>
              <a:rPr lang="en-US" sz="2000" b="1" kern="0" spc="-48" dirty="0">
                <a:solidFill>
                  <a:srgbClr val="2B2E3C"/>
                </a:solidFill>
                <a:latin typeface="Arial" panose="020B0604020202020204" pitchFamily="34" charset="0"/>
                <a:ea typeface="Bitter Medium" pitchFamily="34" charset="-122"/>
                <a:cs typeface="Arial" panose="020B0604020202020204" pitchFamily="34" charset="0"/>
              </a:rPr>
              <a:t>Feature Engineering</a:t>
            </a:r>
            <a:endParaRPr lang="en-US" sz="2000" b="1" dirty="0">
              <a:latin typeface="Arial" panose="020B0604020202020204" pitchFamily="34" charset="0"/>
              <a:cs typeface="Arial" panose="020B0604020202020204" pitchFamily="34" charset="0"/>
            </a:endParaRPr>
          </a:p>
        </p:txBody>
      </p:sp>
      <p:sp>
        <p:nvSpPr>
          <p:cNvPr id="15" name="Text 13"/>
          <p:cNvSpPr/>
          <p:nvPr/>
        </p:nvSpPr>
        <p:spPr>
          <a:xfrm>
            <a:off x="1724224" y="5647654"/>
            <a:ext cx="4726501" cy="361255"/>
          </a:xfrm>
          <a:prstGeom prst="rect">
            <a:avLst/>
          </a:prstGeom>
          <a:noFill/>
          <a:ln/>
        </p:spPr>
        <p:txBody>
          <a:bodyPr wrap="none" lIns="0" tIns="0" rIns="0" bIns="0" rtlCol="0" anchor="t"/>
          <a:lstStyle/>
          <a:p>
            <a:pPr>
              <a:lnSpc>
                <a:spcPts val="2042"/>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Standardized duration, split jobedu and month columns</a:t>
            </a:r>
            <a:endParaRPr lang="en-US" sz="1500" dirty="0">
              <a:latin typeface="Arial" panose="020B0604020202020204" pitchFamily="34" charset="0"/>
              <a:cs typeface="Arial" panose="020B0604020202020204" pitchFamily="34" charset="0"/>
            </a:endParaRPr>
          </a:p>
        </p:txBody>
      </p:sp>
      <p:sp>
        <p:nvSpPr>
          <p:cNvPr id="16" name="Shape 14"/>
          <p:cNvSpPr/>
          <p:nvPr/>
        </p:nvSpPr>
        <p:spPr>
          <a:xfrm>
            <a:off x="1068292" y="6221918"/>
            <a:ext cx="574774" cy="19050"/>
          </a:xfrm>
          <a:prstGeom prst="roundRect">
            <a:avLst>
              <a:gd name="adj" fmla="val 362075"/>
            </a:avLst>
          </a:prstGeom>
          <a:solidFill>
            <a:srgbClr val="E2C8B5"/>
          </a:solidFill>
          <a:ln/>
        </p:spPr>
      </p:sp>
      <p:sp>
        <p:nvSpPr>
          <p:cNvPr id="17" name="Shape 15"/>
          <p:cNvSpPr/>
          <p:nvPr/>
        </p:nvSpPr>
        <p:spPr>
          <a:xfrm>
            <a:off x="686455" y="6035344"/>
            <a:ext cx="369491" cy="369491"/>
          </a:xfrm>
          <a:prstGeom prst="roundRect">
            <a:avLst>
              <a:gd name="adj" fmla="val 18668"/>
            </a:avLst>
          </a:prstGeom>
          <a:solidFill>
            <a:srgbClr val="FCE2CF"/>
          </a:solidFill>
          <a:ln w="7620">
            <a:solidFill>
              <a:srgbClr val="E2C8B5"/>
            </a:solidFill>
            <a:prstDash val="solid"/>
          </a:ln>
        </p:spPr>
      </p:sp>
      <p:sp>
        <p:nvSpPr>
          <p:cNvPr id="18" name="Text 16"/>
          <p:cNvSpPr/>
          <p:nvPr/>
        </p:nvSpPr>
        <p:spPr>
          <a:xfrm>
            <a:off x="804724" y="6125027"/>
            <a:ext cx="133548" cy="246360"/>
          </a:xfrm>
          <a:prstGeom prst="rect">
            <a:avLst/>
          </a:prstGeom>
          <a:noFill/>
          <a:ln/>
        </p:spPr>
        <p:txBody>
          <a:bodyPr wrap="none" lIns="0" tIns="0" rIns="0" bIns="0" rtlCol="0" anchor="t"/>
          <a:lstStyle/>
          <a:p>
            <a:pPr algn="ctr"/>
            <a:r>
              <a:rPr lang="en-US" sz="1667" kern="0" spc="-58" dirty="0">
                <a:solidFill>
                  <a:srgbClr val="2B2E3C"/>
                </a:solidFill>
                <a:latin typeface="Arial" panose="020B0604020202020204" pitchFamily="34" charset="0"/>
                <a:ea typeface="Bitter Medium" pitchFamily="34" charset="-122"/>
                <a:cs typeface="Arial" panose="020B0604020202020204" pitchFamily="34" charset="0"/>
              </a:rPr>
              <a:t>3</a:t>
            </a:r>
            <a:endParaRPr lang="en-US" sz="1667" dirty="0">
              <a:latin typeface="Arial" panose="020B0604020202020204" pitchFamily="34" charset="0"/>
              <a:cs typeface="Arial" panose="020B0604020202020204" pitchFamily="34" charset="0"/>
            </a:endParaRPr>
          </a:p>
        </p:txBody>
      </p:sp>
      <p:sp>
        <p:nvSpPr>
          <p:cNvPr id="19" name="Text 17"/>
          <p:cNvSpPr/>
          <p:nvPr/>
        </p:nvSpPr>
        <p:spPr>
          <a:xfrm>
            <a:off x="1766556" y="6141960"/>
            <a:ext cx="2052836" cy="256580"/>
          </a:xfrm>
          <a:prstGeom prst="rect">
            <a:avLst/>
          </a:prstGeom>
          <a:noFill/>
          <a:ln/>
        </p:spPr>
        <p:txBody>
          <a:bodyPr wrap="none" lIns="0" tIns="0" rIns="0" bIns="0" rtlCol="0" anchor="t"/>
          <a:lstStyle/>
          <a:p>
            <a:r>
              <a:rPr lang="en-US" sz="2000" b="1" kern="0" spc="-48" dirty="0">
                <a:solidFill>
                  <a:srgbClr val="2B2E3C"/>
                </a:solidFill>
                <a:latin typeface="Arial" panose="020B0604020202020204" pitchFamily="34" charset="0"/>
                <a:ea typeface="Bitter Medium" pitchFamily="34" charset="-122"/>
                <a:cs typeface="Arial" panose="020B0604020202020204" pitchFamily="34" charset="0"/>
              </a:rPr>
              <a:t>Variable Encoding</a:t>
            </a:r>
            <a:endParaRPr lang="en-US" sz="2000" b="1" dirty="0">
              <a:latin typeface="Arial" panose="020B0604020202020204" pitchFamily="34" charset="0"/>
              <a:cs typeface="Arial" panose="020B0604020202020204" pitchFamily="34" charset="0"/>
            </a:endParaRPr>
          </a:p>
        </p:txBody>
      </p:sp>
      <p:sp>
        <p:nvSpPr>
          <p:cNvPr id="20" name="Text 18"/>
          <p:cNvSpPr/>
          <p:nvPr/>
        </p:nvSpPr>
        <p:spPr>
          <a:xfrm>
            <a:off x="1745925" y="6436206"/>
            <a:ext cx="4802701" cy="369491"/>
          </a:xfrm>
          <a:prstGeom prst="rect">
            <a:avLst/>
          </a:prstGeom>
          <a:noFill/>
          <a:ln/>
        </p:spPr>
        <p:txBody>
          <a:bodyPr wrap="none" lIns="0" tIns="0" rIns="0" bIns="0" rtlCol="0" anchor="t"/>
          <a:lstStyle/>
          <a:p>
            <a:pPr>
              <a:lnSpc>
                <a:spcPts val="2042"/>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Categorized continuous variables, encoded categorical variables</a:t>
            </a:r>
            <a:endParaRPr lang="en-US" sz="1500" dirty="0">
              <a:latin typeface="Arial" panose="020B0604020202020204" pitchFamily="34" charset="0"/>
              <a:cs typeface="Arial" panose="020B0604020202020204" pitchFamily="34" charset="0"/>
            </a:endParaRPr>
          </a:p>
        </p:txBody>
      </p:sp>
      <p:sp>
        <p:nvSpPr>
          <p:cNvPr id="33" name="Shape 1">
            <a:extLst>
              <a:ext uri="{FF2B5EF4-FFF2-40B4-BE49-F238E27FC236}">
                <a16:creationId xmlns:a16="http://schemas.microsoft.com/office/drawing/2014/main" id="{7FD8461C-5664-958B-2692-1F3E930D754F}"/>
              </a:ext>
            </a:extLst>
          </p:cNvPr>
          <p:cNvSpPr/>
          <p:nvPr/>
        </p:nvSpPr>
        <p:spPr>
          <a:xfrm>
            <a:off x="647461" y="2269589"/>
            <a:ext cx="2778982" cy="1190415"/>
          </a:xfrm>
          <a:prstGeom prst="roundRect">
            <a:avLst>
              <a:gd name="adj" fmla="val 4844"/>
            </a:avLst>
          </a:prstGeom>
          <a:noFill/>
          <a:ln w="7620">
            <a:solidFill>
              <a:srgbClr val="000000">
                <a:alpha val="8000"/>
              </a:srgbClr>
            </a:solidFill>
            <a:prstDash val="solid"/>
          </a:ln>
        </p:spPr>
      </p:sp>
      <p:sp>
        <p:nvSpPr>
          <p:cNvPr id="34" name="Text 3">
            <a:extLst>
              <a:ext uri="{FF2B5EF4-FFF2-40B4-BE49-F238E27FC236}">
                <a16:creationId xmlns:a16="http://schemas.microsoft.com/office/drawing/2014/main" id="{43A4FF36-2CD9-342D-4C26-8E242399C3A1}"/>
              </a:ext>
            </a:extLst>
          </p:cNvPr>
          <p:cNvSpPr/>
          <p:nvPr/>
        </p:nvSpPr>
        <p:spPr>
          <a:xfrm>
            <a:off x="839350" y="2309929"/>
            <a:ext cx="2473796" cy="287233"/>
          </a:xfrm>
          <a:prstGeom prst="rect">
            <a:avLst/>
          </a:prstGeom>
          <a:noFill/>
          <a:ln/>
        </p:spPr>
        <p:txBody>
          <a:bodyPr wrap="none" lIns="0" tIns="0" rIns="0" bIns="0" rtlCol="0" anchor="t"/>
          <a:lstStyle/>
          <a:p>
            <a:pPr>
              <a:lnSpc>
                <a:spcPts val="2333"/>
              </a:lnSpc>
            </a:pPr>
            <a:r>
              <a:rPr lang="en-US" sz="1500" dirty="0">
                <a:solidFill>
                  <a:srgbClr val="272525"/>
                </a:solidFill>
                <a:latin typeface="Arial" panose="020B0604020202020204" pitchFamily="34" charset="0"/>
                <a:ea typeface="Inter" pitchFamily="34" charset="-122"/>
                <a:cs typeface="Arial" panose="020B0604020202020204" pitchFamily="34" charset="0"/>
              </a:rPr>
              <a:t>Age</a:t>
            </a:r>
            <a:endParaRPr lang="en-US" sz="1167" dirty="0">
              <a:latin typeface="Arial" panose="020B0604020202020204" pitchFamily="34" charset="0"/>
              <a:cs typeface="Arial" panose="020B0604020202020204" pitchFamily="34" charset="0"/>
            </a:endParaRPr>
          </a:p>
        </p:txBody>
      </p:sp>
      <p:sp>
        <p:nvSpPr>
          <p:cNvPr id="35" name="Text 4">
            <a:extLst>
              <a:ext uri="{FF2B5EF4-FFF2-40B4-BE49-F238E27FC236}">
                <a16:creationId xmlns:a16="http://schemas.microsoft.com/office/drawing/2014/main" id="{DFADD686-1FC8-D38D-B05B-AC1DA4D0382A}"/>
              </a:ext>
            </a:extLst>
          </p:cNvPr>
          <p:cNvSpPr/>
          <p:nvPr/>
        </p:nvSpPr>
        <p:spPr>
          <a:xfrm>
            <a:off x="2381883" y="2323058"/>
            <a:ext cx="1038210" cy="408284"/>
          </a:xfrm>
          <a:prstGeom prst="rect">
            <a:avLst/>
          </a:prstGeom>
          <a:noFill/>
          <a:ln/>
        </p:spPr>
        <p:txBody>
          <a:bodyPr wrap="none" lIns="0" tIns="0" rIns="0" bIns="0" rtlCol="0" anchor="t"/>
          <a:lstStyle/>
          <a:p>
            <a:pPr>
              <a:lnSpc>
                <a:spcPts val="2333"/>
              </a:lnSpc>
            </a:pPr>
            <a:r>
              <a:rPr lang="en-US" sz="1500" dirty="0">
                <a:solidFill>
                  <a:srgbClr val="272525"/>
                </a:solidFill>
                <a:latin typeface="Arial" panose="020B0604020202020204" pitchFamily="34" charset="0"/>
                <a:ea typeface="Inter" pitchFamily="34" charset="-122"/>
                <a:cs typeface="Arial" panose="020B0604020202020204" pitchFamily="34" charset="0"/>
              </a:rPr>
              <a:t> 20 nulls</a:t>
            </a:r>
            <a:endParaRPr lang="en-US" sz="1500" dirty="0">
              <a:latin typeface="Arial" panose="020B0604020202020204" pitchFamily="34" charset="0"/>
              <a:cs typeface="Arial" panose="020B0604020202020204" pitchFamily="34" charset="0"/>
            </a:endParaRPr>
          </a:p>
        </p:txBody>
      </p:sp>
      <p:sp>
        <p:nvSpPr>
          <p:cNvPr id="36" name="Shape 5">
            <a:extLst>
              <a:ext uri="{FF2B5EF4-FFF2-40B4-BE49-F238E27FC236}">
                <a16:creationId xmlns:a16="http://schemas.microsoft.com/office/drawing/2014/main" id="{A6B5CBC0-04DA-4548-1E97-E5537FABB19A}"/>
              </a:ext>
            </a:extLst>
          </p:cNvPr>
          <p:cNvSpPr/>
          <p:nvPr/>
        </p:nvSpPr>
        <p:spPr>
          <a:xfrm>
            <a:off x="641110" y="2666643"/>
            <a:ext cx="2778983" cy="451248"/>
          </a:xfrm>
          <a:prstGeom prst="rect">
            <a:avLst/>
          </a:prstGeom>
          <a:solidFill>
            <a:srgbClr val="000000">
              <a:alpha val="4000"/>
            </a:srgbClr>
          </a:solidFill>
          <a:ln/>
        </p:spPr>
      </p:sp>
      <p:sp>
        <p:nvSpPr>
          <p:cNvPr id="37" name="Text 6">
            <a:extLst>
              <a:ext uri="{FF2B5EF4-FFF2-40B4-BE49-F238E27FC236}">
                <a16:creationId xmlns:a16="http://schemas.microsoft.com/office/drawing/2014/main" id="{35C0FA9A-80CD-C3CD-F450-07F4D8F600E5}"/>
              </a:ext>
            </a:extLst>
          </p:cNvPr>
          <p:cNvSpPr/>
          <p:nvPr/>
        </p:nvSpPr>
        <p:spPr>
          <a:xfrm>
            <a:off x="782907" y="2756590"/>
            <a:ext cx="2580743" cy="408283"/>
          </a:xfrm>
          <a:prstGeom prst="rect">
            <a:avLst/>
          </a:prstGeom>
          <a:noFill/>
          <a:ln/>
        </p:spPr>
        <p:txBody>
          <a:bodyPr wrap="none" lIns="0" tIns="0" rIns="0" bIns="0" rtlCol="0" anchor="t"/>
          <a:lstStyle/>
          <a:p>
            <a:pPr>
              <a:lnSpc>
                <a:spcPts val="2333"/>
              </a:lnSpc>
            </a:pPr>
            <a:r>
              <a:rPr lang="en-US" sz="1500" dirty="0">
                <a:solidFill>
                  <a:srgbClr val="272525"/>
                </a:solidFill>
                <a:latin typeface="Arial" panose="020B0604020202020204" pitchFamily="34" charset="0"/>
                <a:ea typeface="Inter" pitchFamily="34" charset="-122"/>
                <a:cs typeface="Arial" panose="020B0604020202020204" pitchFamily="34" charset="0"/>
              </a:rPr>
              <a:t>Month</a:t>
            </a:r>
            <a:endParaRPr lang="en-US" sz="1167" dirty="0">
              <a:latin typeface="Arial" panose="020B0604020202020204" pitchFamily="34" charset="0"/>
              <a:cs typeface="Arial" panose="020B0604020202020204" pitchFamily="34" charset="0"/>
            </a:endParaRPr>
          </a:p>
        </p:txBody>
      </p:sp>
      <p:sp>
        <p:nvSpPr>
          <p:cNvPr id="38" name="Text 7">
            <a:extLst>
              <a:ext uri="{FF2B5EF4-FFF2-40B4-BE49-F238E27FC236}">
                <a16:creationId xmlns:a16="http://schemas.microsoft.com/office/drawing/2014/main" id="{6972CDA7-F6CA-1510-8414-401649A9359C}"/>
              </a:ext>
            </a:extLst>
          </p:cNvPr>
          <p:cNvSpPr/>
          <p:nvPr/>
        </p:nvSpPr>
        <p:spPr>
          <a:xfrm>
            <a:off x="2432387" y="2728368"/>
            <a:ext cx="880759" cy="408284"/>
          </a:xfrm>
          <a:prstGeom prst="rect">
            <a:avLst/>
          </a:prstGeom>
          <a:noFill/>
          <a:ln/>
        </p:spPr>
        <p:txBody>
          <a:bodyPr wrap="none" lIns="0" tIns="0" rIns="0" bIns="0" rtlCol="0" anchor="t"/>
          <a:lstStyle/>
          <a:p>
            <a:pPr>
              <a:lnSpc>
                <a:spcPts val="2333"/>
              </a:lnSpc>
            </a:pPr>
            <a:r>
              <a:rPr lang="en-US" sz="1500" dirty="0">
                <a:solidFill>
                  <a:srgbClr val="272525"/>
                </a:solidFill>
                <a:latin typeface="Arial" panose="020B0604020202020204" pitchFamily="34" charset="0"/>
                <a:ea typeface="Inter" pitchFamily="34" charset="-122"/>
                <a:cs typeface="Arial" panose="020B0604020202020204" pitchFamily="34" charset="0"/>
              </a:rPr>
              <a:t>50 nulls</a:t>
            </a:r>
            <a:endParaRPr lang="en-US" sz="1500" dirty="0">
              <a:latin typeface="Arial" panose="020B0604020202020204" pitchFamily="34" charset="0"/>
              <a:cs typeface="Arial" panose="020B0604020202020204" pitchFamily="34" charset="0"/>
            </a:endParaRPr>
          </a:p>
        </p:txBody>
      </p:sp>
      <p:sp>
        <p:nvSpPr>
          <p:cNvPr id="39" name="Shape 8">
            <a:extLst>
              <a:ext uri="{FF2B5EF4-FFF2-40B4-BE49-F238E27FC236}">
                <a16:creationId xmlns:a16="http://schemas.microsoft.com/office/drawing/2014/main" id="{9A9C6495-2682-4524-DBA7-FB2C66137A89}"/>
              </a:ext>
            </a:extLst>
          </p:cNvPr>
          <p:cNvSpPr/>
          <p:nvPr/>
        </p:nvSpPr>
        <p:spPr>
          <a:xfrm>
            <a:off x="653810" y="3340555"/>
            <a:ext cx="2766283" cy="153038"/>
          </a:xfrm>
          <a:prstGeom prst="rect">
            <a:avLst/>
          </a:prstGeom>
          <a:solidFill>
            <a:srgbClr val="FFFFFF">
              <a:alpha val="4000"/>
            </a:srgbClr>
          </a:solidFill>
          <a:ln/>
        </p:spPr>
      </p:sp>
      <p:sp>
        <p:nvSpPr>
          <p:cNvPr id="40" name="Text 9">
            <a:extLst>
              <a:ext uri="{FF2B5EF4-FFF2-40B4-BE49-F238E27FC236}">
                <a16:creationId xmlns:a16="http://schemas.microsoft.com/office/drawing/2014/main" id="{730C969B-867D-4290-A04B-2F1D1B7E6305}"/>
              </a:ext>
            </a:extLst>
          </p:cNvPr>
          <p:cNvSpPr/>
          <p:nvPr/>
        </p:nvSpPr>
        <p:spPr>
          <a:xfrm>
            <a:off x="754685" y="3105453"/>
            <a:ext cx="2576097" cy="224393"/>
          </a:xfrm>
          <a:prstGeom prst="rect">
            <a:avLst/>
          </a:prstGeom>
          <a:noFill/>
          <a:ln/>
        </p:spPr>
        <p:txBody>
          <a:bodyPr wrap="none" lIns="0" tIns="0" rIns="0" bIns="0" rtlCol="0" anchor="t"/>
          <a:lstStyle/>
          <a:p>
            <a:pPr>
              <a:lnSpc>
                <a:spcPts val="2333"/>
              </a:lnSpc>
            </a:pPr>
            <a:r>
              <a:rPr lang="en-US" sz="1500" dirty="0">
                <a:solidFill>
                  <a:srgbClr val="272525"/>
                </a:solidFill>
                <a:latin typeface="Arial" panose="020B0604020202020204" pitchFamily="34" charset="0"/>
                <a:ea typeface="Inter" pitchFamily="34" charset="-122"/>
                <a:cs typeface="Arial" panose="020B0604020202020204" pitchFamily="34" charset="0"/>
              </a:rPr>
              <a:t>Response</a:t>
            </a:r>
            <a:endParaRPr lang="en-US" sz="1167" dirty="0">
              <a:latin typeface="Arial" panose="020B0604020202020204" pitchFamily="34" charset="0"/>
              <a:cs typeface="Arial" panose="020B0604020202020204" pitchFamily="34" charset="0"/>
            </a:endParaRPr>
          </a:p>
        </p:txBody>
      </p:sp>
      <p:sp>
        <p:nvSpPr>
          <p:cNvPr id="41" name="Text 10">
            <a:extLst>
              <a:ext uri="{FF2B5EF4-FFF2-40B4-BE49-F238E27FC236}">
                <a16:creationId xmlns:a16="http://schemas.microsoft.com/office/drawing/2014/main" id="{FD69FD40-5267-9025-6FDC-EFA62BEE925A}"/>
              </a:ext>
            </a:extLst>
          </p:cNvPr>
          <p:cNvSpPr/>
          <p:nvPr/>
        </p:nvSpPr>
        <p:spPr>
          <a:xfrm>
            <a:off x="2416048" y="3119559"/>
            <a:ext cx="747075" cy="374528"/>
          </a:xfrm>
          <a:prstGeom prst="rect">
            <a:avLst/>
          </a:prstGeom>
          <a:noFill/>
          <a:ln/>
        </p:spPr>
        <p:txBody>
          <a:bodyPr wrap="none" lIns="0" tIns="0" rIns="0" bIns="0" rtlCol="0" anchor="t"/>
          <a:lstStyle/>
          <a:p>
            <a:pPr>
              <a:lnSpc>
                <a:spcPts val="2333"/>
              </a:lnSpc>
            </a:pPr>
            <a:r>
              <a:rPr lang="en-US" sz="1500" dirty="0">
                <a:solidFill>
                  <a:srgbClr val="272525"/>
                </a:solidFill>
                <a:latin typeface="Arial" panose="020B0604020202020204" pitchFamily="34" charset="0"/>
                <a:ea typeface="Inter" pitchFamily="34" charset="-122"/>
                <a:cs typeface="Arial" panose="020B0604020202020204" pitchFamily="34" charset="0"/>
              </a:rPr>
              <a:t> 30 nulls</a:t>
            </a:r>
            <a:endParaRPr lang="en-US" sz="15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52826683-2FDB-3F23-65D4-FEB28F29751A}"/>
              </a:ext>
            </a:extLst>
          </p:cNvPr>
          <p:cNvSpPr/>
          <p:nvPr/>
        </p:nvSpPr>
        <p:spPr>
          <a:xfrm>
            <a:off x="10620375" y="6437660"/>
            <a:ext cx="1460500" cy="369491"/>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ysClr val="windowText" lastClr="000000"/>
                </a:solidFill>
              </a:rPr>
              <a:t>Vikas Singh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20031" y="424162"/>
            <a:ext cx="10488216" cy="642938"/>
          </a:xfrm>
          <a:prstGeom prst="rect">
            <a:avLst/>
          </a:prstGeom>
          <a:noFill/>
          <a:ln/>
        </p:spPr>
        <p:txBody>
          <a:bodyPr wrap="none" lIns="0" tIns="0" rIns="0" bIns="0" rtlCol="0" anchor="t"/>
          <a:lstStyle/>
          <a:p>
            <a:pPr>
              <a:lnSpc>
                <a:spcPts val="5041"/>
              </a:lnSpc>
            </a:pPr>
            <a:r>
              <a:rPr lang="en-US" sz="3667" b="1" kern="0" spc="-122"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Descriptive</a:t>
            </a:r>
            <a:r>
              <a:rPr lang="en-US" sz="4042" b="1" kern="0" spc="-122"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 Statistics and Distribution Analysis</a:t>
            </a:r>
            <a:endParaRPr lang="en-US" sz="4042"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Text 1"/>
          <p:cNvSpPr/>
          <p:nvPr/>
        </p:nvSpPr>
        <p:spPr>
          <a:xfrm>
            <a:off x="720031" y="695865"/>
            <a:ext cx="10751939" cy="1177659"/>
          </a:xfrm>
          <a:prstGeom prst="rect">
            <a:avLst/>
          </a:prstGeom>
          <a:noFill/>
          <a:ln/>
        </p:spPr>
        <p:txBody>
          <a:bodyPr wrap="square" lIns="0" tIns="0" rIns="0" bIns="0" rtlCol="0" anchor="t"/>
          <a:lstStyle/>
          <a:p>
            <a:pPr>
              <a:lnSpc>
                <a:spcPts val="2583"/>
              </a:lnSpc>
            </a:pPr>
            <a:endParaRPr lang="en-US" sz="1500" kern="0" spc="-32" dirty="0">
              <a:solidFill>
                <a:srgbClr val="2B2E3C"/>
              </a:solidFill>
              <a:latin typeface="Arial" panose="020B0604020202020204" pitchFamily="34" charset="0"/>
              <a:ea typeface="Open Sans" pitchFamily="34" charset="-122"/>
              <a:cs typeface="Arial" panose="020B0604020202020204" pitchFamily="34" charset="0"/>
            </a:endParaRPr>
          </a:p>
          <a:p>
            <a:pPr>
              <a:lnSpc>
                <a:spcPts val="2583"/>
              </a:lnSpc>
            </a:pPr>
            <a:r>
              <a:rPr lang="en-US" sz="1500" kern="0" spc="-32" dirty="0">
                <a:solidFill>
                  <a:srgbClr val="2B2E3C"/>
                </a:solidFill>
                <a:latin typeface="Arial" panose="020B0604020202020204" pitchFamily="34" charset="0"/>
                <a:ea typeface="Open Sans" pitchFamily="34" charset="-122"/>
                <a:cs typeface="Arial" panose="020B0604020202020204" pitchFamily="34" charset="0"/>
              </a:rPr>
              <a:t>My analysis revealed right-skewed distributions for most columns, except for salary which was left-skewed. There was substantial variability in feature values, particularly for day and duration. Campaign and previous showed lower dispersion within the middle 50% of values.</a:t>
            </a:r>
            <a:endParaRPr lang="en-US" sz="1500" dirty="0">
              <a:latin typeface="Arial" panose="020B0604020202020204" pitchFamily="34" charset="0"/>
              <a:cs typeface="Arial" panose="020B0604020202020204" pitchFamily="34" charset="0"/>
            </a:endParaRPr>
          </a:p>
        </p:txBody>
      </p:sp>
      <p:sp>
        <p:nvSpPr>
          <p:cNvPr id="4" name="Text 2"/>
          <p:cNvSpPr/>
          <p:nvPr/>
        </p:nvSpPr>
        <p:spPr>
          <a:xfrm>
            <a:off x="705921" y="2020225"/>
            <a:ext cx="10751939" cy="658416"/>
          </a:xfrm>
          <a:prstGeom prst="rect">
            <a:avLst/>
          </a:prstGeom>
          <a:noFill/>
          <a:ln/>
        </p:spPr>
        <p:txBody>
          <a:bodyPr wrap="square" lIns="0" tIns="0" rIns="0" bIns="0" rtlCol="0" anchor="t"/>
          <a:lstStyle/>
          <a:p>
            <a:pPr>
              <a:lnSpc>
                <a:spcPts val="2583"/>
              </a:lnSpc>
            </a:pPr>
            <a:r>
              <a:rPr lang="en-US" sz="1500" kern="0" spc="-32" dirty="0">
                <a:solidFill>
                  <a:srgbClr val="2B2E3C"/>
                </a:solidFill>
                <a:latin typeface="Arial" panose="020B0604020202020204" pitchFamily="34" charset="0"/>
                <a:ea typeface="Open Sans" pitchFamily="34" charset="-122"/>
                <a:cs typeface="Arial" panose="020B0604020202020204" pitchFamily="34" charset="0"/>
              </a:rPr>
              <a:t>The campaign responses were significantly imbalanced, with 88.31% "no" responses and only 11.69% "yes" responses. This indicates a need for a root cause analysis and targeted improvements in the campaign strategy.</a:t>
            </a:r>
            <a:endParaRPr lang="en-US" sz="1500" dirty="0">
              <a:latin typeface="Arial" panose="020B0604020202020204" pitchFamily="34" charset="0"/>
              <a:cs typeface="Arial" panose="020B0604020202020204" pitchFamily="34" charset="0"/>
            </a:endParaRPr>
          </a:p>
        </p:txBody>
      </p:sp>
      <p:sp>
        <p:nvSpPr>
          <p:cNvPr id="5" name="Text 3"/>
          <p:cNvSpPr/>
          <p:nvPr/>
        </p:nvSpPr>
        <p:spPr>
          <a:xfrm>
            <a:off x="748253" y="2805264"/>
            <a:ext cx="2571750" cy="321469"/>
          </a:xfrm>
          <a:prstGeom prst="rect">
            <a:avLst/>
          </a:prstGeom>
          <a:noFill/>
          <a:ln/>
        </p:spPr>
        <p:txBody>
          <a:bodyPr wrap="none" lIns="0" tIns="0" rIns="0" bIns="0" rtlCol="0" anchor="t"/>
          <a:lstStyle/>
          <a:p>
            <a:pPr>
              <a:lnSpc>
                <a:spcPts val="2500"/>
              </a:lnSpc>
            </a:pPr>
            <a:r>
              <a:rPr lang="en-US" sz="2000" b="1" kern="0" spc="-61"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Right-Skewed</a:t>
            </a:r>
            <a:endPar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 4"/>
          <p:cNvSpPr/>
          <p:nvPr/>
        </p:nvSpPr>
        <p:spPr>
          <a:xfrm>
            <a:off x="734142" y="3120745"/>
            <a:ext cx="4044233" cy="440914"/>
          </a:xfrm>
          <a:prstGeom prst="rect">
            <a:avLst/>
          </a:prstGeom>
          <a:noFill/>
          <a:ln/>
        </p:spPr>
        <p:txBody>
          <a:bodyPr wrap="square" lIns="0" tIns="0" rIns="0" bIns="0" rtlCol="0" anchor="t"/>
          <a:lstStyle/>
          <a:p>
            <a:pPr>
              <a:lnSpc>
                <a:spcPts val="2583"/>
              </a:lnSpc>
            </a:pPr>
            <a:r>
              <a:rPr lang="en-US" sz="1500" kern="0" spc="-32" dirty="0">
                <a:solidFill>
                  <a:srgbClr val="2B2E3C"/>
                </a:solidFill>
                <a:latin typeface="Arial" panose="020B0604020202020204" pitchFamily="34" charset="0"/>
                <a:ea typeface="Open Sans" pitchFamily="34" charset="-122"/>
                <a:cs typeface="Arial" panose="020B0604020202020204" pitchFamily="34" charset="0"/>
              </a:rPr>
              <a:t>Most columns showed right-skewed distribution</a:t>
            </a:r>
            <a:endParaRPr lang="en-US" sz="1500" dirty="0">
              <a:latin typeface="Arial" panose="020B0604020202020204" pitchFamily="34" charset="0"/>
              <a:cs typeface="Arial" panose="020B0604020202020204" pitchFamily="34" charset="0"/>
            </a:endParaRPr>
          </a:p>
        </p:txBody>
      </p:sp>
      <p:sp>
        <p:nvSpPr>
          <p:cNvPr id="7" name="Text 5"/>
          <p:cNvSpPr/>
          <p:nvPr/>
        </p:nvSpPr>
        <p:spPr>
          <a:xfrm>
            <a:off x="5112248" y="2791148"/>
            <a:ext cx="2571750" cy="321469"/>
          </a:xfrm>
          <a:prstGeom prst="rect">
            <a:avLst/>
          </a:prstGeom>
          <a:noFill/>
          <a:ln/>
        </p:spPr>
        <p:txBody>
          <a:bodyPr wrap="none" lIns="0" tIns="0" rIns="0" bIns="0" rtlCol="0" anchor="t"/>
          <a:lstStyle/>
          <a:p>
            <a:pPr>
              <a:lnSpc>
                <a:spcPts val="2500"/>
              </a:lnSpc>
            </a:pPr>
            <a:r>
              <a:rPr lang="en-US" sz="2000" b="1" kern="0" spc="-61"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High Variability</a:t>
            </a:r>
            <a:endPar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ext 6"/>
          <p:cNvSpPr/>
          <p:nvPr/>
        </p:nvSpPr>
        <p:spPr>
          <a:xfrm>
            <a:off x="5126354" y="3090000"/>
            <a:ext cx="5682756" cy="339001"/>
          </a:xfrm>
          <a:prstGeom prst="rect">
            <a:avLst/>
          </a:prstGeom>
          <a:noFill/>
          <a:ln/>
        </p:spPr>
        <p:txBody>
          <a:bodyPr wrap="square" lIns="0" tIns="0" rIns="0" bIns="0" rtlCol="0" anchor="t"/>
          <a:lstStyle/>
          <a:p>
            <a:pPr>
              <a:lnSpc>
                <a:spcPts val="2583"/>
              </a:lnSpc>
            </a:pPr>
            <a:r>
              <a:rPr lang="en-US" sz="1500" kern="0" spc="-32" dirty="0">
                <a:solidFill>
                  <a:srgbClr val="2B2E3C"/>
                </a:solidFill>
                <a:latin typeface="Arial" panose="020B0604020202020204" pitchFamily="34" charset="0"/>
                <a:ea typeface="Open Sans" pitchFamily="34" charset="-122"/>
                <a:cs typeface="Arial" panose="020B0604020202020204" pitchFamily="34" charset="0"/>
              </a:rPr>
              <a:t>Substantial variability in feature values, especially day and duration</a:t>
            </a:r>
            <a:endParaRPr lang="en-US" sz="1500" dirty="0">
              <a:latin typeface="Arial" panose="020B0604020202020204" pitchFamily="34" charset="0"/>
              <a:cs typeface="Arial" panose="020B0604020202020204" pitchFamily="34" charset="0"/>
            </a:endParaRPr>
          </a:p>
        </p:txBody>
      </p:sp>
      <p:sp>
        <p:nvSpPr>
          <p:cNvPr id="24" name="Text 0">
            <a:extLst>
              <a:ext uri="{FF2B5EF4-FFF2-40B4-BE49-F238E27FC236}">
                <a16:creationId xmlns:a16="http://schemas.microsoft.com/office/drawing/2014/main" id="{7BA01367-FC9A-4DD7-0E48-762D8E9EDA83}"/>
              </a:ext>
            </a:extLst>
          </p:cNvPr>
          <p:cNvSpPr/>
          <p:nvPr/>
        </p:nvSpPr>
        <p:spPr>
          <a:xfrm>
            <a:off x="748258" y="3661796"/>
            <a:ext cx="4529303" cy="642938"/>
          </a:xfrm>
          <a:prstGeom prst="rect">
            <a:avLst/>
          </a:prstGeom>
          <a:noFill/>
          <a:ln/>
        </p:spPr>
        <p:txBody>
          <a:bodyPr wrap="none" lIns="0" tIns="0" rIns="0" bIns="0" rtlCol="0" anchor="t"/>
          <a:lstStyle/>
          <a:p>
            <a:pPr>
              <a:lnSpc>
                <a:spcPts val="5041"/>
              </a:lnSpc>
            </a:pPr>
            <a:r>
              <a:rPr lang="en-US" sz="3667" b="1" dirty="0">
                <a:effectLst>
                  <a:outerShdw blurRad="38100" dist="38100" dir="2700000" algn="tl">
                    <a:srgbClr val="000000">
                      <a:alpha val="43137"/>
                    </a:srgbClr>
                  </a:outerShdw>
                </a:effectLst>
                <a:latin typeface="Arial" panose="020B0604020202020204" pitchFamily="34" charset="0"/>
                <a:ea typeface="Montserrat" pitchFamily="34" charset="-122"/>
                <a:cs typeface="Arial" panose="020B0604020202020204" pitchFamily="34" charset="0"/>
              </a:rPr>
              <a:t>Response Analysis</a:t>
            </a:r>
            <a:endParaRPr lang="en-US" sz="3667"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5" name="Shape 1">
            <a:extLst>
              <a:ext uri="{FF2B5EF4-FFF2-40B4-BE49-F238E27FC236}">
                <a16:creationId xmlns:a16="http://schemas.microsoft.com/office/drawing/2014/main" id="{98A5CEB5-76A7-F5EA-D5F7-B1436DBF8542}"/>
              </a:ext>
            </a:extLst>
          </p:cNvPr>
          <p:cNvSpPr/>
          <p:nvPr/>
        </p:nvSpPr>
        <p:spPr>
          <a:xfrm>
            <a:off x="748258" y="4469401"/>
            <a:ext cx="407143" cy="347213"/>
          </a:xfrm>
          <a:prstGeom prst="roundRect">
            <a:avLst>
              <a:gd name="adj" fmla="val 18669"/>
            </a:avLst>
          </a:prstGeom>
          <a:solidFill>
            <a:schemeClr val="bg2"/>
          </a:solidFill>
          <a:ln w="15240">
            <a:solidFill>
              <a:srgbClr val="4A2C85"/>
            </a:solidFill>
            <a:prstDash val="solid"/>
          </a:ln>
        </p:spPr>
      </p:sp>
      <p:sp>
        <p:nvSpPr>
          <p:cNvPr id="26" name="Text 2">
            <a:extLst>
              <a:ext uri="{FF2B5EF4-FFF2-40B4-BE49-F238E27FC236}">
                <a16:creationId xmlns:a16="http://schemas.microsoft.com/office/drawing/2014/main" id="{123CA62F-008A-6492-7968-3A847F5558E1}"/>
              </a:ext>
            </a:extLst>
          </p:cNvPr>
          <p:cNvSpPr/>
          <p:nvPr/>
        </p:nvSpPr>
        <p:spPr>
          <a:xfrm>
            <a:off x="923974" y="4526667"/>
            <a:ext cx="111423" cy="308570"/>
          </a:xfrm>
          <a:prstGeom prst="rect">
            <a:avLst/>
          </a:prstGeom>
          <a:noFill/>
          <a:ln/>
        </p:spPr>
        <p:txBody>
          <a:bodyPr wrap="none" lIns="0" tIns="0" rIns="0" bIns="0" rtlCol="0" anchor="t"/>
          <a:lstStyle/>
          <a:p>
            <a:pPr algn="ctr">
              <a:lnSpc>
                <a:spcPts val="2417"/>
              </a:lnSpc>
            </a:pPr>
            <a:r>
              <a:rPr lang="en-US" sz="2000" dirty="0">
                <a:latin typeface="Arial" panose="020B0604020202020204" pitchFamily="34" charset="0"/>
                <a:ea typeface="Montserrat" pitchFamily="34" charset="-122"/>
                <a:cs typeface="Arial" panose="020B0604020202020204" pitchFamily="34" charset="0"/>
              </a:rPr>
              <a:t>1</a:t>
            </a:r>
            <a:endParaRPr lang="en-US" sz="2000" dirty="0">
              <a:latin typeface="Arial" panose="020B0604020202020204" pitchFamily="34" charset="0"/>
              <a:cs typeface="Arial" panose="020B0604020202020204" pitchFamily="34" charset="0"/>
            </a:endParaRPr>
          </a:p>
        </p:txBody>
      </p:sp>
      <p:sp>
        <p:nvSpPr>
          <p:cNvPr id="27" name="Text 3">
            <a:extLst>
              <a:ext uri="{FF2B5EF4-FFF2-40B4-BE49-F238E27FC236}">
                <a16:creationId xmlns:a16="http://schemas.microsoft.com/office/drawing/2014/main" id="{CCFC9C9B-AC73-BE83-F783-6AD82B6CEDB6}"/>
              </a:ext>
            </a:extLst>
          </p:cNvPr>
          <p:cNvSpPr/>
          <p:nvPr/>
        </p:nvSpPr>
        <p:spPr>
          <a:xfrm>
            <a:off x="1416794" y="4449574"/>
            <a:ext cx="4529303" cy="271130"/>
          </a:xfrm>
          <a:prstGeom prst="rect">
            <a:avLst/>
          </a:prstGeom>
          <a:noFill/>
          <a:ln/>
        </p:spPr>
        <p:txBody>
          <a:bodyPr wrap="none" lIns="0" tIns="0" rIns="0" bIns="0" rtlCol="0" anchor="t"/>
          <a:lstStyle/>
          <a:p>
            <a:pPr>
              <a:lnSpc>
                <a:spcPts val="2500"/>
              </a:lnSpc>
            </a:pPr>
            <a:r>
              <a:rPr lang="en-US" sz="2000" b="1" dirty="0">
                <a:latin typeface="Arial" panose="020B0604020202020204" pitchFamily="34" charset="0"/>
                <a:ea typeface="Montserrat" pitchFamily="34" charset="-122"/>
                <a:cs typeface="Arial" panose="020B0604020202020204" pitchFamily="34" charset="0"/>
              </a:rPr>
              <a:t>Overall Response Rate (Highly Imbalance Data)</a:t>
            </a:r>
            <a:endParaRPr lang="en-US" sz="2000" b="1" dirty="0">
              <a:latin typeface="Arial" panose="020B0604020202020204" pitchFamily="34" charset="0"/>
              <a:cs typeface="Arial" panose="020B0604020202020204" pitchFamily="34" charset="0"/>
            </a:endParaRPr>
          </a:p>
        </p:txBody>
      </p:sp>
      <p:sp>
        <p:nvSpPr>
          <p:cNvPr id="28" name="Text 4">
            <a:extLst>
              <a:ext uri="{FF2B5EF4-FFF2-40B4-BE49-F238E27FC236}">
                <a16:creationId xmlns:a16="http://schemas.microsoft.com/office/drawing/2014/main" id="{928901C4-9F91-86CC-5FF6-E65DE8967F0B}"/>
              </a:ext>
            </a:extLst>
          </p:cNvPr>
          <p:cNvSpPr/>
          <p:nvPr/>
        </p:nvSpPr>
        <p:spPr>
          <a:xfrm>
            <a:off x="1416793" y="4753361"/>
            <a:ext cx="4679207" cy="409055"/>
          </a:xfrm>
          <a:prstGeom prst="rect">
            <a:avLst/>
          </a:prstGeom>
          <a:noFill/>
          <a:ln/>
        </p:spPr>
        <p:txBody>
          <a:bodyPr wrap="none" lIns="0" tIns="0" rIns="0" bIns="0" rtlCol="0" anchor="t"/>
          <a:lstStyle/>
          <a:p>
            <a:pPr>
              <a:lnSpc>
                <a:spcPts val="2583"/>
              </a:lnSpc>
            </a:pPr>
            <a:r>
              <a:rPr lang="en-US" sz="1500" dirty="0">
                <a:latin typeface="Arial" panose="020B0604020202020204" pitchFamily="34" charset="0"/>
                <a:ea typeface="Heebo Light" pitchFamily="34" charset="-122"/>
                <a:cs typeface="Arial" panose="020B0604020202020204" pitchFamily="34" charset="0"/>
              </a:rPr>
              <a:t>11.69% positive responses (Yes), 88.31% negative responses (No).</a:t>
            </a:r>
            <a:endParaRPr lang="en-US" sz="1500" dirty="0">
              <a:latin typeface="Arial" panose="020B0604020202020204" pitchFamily="34" charset="0"/>
              <a:cs typeface="Arial" panose="020B0604020202020204" pitchFamily="34" charset="0"/>
            </a:endParaRPr>
          </a:p>
        </p:txBody>
      </p:sp>
      <p:sp>
        <p:nvSpPr>
          <p:cNvPr id="29" name="Shape 5">
            <a:extLst>
              <a:ext uri="{FF2B5EF4-FFF2-40B4-BE49-F238E27FC236}">
                <a16:creationId xmlns:a16="http://schemas.microsoft.com/office/drawing/2014/main" id="{77EF81EB-0A9A-D805-4AEA-3400ACF1AE80}"/>
              </a:ext>
            </a:extLst>
          </p:cNvPr>
          <p:cNvSpPr/>
          <p:nvPr/>
        </p:nvSpPr>
        <p:spPr>
          <a:xfrm>
            <a:off x="734142" y="5238088"/>
            <a:ext cx="407143" cy="308571"/>
          </a:xfrm>
          <a:prstGeom prst="roundRect">
            <a:avLst>
              <a:gd name="adj" fmla="val 18669"/>
            </a:avLst>
          </a:prstGeom>
          <a:solidFill>
            <a:schemeClr val="bg2"/>
          </a:solidFill>
          <a:ln w="15240">
            <a:solidFill>
              <a:srgbClr val="4A2C85"/>
            </a:solidFill>
            <a:prstDash val="solid"/>
          </a:ln>
        </p:spPr>
      </p:sp>
      <p:sp>
        <p:nvSpPr>
          <p:cNvPr id="30" name="Text 6">
            <a:extLst>
              <a:ext uri="{FF2B5EF4-FFF2-40B4-BE49-F238E27FC236}">
                <a16:creationId xmlns:a16="http://schemas.microsoft.com/office/drawing/2014/main" id="{5F107E3A-9F2C-5124-17A6-2C11494854DF}"/>
              </a:ext>
            </a:extLst>
          </p:cNvPr>
          <p:cNvSpPr/>
          <p:nvPr/>
        </p:nvSpPr>
        <p:spPr>
          <a:xfrm>
            <a:off x="869221" y="5274036"/>
            <a:ext cx="175319" cy="308570"/>
          </a:xfrm>
          <a:prstGeom prst="rect">
            <a:avLst/>
          </a:prstGeom>
          <a:noFill/>
          <a:ln/>
        </p:spPr>
        <p:txBody>
          <a:bodyPr wrap="none" lIns="0" tIns="0" rIns="0" bIns="0" rtlCol="0" anchor="t"/>
          <a:lstStyle/>
          <a:p>
            <a:pPr algn="ctr">
              <a:lnSpc>
                <a:spcPts val="2417"/>
              </a:lnSpc>
            </a:pPr>
            <a:r>
              <a:rPr lang="en-US" sz="2000" dirty="0">
                <a:latin typeface="Arial" panose="020B0604020202020204" pitchFamily="34" charset="0"/>
                <a:ea typeface="Montserrat" pitchFamily="34" charset="-122"/>
                <a:cs typeface="Arial" panose="020B0604020202020204" pitchFamily="34" charset="0"/>
              </a:rPr>
              <a:t>2</a:t>
            </a:r>
            <a:endParaRPr lang="en-US" sz="2000" dirty="0">
              <a:latin typeface="Arial" panose="020B0604020202020204" pitchFamily="34" charset="0"/>
              <a:cs typeface="Arial" panose="020B0604020202020204" pitchFamily="34" charset="0"/>
            </a:endParaRPr>
          </a:p>
        </p:txBody>
      </p:sp>
      <p:sp>
        <p:nvSpPr>
          <p:cNvPr id="31" name="Text 7">
            <a:extLst>
              <a:ext uri="{FF2B5EF4-FFF2-40B4-BE49-F238E27FC236}">
                <a16:creationId xmlns:a16="http://schemas.microsoft.com/office/drawing/2014/main" id="{1B45E27D-A839-6070-A357-30FCC1A1FDDA}"/>
              </a:ext>
            </a:extLst>
          </p:cNvPr>
          <p:cNvSpPr/>
          <p:nvPr/>
        </p:nvSpPr>
        <p:spPr>
          <a:xfrm>
            <a:off x="1445015" y="5195074"/>
            <a:ext cx="2571750" cy="321469"/>
          </a:xfrm>
          <a:prstGeom prst="rect">
            <a:avLst/>
          </a:prstGeom>
          <a:noFill/>
          <a:ln/>
        </p:spPr>
        <p:txBody>
          <a:bodyPr wrap="none" lIns="0" tIns="0" rIns="0" bIns="0" rtlCol="0" anchor="t"/>
          <a:lstStyle/>
          <a:p>
            <a:pPr>
              <a:lnSpc>
                <a:spcPts val="2500"/>
              </a:lnSpc>
            </a:pPr>
            <a:r>
              <a:rPr lang="en-US" sz="2000" b="1" dirty="0">
                <a:latin typeface="Arial" panose="020B0604020202020204" pitchFamily="34" charset="0"/>
                <a:ea typeface="Montserrat" pitchFamily="34" charset="-122"/>
                <a:cs typeface="Arial" panose="020B0604020202020204" pitchFamily="34" charset="0"/>
              </a:rPr>
              <a:t>Key Factors</a:t>
            </a:r>
            <a:endParaRPr lang="en-US" sz="2000" b="1" dirty="0">
              <a:latin typeface="Arial" panose="020B0604020202020204" pitchFamily="34" charset="0"/>
              <a:cs typeface="Arial" panose="020B0604020202020204" pitchFamily="34" charset="0"/>
            </a:endParaRPr>
          </a:p>
        </p:txBody>
      </p:sp>
      <p:sp>
        <p:nvSpPr>
          <p:cNvPr id="32" name="Text 8">
            <a:extLst>
              <a:ext uri="{FF2B5EF4-FFF2-40B4-BE49-F238E27FC236}">
                <a16:creationId xmlns:a16="http://schemas.microsoft.com/office/drawing/2014/main" id="{4CCEB764-3272-C91D-C621-173F1B55CF49}"/>
              </a:ext>
            </a:extLst>
          </p:cNvPr>
          <p:cNvSpPr/>
          <p:nvPr/>
        </p:nvSpPr>
        <p:spPr>
          <a:xfrm>
            <a:off x="1445016" y="5484746"/>
            <a:ext cx="5285989" cy="351058"/>
          </a:xfrm>
          <a:prstGeom prst="rect">
            <a:avLst/>
          </a:prstGeom>
          <a:noFill/>
          <a:ln/>
        </p:spPr>
        <p:txBody>
          <a:bodyPr wrap="square" lIns="0" tIns="0" rIns="0" bIns="0" rtlCol="0" anchor="t"/>
          <a:lstStyle/>
          <a:p>
            <a:pPr>
              <a:lnSpc>
                <a:spcPts val="2583"/>
              </a:lnSpc>
            </a:pPr>
            <a:r>
              <a:rPr lang="en-US" sz="1500" dirty="0">
                <a:latin typeface="Arial" panose="020B0604020202020204" pitchFamily="34" charset="0"/>
                <a:ea typeface="Heebo Light" pitchFamily="34" charset="-122"/>
                <a:cs typeface="Arial" panose="020B0604020202020204" pitchFamily="34" charset="0"/>
              </a:rPr>
              <a:t>Duration of interaction is the strongest predictor of positive response.</a:t>
            </a:r>
            <a:endParaRPr lang="en-US" sz="1500" dirty="0">
              <a:latin typeface="Arial" panose="020B0604020202020204" pitchFamily="34" charset="0"/>
              <a:cs typeface="Arial" panose="020B0604020202020204" pitchFamily="34" charset="0"/>
            </a:endParaRPr>
          </a:p>
        </p:txBody>
      </p:sp>
      <p:sp>
        <p:nvSpPr>
          <p:cNvPr id="33" name="Shape 9">
            <a:extLst>
              <a:ext uri="{FF2B5EF4-FFF2-40B4-BE49-F238E27FC236}">
                <a16:creationId xmlns:a16="http://schemas.microsoft.com/office/drawing/2014/main" id="{83A8E502-0DEE-F346-64F6-CACD2D9276F3}"/>
              </a:ext>
            </a:extLst>
          </p:cNvPr>
          <p:cNvSpPr/>
          <p:nvPr/>
        </p:nvSpPr>
        <p:spPr>
          <a:xfrm>
            <a:off x="769055" y="6123158"/>
            <a:ext cx="421259" cy="307353"/>
          </a:xfrm>
          <a:prstGeom prst="roundRect">
            <a:avLst>
              <a:gd name="adj" fmla="val 18669"/>
            </a:avLst>
          </a:prstGeom>
          <a:solidFill>
            <a:schemeClr val="bg2"/>
          </a:solidFill>
          <a:ln w="15240">
            <a:solidFill>
              <a:srgbClr val="4A2C85"/>
            </a:solidFill>
            <a:prstDash val="solid"/>
          </a:ln>
        </p:spPr>
      </p:sp>
      <p:sp>
        <p:nvSpPr>
          <p:cNvPr id="34" name="Text 10">
            <a:extLst>
              <a:ext uri="{FF2B5EF4-FFF2-40B4-BE49-F238E27FC236}">
                <a16:creationId xmlns:a16="http://schemas.microsoft.com/office/drawing/2014/main" id="{61F4F1F7-3133-F09B-93CB-470B5FB79BCC}"/>
              </a:ext>
            </a:extLst>
          </p:cNvPr>
          <p:cNvSpPr/>
          <p:nvPr/>
        </p:nvSpPr>
        <p:spPr>
          <a:xfrm>
            <a:off x="892621" y="6163423"/>
            <a:ext cx="174129" cy="308570"/>
          </a:xfrm>
          <a:prstGeom prst="rect">
            <a:avLst/>
          </a:prstGeom>
          <a:noFill/>
          <a:ln/>
        </p:spPr>
        <p:txBody>
          <a:bodyPr wrap="none" lIns="0" tIns="0" rIns="0" bIns="0" rtlCol="0" anchor="t"/>
          <a:lstStyle/>
          <a:p>
            <a:pPr algn="ctr">
              <a:lnSpc>
                <a:spcPts val="2417"/>
              </a:lnSpc>
            </a:pPr>
            <a:r>
              <a:rPr lang="en-US" sz="2000" dirty="0">
                <a:latin typeface="Arial" panose="020B0604020202020204" pitchFamily="34" charset="0"/>
                <a:ea typeface="Montserrat" pitchFamily="34" charset="-122"/>
                <a:cs typeface="Arial" panose="020B0604020202020204" pitchFamily="34" charset="0"/>
              </a:rPr>
              <a:t>3</a:t>
            </a:r>
            <a:endParaRPr lang="en-US" sz="2000" dirty="0">
              <a:latin typeface="Arial" panose="020B0604020202020204" pitchFamily="34" charset="0"/>
              <a:cs typeface="Arial" panose="020B0604020202020204" pitchFamily="34" charset="0"/>
            </a:endParaRPr>
          </a:p>
        </p:txBody>
      </p:sp>
      <p:sp>
        <p:nvSpPr>
          <p:cNvPr id="35" name="Text 11">
            <a:extLst>
              <a:ext uri="{FF2B5EF4-FFF2-40B4-BE49-F238E27FC236}">
                <a16:creationId xmlns:a16="http://schemas.microsoft.com/office/drawing/2014/main" id="{AB25B5DE-F7C5-22BF-7A83-19BF1E101F00}"/>
              </a:ext>
            </a:extLst>
          </p:cNvPr>
          <p:cNvSpPr/>
          <p:nvPr/>
        </p:nvSpPr>
        <p:spPr>
          <a:xfrm>
            <a:off x="1430904" y="6086330"/>
            <a:ext cx="2571750" cy="321469"/>
          </a:xfrm>
          <a:prstGeom prst="rect">
            <a:avLst/>
          </a:prstGeom>
          <a:noFill/>
          <a:ln/>
        </p:spPr>
        <p:txBody>
          <a:bodyPr wrap="none" lIns="0" tIns="0" rIns="0" bIns="0" rtlCol="0" anchor="t"/>
          <a:lstStyle/>
          <a:p>
            <a:pPr>
              <a:lnSpc>
                <a:spcPts val="2500"/>
              </a:lnSpc>
            </a:pPr>
            <a:r>
              <a:rPr lang="en-US" sz="2000" b="1" dirty="0">
                <a:latin typeface="Arial" panose="020B0604020202020204" pitchFamily="34" charset="0"/>
                <a:ea typeface="Montserrat" pitchFamily="34" charset="-122"/>
                <a:cs typeface="Arial" panose="020B0604020202020204" pitchFamily="34" charset="0"/>
              </a:rPr>
              <a:t>Weak Correlations</a:t>
            </a:r>
            <a:endParaRPr lang="en-US" sz="2000" b="1" dirty="0">
              <a:latin typeface="Arial" panose="020B0604020202020204" pitchFamily="34" charset="0"/>
              <a:cs typeface="Arial" panose="020B0604020202020204" pitchFamily="34" charset="0"/>
            </a:endParaRPr>
          </a:p>
        </p:txBody>
      </p:sp>
      <p:sp>
        <p:nvSpPr>
          <p:cNvPr id="36" name="Text 12">
            <a:extLst>
              <a:ext uri="{FF2B5EF4-FFF2-40B4-BE49-F238E27FC236}">
                <a16:creationId xmlns:a16="http://schemas.microsoft.com/office/drawing/2014/main" id="{EE9F510A-6790-65E5-9E24-31898901D927}"/>
              </a:ext>
            </a:extLst>
          </p:cNvPr>
          <p:cNvSpPr/>
          <p:nvPr/>
        </p:nvSpPr>
        <p:spPr>
          <a:xfrm>
            <a:off x="1430904" y="6345846"/>
            <a:ext cx="5515337" cy="409055"/>
          </a:xfrm>
          <a:prstGeom prst="rect">
            <a:avLst/>
          </a:prstGeom>
          <a:noFill/>
          <a:ln/>
        </p:spPr>
        <p:txBody>
          <a:bodyPr wrap="square" lIns="0" tIns="0" rIns="0" bIns="0" rtlCol="0" anchor="t"/>
          <a:lstStyle/>
          <a:p>
            <a:pPr>
              <a:lnSpc>
                <a:spcPts val="2583"/>
              </a:lnSpc>
            </a:pPr>
            <a:r>
              <a:rPr lang="en-US" sz="1500" dirty="0">
                <a:latin typeface="Arial" panose="020B0604020202020204" pitchFamily="34" charset="0"/>
                <a:ea typeface="Heebo Light" pitchFamily="34" charset="-122"/>
                <a:cs typeface="Arial" panose="020B0604020202020204" pitchFamily="34" charset="0"/>
              </a:rPr>
              <a:t>Age, salary, and balance have minimal impact on response rates.</a:t>
            </a:r>
            <a:endParaRPr lang="en-US" sz="1500" dirty="0">
              <a:latin typeface="Arial" panose="020B060402020202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46DD4B77-66A0-ECCE-EFD2-3ACF103BDB2D}"/>
              </a:ext>
            </a:extLst>
          </p:cNvPr>
          <p:cNvPicPr>
            <a:picLocks noChangeAspect="1"/>
          </p:cNvPicPr>
          <p:nvPr/>
        </p:nvPicPr>
        <p:blipFill>
          <a:blip r:embed="rId3"/>
          <a:stretch>
            <a:fillRect/>
          </a:stretch>
        </p:blipFill>
        <p:spPr>
          <a:xfrm>
            <a:off x="7069805" y="3523975"/>
            <a:ext cx="5122195" cy="3334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2E09639-1CB4-83E8-3CA5-6E56CE22BA71}"/>
              </a:ext>
            </a:extLst>
          </p:cNvPr>
          <p:cNvPicPr>
            <a:picLocks noChangeAspect="1"/>
          </p:cNvPicPr>
          <p:nvPr/>
        </p:nvPicPr>
        <p:blipFill>
          <a:blip r:embed="rId3"/>
          <a:stretch>
            <a:fillRect/>
          </a:stretch>
        </p:blipFill>
        <p:spPr>
          <a:xfrm>
            <a:off x="7124204" y="509885"/>
            <a:ext cx="5001419" cy="2631778"/>
          </a:xfrm>
          <a:prstGeom prst="rect">
            <a:avLst/>
          </a:prstGeom>
        </p:spPr>
      </p:pic>
      <p:sp>
        <p:nvSpPr>
          <p:cNvPr id="3" name="Text 0"/>
          <p:cNvSpPr/>
          <p:nvPr/>
        </p:nvSpPr>
        <p:spPr>
          <a:xfrm>
            <a:off x="495697" y="113010"/>
            <a:ext cx="6155829" cy="485180"/>
          </a:xfrm>
          <a:prstGeom prst="rect">
            <a:avLst/>
          </a:prstGeom>
          <a:noFill/>
          <a:ln/>
        </p:spPr>
        <p:txBody>
          <a:bodyPr wrap="none" lIns="0" tIns="0" rIns="0" bIns="0" rtlCol="0" anchor="t"/>
          <a:lstStyle/>
          <a:p>
            <a:pPr>
              <a:lnSpc>
                <a:spcPts val="3792"/>
              </a:lnSpc>
            </a:pPr>
            <a:r>
              <a:rPr lang="en-US" sz="3667" b="1" kern="0" spc="-92"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Age and Salary Distribution Analysis</a:t>
            </a:r>
            <a:endParaRPr lang="en-US" sz="3667"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 1"/>
          <p:cNvSpPr/>
          <p:nvPr/>
        </p:nvSpPr>
        <p:spPr>
          <a:xfrm>
            <a:off x="543322" y="799307"/>
            <a:ext cx="6533357" cy="993775"/>
          </a:xfrm>
          <a:prstGeom prst="rect">
            <a:avLst/>
          </a:prstGeom>
          <a:noFill/>
          <a:ln/>
        </p:spPr>
        <p:txBody>
          <a:bodyPr wrap="square" lIns="0" tIns="0" rIns="0" bIns="0" rtlCol="0" anchor="t"/>
          <a:lstStyle/>
          <a:p>
            <a:pPr>
              <a:lnSpc>
                <a:spcPts val="1917"/>
              </a:lnSpc>
            </a:pPr>
            <a:r>
              <a:rPr lang="en-US" sz="1500" kern="0" spc="-24" dirty="0">
                <a:solidFill>
                  <a:srgbClr val="2B2E3C"/>
                </a:solidFill>
                <a:latin typeface="Arial" panose="020B0604020202020204" pitchFamily="34" charset="0"/>
                <a:ea typeface="Open Sans" pitchFamily="34" charset="-122"/>
                <a:cs typeface="Arial" panose="020B0604020202020204" pitchFamily="34" charset="0"/>
              </a:rPr>
              <a:t>The age distribution was right-skewed, with most individuals aged between 20-50 and peaking around 30-40. Several outliers were observed above 60, extending towards 80+.</a:t>
            </a:r>
            <a:r>
              <a:rPr lang="en-US" sz="1667" dirty="0">
                <a:solidFill>
                  <a:srgbClr val="272525"/>
                </a:solidFill>
                <a:latin typeface="Arial" panose="020B0604020202020204" pitchFamily="34" charset="0"/>
                <a:ea typeface="Inter" pitchFamily="34" charset="-122"/>
                <a:cs typeface="Arial" panose="020B0604020202020204" pitchFamily="34" charset="0"/>
              </a:rPr>
              <a:t> Middle-aged customers show highest response rates.</a:t>
            </a:r>
            <a:r>
              <a:rPr lang="en-US" sz="1667" dirty="0">
                <a:latin typeface="Arial" panose="020B0604020202020204" pitchFamily="34" charset="0"/>
                <a:cs typeface="Arial" panose="020B0604020202020204" pitchFamily="34" charset="0"/>
              </a:rPr>
              <a:t> </a:t>
            </a:r>
            <a:r>
              <a:rPr lang="en-US" sz="1500" kern="0" spc="-24" dirty="0">
                <a:solidFill>
                  <a:srgbClr val="2B2E3C"/>
                </a:solidFill>
                <a:latin typeface="Arial" panose="020B0604020202020204" pitchFamily="34" charset="0"/>
                <a:ea typeface="Open Sans" pitchFamily="34" charset="-122"/>
                <a:cs typeface="Arial" panose="020B0604020202020204" pitchFamily="34" charset="0"/>
              </a:rPr>
              <a:t>For salary, we found a multimodal distribution with noticeable peaks, indicating possible salary bands or structured groups. The salary range was broad without extreme outliers.</a:t>
            </a:r>
          </a:p>
          <a:p>
            <a:pPr>
              <a:lnSpc>
                <a:spcPts val="1917"/>
              </a:lnSpc>
            </a:pPr>
            <a:endParaRPr lang="en-US" sz="1500" dirty="0">
              <a:latin typeface="Arial" panose="020B0604020202020204" pitchFamily="34" charset="0"/>
              <a:cs typeface="Arial" panose="020B0604020202020204" pitchFamily="34" charset="0"/>
            </a:endParaRPr>
          </a:p>
        </p:txBody>
      </p:sp>
      <p:sp>
        <p:nvSpPr>
          <p:cNvPr id="5" name="Text 2"/>
          <p:cNvSpPr/>
          <p:nvPr/>
        </p:nvSpPr>
        <p:spPr>
          <a:xfrm>
            <a:off x="543322" y="2396331"/>
            <a:ext cx="6533357" cy="745332"/>
          </a:xfrm>
          <a:prstGeom prst="rect">
            <a:avLst/>
          </a:prstGeom>
          <a:noFill/>
          <a:ln/>
        </p:spPr>
        <p:txBody>
          <a:bodyPr wrap="square" lIns="0" tIns="0" rIns="0" bIns="0" rtlCol="0" anchor="t"/>
          <a:lstStyle/>
          <a:p>
            <a:pPr>
              <a:lnSpc>
                <a:spcPts val="1917"/>
              </a:lnSpc>
            </a:pPr>
            <a:r>
              <a:rPr lang="en-US" sz="1500" kern="0" spc="-24" dirty="0">
                <a:solidFill>
                  <a:srgbClr val="2B2E3C"/>
                </a:solidFill>
                <a:latin typeface="Arial" panose="020B0604020202020204" pitchFamily="34" charset="0"/>
                <a:ea typeface="Open Sans" pitchFamily="34" charset="-122"/>
                <a:cs typeface="Arial" panose="020B0604020202020204" pitchFamily="34" charset="0"/>
              </a:rPr>
              <a:t>Recommendations include addressing age outliers if not relevant, analyzing age groups separately, and investigating the reasons behind salary clusters to tailor marketing strategies accordingly.</a:t>
            </a:r>
            <a:endParaRPr lang="en-US" sz="1500" dirty="0">
              <a:latin typeface="Arial" panose="020B0604020202020204" pitchFamily="34" charset="0"/>
              <a:cs typeface="Arial" panose="020B0604020202020204" pitchFamily="34" charset="0"/>
            </a:endParaRPr>
          </a:p>
        </p:txBody>
      </p:sp>
      <p:sp>
        <p:nvSpPr>
          <p:cNvPr id="6" name="Shape 3"/>
          <p:cNvSpPr/>
          <p:nvPr/>
        </p:nvSpPr>
        <p:spPr>
          <a:xfrm>
            <a:off x="543322" y="3316287"/>
            <a:ext cx="6533357" cy="907157"/>
          </a:xfrm>
          <a:prstGeom prst="roundRect">
            <a:avLst>
              <a:gd name="adj" fmla="val 7188"/>
            </a:avLst>
          </a:prstGeom>
          <a:solidFill>
            <a:srgbClr val="FCE2CF"/>
          </a:solidFill>
          <a:ln w="7620">
            <a:solidFill>
              <a:srgbClr val="E2C8B5"/>
            </a:solidFill>
            <a:prstDash val="solid"/>
          </a:ln>
        </p:spPr>
      </p:sp>
      <p:sp>
        <p:nvSpPr>
          <p:cNvPr id="7" name="Text 4"/>
          <p:cNvSpPr/>
          <p:nvPr/>
        </p:nvSpPr>
        <p:spPr>
          <a:xfrm>
            <a:off x="704851" y="3477816"/>
            <a:ext cx="1940719" cy="242590"/>
          </a:xfrm>
          <a:prstGeom prst="rect">
            <a:avLst/>
          </a:prstGeom>
          <a:noFill/>
          <a:ln/>
        </p:spPr>
        <p:txBody>
          <a:bodyPr wrap="none" lIns="0" tIns="0" rIns="0" bIns="0" rtlCol="0" anchor="t"/>
          <a:lstStyle/>
          <a:p>
            <a:pPr>
              <a:lnSpc>
                <a:spcPts val="1875"/>
              </a:lnSpc>
            </a:pPr>
            <a:r>
              <a:rPr lang="en-US" sz="2333" b="1" kern="0" spc="-46" dirty="0">
                <a:solidFill>
                  <a:srgbClr val="2B2E3C"/>
                </a:solidFill>
                <a:latin typeface="Arial" panose="020B0604020202020204" pitchFamily="34" charset="0"/>
                <a:ea typeface="Bitter Medium" pitchFamily="34" charset="-122"/>
                <a:cs typeface="Arial" panose="020B0604020202020204" pitchFamily="34" charset="0"/>
              </a:rPr>
              <a:t>Age Distribution</a:t>
            </a:r>
            <a:endParaRPr lang="en-US" sz="2333" b="1" dirty="0">
              <a:latin typeface="Arial" panose="020B0604020202020204" pitchFamily="34" charset="0"/>
              <a:cs typeface="Arial" panose="020B0604020202020204" pitchFamily="34" charset="0"/>
            </a:endParaRPr>
          </a:p>
        </p:txBody>
      </p:sp>
      <p:sp>
        <p:nvSpPr>
          <p:cNvPr id="8" name="Text 5"/>
          <p:cNvSpPr/>
          <p:nvPr/>
        </p:nvSpPr>
        <p:spPr>
          <a:xfrm>
            <a:off x="704850" y="3813473"/>
            <a:ext cx="6210300" cy="248444"/>
          </a:xfrm>
          <a:prstGeom prst="rect">
            <a:avLst/>
          </a:prstGeom>
          <a:noFill/>
          <a:ln/>
        </p:spPr>
        <p:txBody>
          <a:bodyPr wrap="none" lIns="0" tIns="0" rIns="0" bIns="0" rtlCol="0" anchor="t"/>
          <a:lstStyle/>
          <a:p>
            <a:pPr>
              <a:lnSpc>
                <a:spcPts val="1917"/>
              </a:lnSpc>
            </a:pPr>
            <a:r>
              <a:rPr lang="en-US" sz="1500" kern="0" spc="-24" dirty="0">
                <a:solidFill>
                  <a:srgbClr val="2B2E3C"/>
                </a:solidFill>
                <a:latin typeface="Arial" panose="020B0604020202020204" pitchFamily="34" charset="0"/>
                <a:ea typeface="Open Sans" pitchFamily="34" charset="-122"/>
                <a:cs typeface="Arial" panose="020B0604020202020204" pitchFamily="34" charset="0"/>
              </a:rPr>
              <a:t>Right-skewed, peak at 30-40, outliers above 60</a:t>
            </a:r>
            <a:endParaRPr lang="en-US" sz="1500" dirty="0">
              <a:latin typeface="Arial" panose="020B0604020202020204" pitchFamily="34" charset="0"/>
              <a:cs typeface="Arial" panose="020B0604020202020204" pitchFamily="34" charset="0"/>
            </a:endParaRPr>
          </a:p>
        </p:txBody>
      </p:sp>
      <p:sp>
        <p:nvSpPr>
          <p:cNvPr id="9" name="Shape 6"/>
          <p:cNvSpPr/>
          <p:nvPr/>
        </p:nvSpPr>
        <p:spPr>
          <a:xfrm>
            <a:off x="543322" y="4378622"/>
            <a:ext cx="6533357" cy="907157"/>
          </a:xfrm>
          <a:prstGeom prst="roundRect">
            <a:avLst>
              <a:gd name="adj" fmla="val 7188"/>
            </a:avLst>
          </a:prstGeom>
          <a:solidFill>
            <a:srgbClr val="FCE2CF"/>
          </a:solidFill>
          <a:ln w="7620">
            <a:solidFill>
              <a:srgbClr val="E2C8B5"/>
            </a:solidFill>
            <a:prstDash val="solid"/>
          </a:ln>
        </p:spPr>
      </p:sp>
      <p:sp>
        <p:nvSpPr>
          <p:cNvPr id="10" name="Text 7"/>
          <p:cNvSpPr/>
          <p:nvPr/>
        </p:nvSpPr>
        <p:spPr>
          <a:xfrm>
            <a:off x="704851" y="4540151"/>
            <a:ext cx="1940719" cy="242590"/>
          </a:xfrm>
          <a:prstGeom prst="rect">
            <a:avLst/>
          </a:prstGeom>
          <a:noFill/>
          <a:ln/>
        </p:spPr>
        <p:txBody>
          <a:bodyPr wrap="none" lIns="0" tIns="0" rIns="0" bIns="0" rtlCol="0" anchor="t"/>
          <a:lstStyle/>
          <a:p>
            <a:pPr>
              <a:lnSpc>
                <a:spcPts val="1875"/>
              </a:lnSpc>
            </a:pPr>
            <a:r>
              <a:rPr lang="en-US" sz="2000" b="1" kern="0" spc="-46" dirty="0">
                <a:solidFill>
                  <a:srgbClr val="2B2E3C"/>
                </a:solidFill>
                <a:latin typeface="Arial" panose="020B0604020202020204" pitchFamily="34" charset="0"/>
                <a:ea typeface="Bitter Medium" pitchFamily="34" charset="-122"/>
                <a:cs typeface="Arial" panose="020B0604020202020204" pitchFamily="34" charset="0"/>
              </a:rPr>
              <a:t>Salary Distribution</a:t>
            </a:r>
            <a:endParaRPr lang="en-US" sz="2000" b="1" dirty="0">
              <a:latin typeface="Arial" panose="020B0604020202020204" pitchFamily="34" charset="0"/>
              <a:cs typeface="Arial" panose="020B0604020202020204" pitchFamily="34" charset="0"/>
            </a:endParaRPr>
          </a:p>
        </p:txBody>
      </p:sp>
      <p:sp>
        <p:nvSpPr>
          <p:cNvPr id="11" name="Text 8"/>
          <p:cNvSpPr/>
          <p:nvPr/>
        </p:nvSpPr>
        <p:spPr>
          <a:xfrm>
            <a:off x="704850" y="4875808"/>
            <a:ext cx="6210300" cy="248444"/>
          </a:xfrm>
          <a:prstGeom prst="rect">
            <a:avLst/>
          </a:prstGeom>
          <a:noFill/>
          <a:ln/>
        </p:spPr>
        <p:txBody>
          <a:bodyPr wrap="none" lIns="0" tIns="0" rIns="0" bIns="0" rtlCol="0" anchor="t"/>
          <a:lstStyle/>
          <a:p>
            <a:pPr>
              <a:lnSpc>
                <a:spcPts val="1917"/>
              </a:lnSpc>
            </a:pPr>
            <a:r>
              <a:rPr lang="en-US" sz="1500" kern="0" spc="-24" dirty="0">
                <a:solidFill>
                  <a:srgbClr val="2B2E3C"/>
                </a:solidFill>
                <a:latin typeface="Arial" panose="020B0604020202020204" pitchFamily="34" charset="0"/>
                <a:ea typeface="Open Sans" pitchFamily="34" charset="-122"/>
                <a:cs typeface="Arial" panose="020B0604020202020204" pitchFamily="34" charset="0"/>
              </a:rPr>
              <a:t>Multimodal, possible salary bands, broad range without extreme outliers</a:t>
            </a:r>
            <a:endParaRPr lang="en-US" sz="1500" dirty="0">
              <a:latin typeface="Arial" panose="020B0604020202020204" pitchFamily="34" charset="0"/>
              <a:cs typeface="Arial" panose="020B0604020202020204" pitchFamily="34" charset="0"/>
            </a:endParaRPr>
          </a:p>
        </p:txBody>
      </p:sp>
      <p:sp>
        <p:nvSpPr>
          <p:cNvPr id="12" name="Shape 9"/>
          <p:cNvSpPr/>
          <p:nvPr/>
        </p:nvSpPr>
        <p:spPr>
          <a:xfrm>
            <a:off x="543322" y="5440957"/>
            <a:ext cx="6533357" cy="907157"/>
          </a:xfrm>
          <a:prstGeom prst="roundRect">
            <a:avLst>
              <a:gd name="adj" fmla="val 7188"/>
            </a:avLst>
          </a:prstGeom>
          <a:solidFill>
            <a:srgbClr val="FCE2CF"/>
          </a:solidFill>
          <a:ln w="7620">
            <a:solidFill>
              <a:srgbClr val="E2C8B5"/>
            </a:solidFill>
            <a:prstDash val="solid"/>
          </a:ln>
        </p:spPr>
      </p:sp>
      <p:sp>
        <p:nvSpPr>
          <p:cNvPr id="13" name="Text 10"/>
          <p:cNvSpPr/>
          <p:nvPr/>
        </p:nvSpPr>
        <p:spPr>
          <a:xfrm>
            <a:off x="704851" y="5602486"/>
            <a:ext cx="1940719" cy="242590"/>
          </a:xfrm>
          <a:prstGeom prst="rect">
            <a:avLst/>
          </a:prstGeom>
          <a:noFill/>
          <a:ln/>
        </p:spPr>
        <p:txBody>
          <a:bodyPr wrap="none" lIns="0" tIns="0" rIns="0" bIns="0" rtlCol="0" anchor="t"/>
          <a:lstStyle/>
          <a:p>
            <a:pPr>
              <a:lnSpc>
                <a:spcPts val="1875"/>
              </a:lnSpc>
            </a:pPr>
            <a:r>
              <a:rPr lang="en-US" sz="2000" b="1" kern="0" spc="-46" dirty="0">
                <a:solidFill>
                  <a:srgbClr val="2B2E3C"/>
                </a:solidFill>
                <a:latin typeface="Arial" panose="020B0604020202020204" pitchFamily="34" charset="0"/>
                <a:ea typeface="Bitter Medium" pitchFamily="34" charset="-122"/>
                <a:cs typeface="Arial" panose="020B0604020202020204" pitchFamily="34" charset="0"/>
              </a:rPr>
              <a:t>Recommendations</a:t>
            </a:r>
            <a:endParaRPr lang="en-US" sz="2000" b="1" dirty="0">
              <a:latin typeface="Arial" panose="020B0604020202020204" pitchFamily="34" charset="0"/>
              <a:cs typeface="Arial" panose="020B0604020202020204" pitchFamily="34" charset="0"/>
            </a:endParaRPr>
          </a:p>
        </p:txBody>
      </p:sp>
      <p:sp>
        <p:nvSpPr>
          <p:cNvPr id="14" name="Text 11"/>
          <p:cNvSpPr/>
          <p:nvPr/>
        </p:nvSpPr>
        <p:spPr>
          <a:xfrm>
            <a:off x="704850" y="5938144"/>
            <a:ext cx="6210300" cy="248444"/>
          </a:xfrm>
          <a:prstGeom prst="rect">
            <a:avLst/>
          </a:prstGeom>
          <a:noFill/>
          <a:ln/>
        </p:spPr>
        <p:txBody>
          <a:bodyPr wrap="none" lIns="0" tIns="0" rIns="0" bIns="0" rtlCol="0" anchor="t"/>
          <a:lstStyle/>
          <a:p>
            <a:pPr>
              <a:lnSpc>
                <a:spcPts val="1917"/>
              </a:lnSpc>
            </a:pPr>
            <a:r>
              <a:rPr lang="en-US" sz="1500" kern="0" spc="-24" dirty="0">
                <a:solidFill>
                  <a:srgbClr val="2B2E3C"/>
                </a:solidFill>
                <a:latin typeface="Arial" panose="020B0604020202020204" pitchFamily="34" charset="0"/>
                <a:ea typeface="Open Sans" pitchFamily="34" charset="-122"/>
                <a:cs typeface="Arial" panose="020B0604020202020204" pitchFamily="34" charset="0"/>
              </a:rPr>
              <a:t>Address age outliers, analyze age groups separately, investigate salary clusters</a:t>
            </a:r>
            <a:endParaRPr lang="en-US" sz="1500"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0E09A041-68E3-9816-86D4-445B086415A6}"/>
              </a:ext>
            </a:extLst>
          </p:cNvPr>
          <p:cNvPicPr>
            <a:picLocks noChangeAspect="1"/>
          </p:cNvPicPr>
          <p:nvPr/>
        </p:nvPicPr>
        <p:blipFill>
          <a:blip r:embed="rId4"/>
          <a:stretch>
            <a:fillRect/>
          </a:stretch>
        </p:blipFill>
        <p:spPr>
          <a:xfrm>
            <a:off x="7311827" y="3477816"/>
            <a:ext cx="4813796" cy="33801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365126" y="161925"/>
            <a:ext cx="8340923" cy="715566"/>
          </a:xfrm>
          <a:prstGeom prst="rect">
            <a:avLst/>
          </a:prstGeom>
          <a:noFill/>
          <a:ln/>
        </p:spPr>
        <p:txBody>
          <a:bodyPr wrap="none" lIns="0" tIns="0" rIns="0" bIns="0" rtlCol="0" anchor="t"/>
          <a:lstStyle/>
          <a:p>
            <a:pPr>
              <a:lnSpc>
                <a:spcPts val="3667"/>
              </a:lnSpc>
            </a:pPr>
            <a:r>
              <a:rPr lang="en-US" sz="3667" b="1" kern="0" spc="-88"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Balance</a:t>
            </a:r>
            <a:r>
              <a:rPr lang="en-US" sz="3333" b="1" kern="0" spc="-88"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 and Duration </a:t>
            </a:r>
            <a:r>
              <a:rPr lang="en-US" sz="3667" b="1" kern="0" spc="-92"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Distribution</a:t>
            </a:r>
            <a:r>
              <a:rPr lang="en-US" sz="3333" b="1" kern="0" spc="-88"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 Analysis</a:t>
            </a:r>
            <a:endParaRPr lang="en-US" sz="3333"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 1"/>
          <p:cNvSpPr/>
          <p:nvPr/>
        </p:nvSpPr>
        <p:spPr>
          <a:xfrm>
            <a:off x="5093891" y="1101130"/>
            <a:ext cx="6576219" cy="715566"/>
          </a:xfrm>
          <a:prstGeom prst="rect">
            <a:avLst/>
          </a:prstGeom>
          <a:noFill/>
          <a:ln/>
        </p:spPr>
        <p:txBody>
          <a:bodyPr wrap="square" lIns="0" tIns="0" rIns="0" bIns="0" rtlCol="0" anchor="t"/>
          <a:lstStyle/>
          <a:p>
            <a:pPr>
              <a:lnSpc>
                <a:spcPts val="1875"/>
              </a:lnSpc>
            </a:pPr>
            <a:r>
              <a:rPr lang="en-US" sz="1500" kern="0" spc="-23" dirty="0">
                <a:solidFill>
                  <a:srgbClr val="2B2E3C"/>
                </a:solidFill>
                <a:latin typeface="Arial" panose="020B0604020202020204" pitchFamily="34" charset="0"/>
                <a:ea typeface="Open Sans" pitchFamily="34" charset="-122"/>
                <a:cs typeface="Arial" panose="020B0604020202020204" pitchFamily="34" charset="0"/>
              </a:rPr>
              <a:t>The balance distribution showed a majority of very low balances, with a few high outliers and some negative balances. This suggests a need for different account tiers and programs to encourage higher minimum balances.</a:t>
            </a:r>
            <a:endParaRPr lang="en-US" sz="1500" dirty="0">
              <a:latin typeface="Arial" panose="020B0604020202020204" pitchFamily="34" charset="0"/>
              <a:cs typeface="Arial" panose="020B0604020202020204" pitchFamily="34" charset="0"/>
            </a:endParaRPr>
          </a:p>
        </p:txBody>
      </p:sp>
      <p:sp>
        <p:nvSpPr>
          <p:cNvPr id="5" name="Text 2"/>
          <p:cNvSpPr/>
          <p:nvPr/>
        </p:nvSpPr>
        <p:spPr>
          <a:xfrm>
            <a:off x="5093891" y="1984375"/>
            <a:ext cx="6576219" cy="715566"/>
          </a:xfrm>
          <a:prstGeom prst="rect">
            <a:avLst/>
          </a:prstGeom>
          <a:noFill/>
          <a:ln/>
        </p:spPr>
        <p:txBody>
          <a:bodyPr wrap="square" lIns="0" tIns="0" rIns="0" bIns="0" rtlCol="0" anchor="t"/>
          <a:lstStyle/>
          <a:p>
            <a:pPr>
              <a:lnSpc>
                <a:spcPts val="1875"/>
              </a:lnSpc>
            </a:pPr>
            <a:r>
              <a:rPr lang="en-US" sz="1500" kern="0" spc="-23" dirty="0">
                <a:solidFill>
                  <a:srgbClr val="2B2E3C"/>
                </a:solidFill>
                <a:latin typeface="Arial" panose="020B0604020202020204" pitchFamily="34" charset="0"/>
                <a:ea typeface="Open Sans" pitchFamily="34" charset="-122"/>
                <a:cs typeface="Arial" panose="020B0604020202020204" pitchFamily="34" charset="0"/>
              </a:rPr>
              <a:t>Call durations were mostly short, clustered around 0-10 minutes, with few lasting longer. The data was right-skewed, with most calls under 6.6 minutes. Longer conversations tended to result in more conversions, indicating the importance of quality interactions.</a:t>
            </a:r>
            <a:endParaRPr lang="en-US" sz="1500" dirty="0">
              <a:latin typeface="Arial" panose="020B0604020202020204" pitchFamily="34" charset="0"/>
              <a:cs typeface="Arial" panose="020B0604020202020204" pitchFamily="34" charset="0"/>
            </a:endParaRPr>
          </a:p>
        </p:txBody>
      </p:sp>
      <p:pic>
        <p:nvPicPr>
          <p:cNvPr id="6" name="Image 1" descr="preencoded.png"/>
          <p:cNvPicPr>
            <a:picLocks noChangeAspect="1"/>
          </p:cNvPicPr>
          <p:nvPr/>
        </p:nvPicPr>
        <p:blipFill>
          <a:blip r:embed="rId3"/>
          <a:stretch>
            <a:fillRect/>
          </a:stretch>
        </p:blipFill>
        <p:spPr>
          <a:xfrm>
            <a:off x="5093891" y="3254772"/>
            <a:ext cx="745530" cy="805755"/>
          </a:xfrm>
          <a:prstGeom prst="rect">
            <a:avLst/>
          </a:prstGeom>
        </p:spPr>
      </p:pic>
      <p:sp>
        <p:nvSpPr>
          <p:cNvPr id="7" name="Text 3"/>
          <p:cNvSpPr/>
          <p:nvPr/>
        </p:nvSpPr>
        <p:spPr>
          <a:xfrm>
            <a:off x="6063059" y="3254772"/>
            <a:ext cx="1863923" cy="232966"/>
          </a:xfrm>
          <a:prstGeom prst="rect">
            <a:avLst/>
          </a:prstGeom>
          <a:noFill/>
          <a:ln/>
        </p:spPr>
        <p:txBody>
          <a:bodyPr wrap="none" lIns="0" tIns="0" rIns="0" bIns="0" rtlCol="0" anchor="t"/>
          <a:lstStyle/>
          <a:p>
            <a:pPr>
              <a:lnSpc>
                <a:spcPts val="1833"/>
              </a:lnSpc>
            </a:pPr>
            <a:r>
              <a:rPr lang="en-US" sz="2000" b="1" kern="0" spc="-44" dirty="0">
                <a:solidFill>
                  <a:srgbClr val="2B2E3C"/>
                </a:solidFill>
                <a:latin typeface="Arial" panose="020B0604020202020204" pitchFamily="34" charset="0"/>
                <a:ea typeface="Bitter Medium" pitchFamily="34" charset="-122"/>
                <a:cs typeface="Arial" panose="020B0604020202020204" pitchFamily="34" charset="0"/>
              </a:rPr>
              <a:t>Balance Distribution</a:t>
            </a:r>
            <a:endParaRPr lang="en-US" sz="2000" b="1" dirty="0">
              <a:latin typeface="Arial" panose="020B0604020202020204" pitchFamily="34" charset="0"/>
              <a:cs typeface="Arial" panose="020B0604020202020204" pitchFamily="34" charset="0"/>
            </a:endParaRPr>
          </a:p>
        </p:txBody>
      </p:sp>
      <p:sp>
        <p:nvSpPr>
          <p:cNvPr id="8" name="Text 4"/>
          <p:cNvSpPr/>
          <p:nvPr/>
        </p:nvSpPr>
        <p:spPr>
          <a:xfrm>
            <a:off x="6063059" y="3608883"/>
            <a:ext cx="5607050" cy="238522"/>
          </a:xfrm>
          <a:prstGeom prst="rect">
            <a:avLst/>
          </a:prstGeom>
          <a:noFill/>
          <a:ln/>
        </p:spPr>
        <p:txBody>
          <a:bodyPr wrap="none" lIns="0" tIns="0" rIns="0" bIns="0" rtlCol="0" anchor="t"/>
          <a:lstStyle/>
          <a:p>
            <a:pPr>
              <a:lnSpc>
                <a:spcPts val="1875"/>
              </a:lnSpc>
            </a:pPr>
            <a:r>
              <a:rPr lang="en-US" sz="1167" kern="0" spc="-23" dirty="0">
                <a:solidFill>
                  <a:srgbClr val="2B2E3C"/>
                </a:solidFill>
                <a:latin typeface="Arial" panose="020B0604020202020204" pitchFamily="34" charset="0"/>
                <a:ea typeface="Open Sans" pitchFamily="34" charset="-122"/>
                <a:cs typeface="Arial" panose="020B0604020202020204" pitchFamily="34" charset="0"/>
              </a:rPr>
              <a:t>Majority low balances, few high outliers</a:t>
            </a:r>
            <a:endParaRPr lang="en-US" sz="1167" dirty="0">
              <a:latin typeface="Arial" panose="020B0604020202020204" pitchFamily="34" charset="0"/>
              <a:cs typeface="Arial" panose="020B0604020202020204" pitchFamily="34" charset="0"/>
            </a:endParaRPr>
          </a:p>
        </p:txBody>
      </p:sp>
      <p:pic>
        <p:nvPicPr>
          <p:cNvPr id="9" name="Image 2" descr="preencoded.png"/>
          <p:cNvPicPr>
            <a:picLocks noChangeAspect="1"/>
          </p:cNvPicPr>
          <p:nvPr/>
        </p:nvPicPr>
        <p:blipFill>
          <a:blip r:embed="rId4"/>
          <a:stretch>
            <a:fillRect/>
          </a:stretch>
        </p:blipFill>
        <p:spPr>
          <a:xfrm>
            <a:off x="5093891" y="4447678"/>
            <a:ext cx="745530" cy="805756"/>
          </a:xfrm>
          <a:prstGeom prst="rect">
            <a:avLst/>
          </a:prstGeom>
        </p:spPr>
      </p:pic>
      <p:sp>
        <p:nvSpPr>
          <p:cNvPr id="10" name="Text 5"/>
          <p:cNvSpPr/>
          <p:nvPr/>
        </p:nvSpPr>
        <p:spPr>
          <a:xfrm>
            <a:off x="6063059" y="4447680"/>
            <a:ext cx="1863923" cy="232966"/>
          </a:xfrm>
          <a:prstGeom prst="rect">
            <a:avLst/>
          </a:prstGeom>
          <a:noFill/>
          <a:ln/>
        </p:spPr>
        <p:txBody>
          <a:bodyPr wrap="none" lIns="0" tIns="0" rIns="0" bIns="0" rtlCol="0" anchor="t"/>
          <a:lstStyle/>
          <a:p>
            <a:pPr>
              <a:lnSpc>
                <a:spcPts val="1833"/>
              </a:lnSpc>
            </a:pPr>
            <a:r>
              <a:rPr lang="en-US" sz="2000" b="1" kern="0" spc="-44" dirty="0">
                <a:solidFill>
                  <a:srgbClr val="2B2E3C"/>
                </a:solidFill>
                <a:latin typeface="Arial" panose="020B0604020202020204" pitchFamily="34" charset="0"/>
                <a:ea typeface="Bitter Medium" pitchFamily="34" charset="-122"/>
                <a:cs typeface="Arial" panose="020B0604020202020204" pitchFamily="34" charset="0"/>
              </a:rPr>
              <a:t>Call Duration</a:t>
            </a:r>
            <a:endParaRPr lang="en-US" sz="2000" b="1" dirty="0">
              <a:latin typeface="Arial" panose="020B0604020202020204" pitchFamily="34" charset="0"/>
              <a:cs typeface="Arial" panose="020B0604020202020204" pitchFamily="34" charset="0"/>
            </a:endParaRPr>
          </a:p>
        </p:txBody>
      </p:sp>
      <p:sp>
        <p:nvSpPr>
          <p:cNvPr id="11" name="Text 6"/>
          <p:cNvSpPr/>
          <p:nvPr/>
        </p:nvSpPr>
        <p:spPr>
          <a:xfrm>
            <a:off x="6063059" y="4785916"/>
            <a:ext cx="5607050" cy="238522"/>
          </a:xfrm>
          <a:prstGeom prst="rect">
            <a:avLst/>
          </a:prstGeom>
          <a:noFill/>
          <a:ln/>
        </p:spPr>
        <p:txBody>
          <a:bodyPr wrap="none" lIns="0" tIns="0" rIns="0" bIns="0" rtlCol="0" anchor="t"/>
          <a:lstStyle/>
          <a:p>
            <a:pPr>
              <a:lnSpc>
                <a:spcPts val="1875"/>
              </a:lnSpc>
            </a:pPr>
            <a:r>
              <a:rPr lang="en-US" sz="1167" kern="0" spc="-23" dirty="0">
                <a:solidFill>
                  <a:srgbClr val="2B2E3C"/>
                </a:solidFill>
                <a:latin typeface="Arial" panose="020B0604020202020204" pitchFamily="34" charset="0"/>
                <a:ea typeface="Open Sans" pitchFamily="34" charset="-122"/>
                <a:cs typeface="Arial" panose="020B0604020202020204" pitchFamily="34" charset="0"/>
              </a:rPr>
              <a:t>Mostly short, clustered 0-10 minutes</a:t>
            </a:r>
            <a:endParaRPr lang="en-US" sz="1167" dirty="0">
              <a:latin typeface="Arial" panose="020B0604020202020204" pitchFamily="34" charset="0"/>
              <a:cs typeface="Arial" panose="020B0604020202020204" pitchFamily="34" charset="0"/>
            </a:endParaRPr>
          </a:p>
        </p:txBody>
      </p:sp>
      <p:pic>
        <p:nvPicPr>
          <p:cNvPr id="12" name="Image 3" descr="preencoded.png"/>
          <p:cNvPicPr>
            <a:picLocks noChangeAspect="1"/>
          </p:cNvPicPr>
          <p:nvPr/>
        </p:nvPicPr>
        <p:blipFill>
          <a:blip r:embed="rId5"/>
          <a:stretch>
            <a:fillRect/>
          </a:stretch>
        </p:blipFill>
        <p:spPr>
          <a:xfrm>
            <a:off x="5093891" y="5640584"/>
            <a:ext cx="745530" cy="805757"/>
          </a:xfrm>
          <a:prstGeom prst="rect">
            <a:avLst/>
          </a:prstGeom>
        </p:spPr>
      </p:pic>
      <p:sp>
        <p:nvSpPr>
          <p:cNvPr id="13" name="Text 7"/>
          <p:cNvSpPr/>
          <p:nvPr/>
        </p:nvSpPr>
        <p:spPr>
          <a:xfrm>
            <a:off x="6063059" y="5640586"/>
            <a:ext cx="1863923" cy="232966"/>
          </a:xfrm>
          <a:prstGeom prst="rect">
            <a:avLst/>
          </a:prstGeom>
          <a:noFill/>
          <a:ln/>
        </p:spPr>
        <p:txBody>
          <a:bodyPr wrap="none" lIns="0" tIns="0" rIns="0" bIns="0" rtlCol="0" anchor="t"/>
          <a:lstStyle/>
          <a:p>
            <a:pPr>
              <a:lnSpc>
                <a:spcPts val="1833"/>
              </a:lnSpc>
            </a:pPr>
            <a:r>
              <a:rPr lang="en-US" sz="2000" b="1" kern="0" spc="-44" dirty="0">
                <a:solidFill>
                  <a:srgbClr val="2B2E3C"/>
                </a:solidFill>
                <a:latin typeface="Arial" panose="020B0604020202020204" pitchFamily="34" charset="0"/>
                <a:ea typeface="Bitter Medium" pitchFamily="34" charset="-122"/>
                <a:cs typeface="Arial" panose="020B0604020202020204" pitchFamily="34" charset="0"/>
              </a:rPr>
              <a:t>Conversion Insight</a:t>
            </a:r>
            <a:endParaRPr lang="en-US" sz="2000" b="1" dirty="0">
              <a:latin typeface="Arial" panose="020B0604020202020204" pitchFamily="34" charset="0"/>
              <a:cs typeface="Arial" panose="020B0604020202020204" pitchFamily="34" charset="0"/>
            </a:endParaRPr>
          </a:p>
        </p:txBody>
      </p:sp>
      <p:sp>
        <p:nvSpPr>
          <p:cNvPr id="14" name="Text 8"/>
          <p:cNvSpPr/>
          <p:nvPr/>
        </p:nvSpPr>
        <p:spPr>
          <a:xfrm>
            <a:off x="6063059" y="5978822"/>
            <a:ext cx="5607050" cy="238522"/>
          </a:xfrm>
          <a:prstGeom prst="rect">
            <a:avLst/>
          </a:prstGeom>
          <a:noFill/>
          <a:ln/>
        </p:spPr>
        <p:txBody>
          <a:bodyPr wrap="none" lIns="0" tIns="0" rIns="0" bIns="0" rtlCol="0" anchor="t"/>
          <a:lstStyle/>
          <a:p>
            <a:pPr>
              <a:lnSpc>
                <a:spcPts val="1875"/>
              </a:lnSpc>
            </a:pPr>
            <a:r>
              <a:rPr lang="en-US" sz="1167" kern="0" spc="-23" dirty="0">
                <a:solidFill>
                  <a:srgbClr val="2B2E3C"/>
                </a:solidFill>
                <a:latin typeface="Arial" panose="020B0604020202020204" pitchFamily="34" charset="0"/>
                <a:ea typeface="Open Sans" pitchFamily="34" charset="-122"/>
                <a:cs typeface="Arial" panose="020B0604020202020204" pitchFamily="34" charset="0"/>
              </a:rPr>
              <a:t>Longer calls tend to convert more</a:t>
            </a:r>
            <a:endParaRPr lang="en-US" sz="1167"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86EA4AB1-03E1-75DB-93BC-2F4B2204DAA7}"/>
              </a:ext>
            </a:extLst>
          </p:cNvPr>
          <p:cNvPicPr>
            <a:picLocks noChangeAspect="1"/>
          </p:cNvPicPr>
          <p:nvPr/>
        </p:nvPicPr>
        <p:blipFill>
          <a:blip r:embed="rId6"/>
          <a:stretch>
            <a:fillRect/>
          </a:stretch>
        </p:blipFill>
        <p:spPr>
          <a:xfrm>
            <a:off x="148233" y="713629"/>
            <a:ext cx="4788893" cy="3017442"/>
          </a:xfrm>
          <a:prstGeom prst="rect">
            <a:avLst/>
          </a:prstGeom>
        </p:spPr>
      </p:pic>
      <p:pic>
        <p:nvPicPr>
          <p:cNvPr id="18" name="Picture 17">
            <a:extLst>
              <a:ext uri="{FF2B5EF4-FFF2-40B4-BE49-F238E27FC236}">
                <a16:creationId xmlns:a16="http://schemas.microsoft.com/office/drawing/2014/main" id="{4B4628C2-544A-16A6-B6B1-8386EA391194}"/>
              </a:ext>
            </a:extLst>
          </p:cNvPr>
          <p:cNvPicPr>
            <a:picLocks noChangeAspect="1"/>
          </p:cNvPicPr>
          <p:nvPr/>
        </p:nvPicPr>
        <p:blipFill>
          <a:blip r:embed="rId7"/>
          <a:stretch>
            <a:fillRect/>
          </a:stretch>
        </p:blipFill>
        <p:spPr>
          <a:xfrm>
            <a:off x="148233" y="3731071"/>
            <a:ext cx="4788893" cy="3044726"/>
          </a:xfrm>
          <a:prstGeom prst="rect">
            <a:avLst/>
          </a:prstGeom>
        </p:spPr>
      </p:pic>
      <p:sp>
        <p:nvSpPr>
          <p:cNvPr id="2" name="Rectangle 1">
            <a:extLst>
              <a:ext uri="{FF2B5EF4-FFF2-40B4-BE49-F238E27FC236}">
                <a16:creationId xmlns:a16="http://schemas.microsoft.com/office/drawing/2014/main" id="{FC8B252F-A66D-81CE-2C53-F0E78810020C}"/>
              </a:ext>
            </a:extLst>
          </p:cNvPr>
          <p:cNvSpPr/>
          <p:nvPr/>
        </p:nvSpPr>
        <p:spPr>
          <a:xfrm>
            <a:off x="10620375" y="6437660"/>
            <a:ext cx="1460500" cy="369491"/>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ysClr val="windowText" lastClr="000000"/>
                </a:solidFill>
              </a:rPr>
              <a:t>Vikas Singh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54124" y="515640"/>
            <a:ext cx="4748213" cy="504726"/>
          </a:xfrm>
          <a:prstGeom prst="rect">
            <a:avLst/>
          </a:prstGeom>
          <a:noFill/>
          <a:ln/>
        </p:spPr>
        <p:txBody>
          <a:bodyPr wrap="none" lIns="0" tIns="0" rIns="0" bIns="0" rtlCol="0" anchor="t"/>
          <a:lstStyle/>
          <a:p>
            <a:pPr>
              <a:lnSpc>
                <a:spcPts val="3958"/>
              </a:lnSpc>
            </a:pPr>
            <a:r>
              <a:rPr lang="en-US" sz="3667" b="1" kern="0" spc="-95"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Job and Education Analysis</a:t>
            </a:r>
            <a:endParaRPr lang="en-US" sz="3667"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 1"/>
          <p:cNvSpPr/>
          <p:nvPr/>
        </p:nvSpPr>
        <p:spPr>
          <a:xfrm>
            <a:off x="422374" y="1135559"/>
            <a:ext cx="6489502" cy="885858"/>
          </a:xfrm>
          <a:prstGeom prst="rect">
            <a:avLst/>
          </a:prstGeom>
          <a:noFill/>
          <a:ln/>
        </p:spPr>
        <p:txBody>
          <a:bodyPr wrap="square" lIns="0" tIns="0" rIns="0" bIns="0" rtlCol="0" anchor="t"/>
          <a:lstStyle/>
          <a:p>
            <a:pPr>
              <a:lnSpc>
                <a:spcPts val="2292"/>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Blue-collar </a:t>
            </a:r>
            <a:r>
              <a:rPr lang="en-US" sz="1500" kern="0" spc="-26" dirty="0">
                <a:solidFill>
                  <a:srgbClr val="272525"/>
                </a:solidFill>
                <a:latin typeface="Arial" panose="020B0604020202020204" pitchFamily="34" charset="0"/>
                <a:ea typeface="Inter" pitchFamily="34" charset="-122"/>
                <a:cs typeface="Arial" panose="020B0604020202020204" pitchFamily="34" charset="0"/>
              </a:rPr>
              <a:t>h</a:t>
            </a:r>
            <a:r>
              <a:rPr lang="en-US" sz="1500" dirty="0">
                <a:solidFill>
                  <a:srgbClr val="272525"/>
                </a:solidFill>
                <a:latin typeface="Arial" panose="020B0604020202020204" pitchFamily="34" charset="0"/>
                <a:ea typeface="Inter" pitchFamily="34" charset="-122"/>
                <a:cs typeface="Arial" panose="020B0604020202020204" pitchFamily="34" charset="0"/>
              </a:rPr>
              <a:t>ighest volume, lowest conversion ,</a:t>
            </a:r>
            <a:r>
              <a:rPr lang="en-US" sz="1500" kern="0" spc="-26" dirty="0">
                <a:solidFill>
                  <a:srgbClr val="2B2E3C"/>
                </a:solidFill>
                <a:latin typeface="Arial" panose="020B0604020202020204" pitchFamily="34" charset="0"/>
                <a:ea typeface="Open Sans" pitchFamily="34" charset="-122"/>
                <a:cs typeface="Arial" panose="020B0604020202020204" pitchFamily="34" charset="0"/>
              </a:rPr>
              <a:t>Management </a:t>
            </a:r>
            <a:r>
              <a:rPr lang="en-US" sz="1500" kern="0" spc="-26" dirty="0">
                <a:solidFill>
                  <a:srgbClr val="272525"/>
                </a:solidFill>
                <a:latin typeface="Arial" panose="020B0604020202020204" pitchFamily="34" charset="0"/>
                <a:ea typeface="Inter" pitchFamily="34" charset="-122"/>
                <a:cs typeface="Arial" panose="020B0604020202020204" pitchFamily="34" charset="0"/>
              </a:rPr>
              <a:t>s</a:t>
            </a:r>
            <a:r>
              <a:rPr lang="en-US" sz="1500" dirty="0">
                <a:solidFill>
                  <a:srgbClr val="272525"/>
                </a:solidFill>
                <a:latin typeface="Arial" panose="020B0604020202020204" pitchFamily="34" charset="0"/>
                <a:ea typeface="Inter" pitchFamily="34" charset="-122"/>
                <a:cs typeface="Arial" panose="020B0604020202020204" pitchFamily="34" charset="0"/>
              </a:rPr>
              <a:t>econd highest volume, best conversion and </a:t>
            </a:r>
            <a:r>
              <a:rPr lang="en-US" sz="1500" dirty="0">
                <a:solidFill>
                  <a:srgbClr val="272525"/>
                </a:solidFill>
                <a:latin typeface="Arial" panose="020B0604020202020204" pitchFamily="34" charset="0"/>
                <a:ea typeface="Petrona Bold" pitchFamily="34" charset="-122"/>
                <a:cs typeface="Arial" panose="020B0604020202020204" pitchFamily="34" charset="0"/>
              </a:rPr>
              <a:t>Technical</a:t>
            </a:r>
            <a:r>
              <a:rPr lang="en-US" sz="1500" b="1" dirty="0">
                <a:latin typeface="Arial" panose="020B0604020202020204" pitchFamily="34" charset="0"/>
                <a:cs typeface="Arial" panose="020B0604020202020204" pitchFamily="34" charset="0"/>
              </a:rPr>
              <a:t> </a:t>
            </a:r>
            <a:r>
              <a:rPr lang="en-US" sz="1500" dirty="0">
                <a:solidFill>
                  <a:srgbClr val="272525"/>
                </a:solidFill>
                <a:latin typeface="Arial" panose="020B0604020202020204" pitchFamily="34" charset="0"/>
                <a:ea typeface="Inter" pitchFamily="34" charset="-122"/>
                <a:cs typeface="Arial" panose="020B0604020202020204" pitchFamily="34" charset="0"/>
              </a:rPr>
              <a:t>moderate volume, good conversion. </a:t>
            </a:r>
            <a:r>
              <a:rPr lang="en-US" sz="1500" kern="0" spc="-26" dirty="0">
                <a:solidFill>
                  <a:srgbClr val="2B2E3C"/>
                </a:solidFill>
                <a:latin typeface="Arial" panose="020B0604020202020204" pitchFamily="34" charset="0"/>
                <a:ea typeface="Open Sans" pitchFamily="34" charset="-122"/>
                <a:cs typeface="Arial" panose="020B0604020202020204" pitchFamily="34" charset="0"/>
              </a:rPr>
              <a:t>In education, Secondary education </a:t>
            </a:r>
            <a:r>
              <a:rPr lang="en-US" sz="1500" dirty="0">
                <a:solidFill>
                  <a:srgbClr val="272525"/>
                </a:solidFill>
                <a:latin typeface="Arial" panose="020B0604020202020204" pitchFamily="34" charset="0"/>
                <a:ea typeface="Inter" pitchFamily="34" charset="-122"/>
                <a:cs typeface="Arial" panose="020B0604020202020204" pitchFamily="34" charset="0"/>
              </a:rPr>
              <a:t>23,202 customers, 10.5% conversion rate</a:t>
            </a:r>
            <a:r>
              <a:rPr lang="en-US" sz="1500" kern="0" spc="-26" dirty="0">
                <a:solidFill>
                  <a:srgbClr val="2B2E3C"/>
                </a:solidFill>
                <a:latin typeface="Arial" panose="020B0604020202020204" pitchFamily="34" charset="0"/>
                <a:ea typeface="Open Sans" pitchFamily="34" charset="-122"/>
                <a:cs typeface="Arial" panose="020B0604020202020204" pitchFamily="34" charset="0"/>
              </a:rPr>
              <a:t>, Tertiary education </a:t>
            </a:r>
            <a:r>
              <a:rPr lang="en-US" sz="1500" dirty="0">
                <a:solidFill>
                  <a:srgbClr val="272525"/>
                </a:solidFill>
                <a:latin typeface="Arial" panose="020B0604020202020204" pitchFamily="34" charset="0"/>
                <a:ea typeface="Inter" pitchFamily="34" charset="-122"/>
                <a:cs typeface="Arial" panose="020B0604020202020204" pitchFamily="34" charset="0"/>
              </a:rPr>
              <a:t>13,301 customers, having highest 15.0% conversion rate</a:t>
            </a:r>
            <a:r>
              <a:rPr lang="en-US" sz="1667" dirty="0">
                <a:solidFill>
                  <a:srgbClr val="272525"/>
                </a:solidFill>
                <a:latin typeface="Arial" panose="020B0604020202020204" pitchFamily="34" charset="0"/>
                <a:ea typeface="Inter" pitchFamily="34" charset="-122"/>
                <a:cs typeface="Arial" panose="020B0604020202020204" pitchFamily="34" charset="0"/>
              </a:rPr>
              <a:t> </a:t>
            </a:r>
            <a:r>
              <a:rPr lang="en-US" sz="1500" dirty="0">
                <a:solidFill>
                  <a:srgbClr val="272525"/>
                </a:solidFill>
                <a:latin typeface="Arial" panose="020B0604020202020204" pitchFamily="34" charset="0"/>
                <a:ea typeface="Inter" pitchFamily="34" charset="-122"/>
                <a:cs typeface="Arial" panose="020B0604020202020204" pitchFamily="34" charset="0"/>
              </a:rPr>
              <a:t>then others</a:t>
            </a:r>
            <a:r>
              <a:rPr lang="en-US" sz="1667" dirty="0">
                <a:solidFill>
                  <a:srgbClr val="272525"/>
                </a:solidFill>
                <a:latin typeface="Arial" panose="020B0604020202020204" pitchFamily="34" charset="0"/>
                <a:ea typeface="Inter" pitchFamily="34" charset="-122"/>
                <a:cs typeface="Arial" panose="020B0604020202020204" pitchFamily="34" charset="0"/>
              </a:rPr>
              <a:t>.</a:t>
            </a:r>
            <a:endParaRPr lang="en-US" sz="1500" dirty="0">
              <a:latin typeface="Arial" panose="020B0604020202020204" pitchFamily="34" charset="0"/>
              <a:cs typeface="Arial" panose="020B0604020202020204" pitchFamily="34" charset="0"/>
            </a:endParaRPr>
          </a:p>
          <a:p>
            <a:pPr>
              <a:lnSpc>
                <a:spcPts val="2292"/>
              </a:lnSpc>
            </a:pPr>
            <a:endParaRPr lang="en-US" sz="1667" dirty="0">
              <a:latin typeface="Arial" panose="020B0604020202020204" pitchFamily="34" charset="0"/>
              <a:cs typeface="Arial" panose="020B0604020202020204" pitchFamily="34" charset="0"/>
            </a:endParaRPr>
          </a:p>
          <a:p>
            <a:pPr>
              <a:lnSpc>
                <a:spcPts val="2292"/>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a:t>
            </a:r>
            <a:endParaRPr lang="en-US" sz="1500" dirty="0">
              <a:latin typeface="Arial" panose="020B0604020202020204" pitchFamily="34" charset="0"/>
              <a:cs typeface="Arial" panose="020B0604020202020204" pitchFamily="34" charset="0"/>
            </a:endParaRPr>
          </a:p>
        </p:txBody>
      </p:sp>
      <p:sp>
        <p:nvSpPr>
          <p:cNvPr id="5" name="Text 2"/>
          <p:cNvSpPr/>
          <p:nvPr/>
        </p:nvSpPr>
        <p:spPr>
          <a:xfrm>
            <a:off x="438249" y="2678774"/>
            <a:ext cx="6489502" cy="775097"/>
          </a:xfrm>
          <a:prstGeom prst="rect">
            <a:avLst/>
          </a:prstGeom>
          <a:noFill/>
          <a:ln/>
        </p:spPr>
        <p:txBody>
          <a:bodyPr wrap="square" lIns="0" tIns="0" rIns="0" bIns="0" rtlCol="0" anchor="t"/>
          <a:lstStyle/>
          <a:p>
            <a:pPr>
              <a:lnSpc>
                <a:spcPts val="2000"/>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Recommendations include focusing on blue-collar and management job types to improve conversion rates, tailoring campaigns for secondary education with practical, affordable offerings, and emphasizing premium, long-term benefits for tertiary-educated individuals.</a:t>
            </a:r>
            <a:endParaRPr lang="en-US" sz="1500" dirty="0">
              <a:latin typeface="Arial" panose="020B0604020202020204" pitchFamily="34" charset="0"/>
              <a:cs typeface="Arial" panose="020B0604020202020204" pitchFamily="34" charset="0"/>
            </a:endParaRPr>
          </a:p>
        </p:txBody>
      </p:sp>
      <p:sp>
        <p:nvSpPr>
          <p:cNvPr id="6" name="Shape 3"/>
          <p:cNvSpPr/>
          <p:nvPr/>
        </p:nvSpPr>
        <p:spPr>
          <a:xfrm>
            <a:off x="565249" y="3804874"/>
            <a:ext cx="6489502" cy="2336403"/>
          </a:xfrm>
          <a:prstGeom prst="roundRect">
            <a:avLst>
              <a:gd name="adj" fmla="val 2903"/>
            </a:avLst>
          </a:prstGeom>
          <a:noFill/>
          <a:ln w="7620">
            <a:solidFill>
              <a:srgbClr val="000000">
                <a:alpha val="8000"/>
              </a:srgbClr>
            </a:solidFill>
            <a:prstDash val="solid"/>
          </a:ln>
        </p:spPr>
      </p:sp>
      <p:sp>
        <p:nvSpPr>
          <p:cNvPr id="7" name="Shape 4"/>
          <p:cNvSpPr/>
          <p:nvPr/>
        </p:nvSpPr>
        <p:spPr>
          <a:xfrm>
            <a:off x="571599" y="3726557"/>
            <a:ext cx="6476107" cy="464741"/>
          </a:xfrm>
          <a:prstGeom prst="rect">
            <a:avLst/>
          </a:prstGeom>
          <a:solidFill>
            <a:srgbClr val="FFFFFF">
              <a:alpha val="4000"/>
            </a:srgbClr>
          </a:solidFill>
          <a:ln/>
        </p:spPr>
        <p:txBody>
          <a:bodyPr/>
          <a:lstStyle/>
          <a:p>
            <a:endParaRPr lang="en-US" sz="1500" dirty="0">
              <a:latin typeface="Arial" panose="020B0604020202020204" pitchFamily="34" charset="0"/>
              <a:cs typeface="Arial" panose="020B0604020202020204" pitchFamily="34" charset="0"/>
            </a:endParaRPr>
          </a:p>
        </p:txBody>
      </p:sp>
      <p:sp>
        <p:nvSpPr>
          <p:cNvPr id="8" name="Text 5"/>
          <p:cNvSpPr/>
          <p:nvPr/>
        </p:nvSpPr>
        <p:spPr>
          <a:xfrm>
            <a:off x="733921" y="3829745"/>
            <a:ext cx="1832372" cy="258366"/>
          </a:xfrm>
          <a:prstGeom prst="rect">
            <a:avLst/>
          </a:prstGeom>
          <a:noFill/>
          <a:ln/>
        </p:spPr>
        <p:txBody>
          <a:bodyPr wrap="none" lIns="0" tIns="0" rIns="0" bIns="0" rtlCol="0" anchor="t"/>
          <a:lstStyle/>
          <a:p>
            <a:pPr>
              <a:lnSpc>
                <a:spcPts val="2000"/>
              </a:lnSpc>
            </a:pPr>
            <a:r>
              <a:rPr lang="en-US" sz="1500" b="1" kern="0" spc="-26" dirty="0">
                <a:solidFill>
                  <a:srgbClr val="2B2E3C"/>
                </a:solidFill>
                <a:latin typeface="Arial" panose="020B0604020202020204" pitchFamily="34" charset="0"/>
                <a:ea typeface="Open Sans" pitchFamily="34" charset="-122"/>
                <a:cs typeface="Arial" panose="020B0604020202020204" pitchFamily="34" charset="0"/>
              </a:rPr>
              <a:t>Job Type</a:t>
            </a:r>
            <a:endParaRPr lang="en-US" sz="1500" b="1" dirty="0">
              <a:latin typeface="Arial" panose="020B0604020202020204" pitchFamily="34" charset="0"/>
              <a:cs typeface="Arial" panose="020B0604020202020204" pitchFamily="34" charset="0"/>
            </a:endParaRPr>
          </a:p>
        </p:txBody>
      </p:sp>
      <p:sp>
        <p:nvSpPr>
          <p:cNvPr id="9" name="Text 6"/>
          <p:cNvSpPr/>
          <p:nvPr/>
        </p:nvSpPr>
        <p:spPr>
          <a:xfrm>
            <a:off x="2895501" y="3829745"/>
            <a:ext cx="1829197" cy="258366"/>
          </a:xfrm>
          <a:prstGeom prst="rect">
            <a:avLst/>
          </a:prstGeom>
          <a:noFill/>
          <a:ln/>
        </p:spPr>
        <p:txBody>
          <a:bodyPr wrap="none" lIns="0" tIns="0" rIns="0" bIns="0" rtlCol="0" anchor="t"/>
          <a:lstStyle/>
          <a:p>
            <a:pPr>
              <a:lnSpc>
                <a:spcPts val="2000"/>
              </a:lnSpc>
            </a:pPr>
            <a:r>
              <a:rPr lang="en-US" sz="1500" b="1" kern="0" spc="-26" dirty="0">
                <a:solidFill>
                  <a:srgbClr val="2B2E3C"/>
                </a:solidFill>
                <a:latin typeface="Arial" panose="020B0604020202020204" pitchFamily="34" charset="0"/>
                <a:ea typeface="Open Sans" pitchFamily="34" charset="-122"/>
                <a:cs typeface="Arial" panose="020B0604020202020204" pitchFamily="34" charset="0"/>
              </a:rPr>
              <a:t>Positive Responses</a:t>
            </a:r>
            <a:endParaRPr lang="en-US" sz="1500" b="1" dirty="0">
              <a:latin typeface="Arial" panose="020B0604020202020204" pitchFamily="34" charset="0"/>
              <a:cs typeface="Arial" panose="020B0604020202020204" pitchFamily="34" charset="0"/>
            </a:endParaRPr>
          </a:p>
        </p:txBody>
      </p:sp>
      <p:sp>
        <p:nvSpPr>
          <p:cNvPr id="10" name="Text 7"/>
          <p:cNvSpPr/>
          <p:nvPr/>
        </p:nvSpPr>
        <p:spPr>
          <a:xfrm>
            <a:off x="5053906" y="3829745"/>
            <a:ext cx="1832372" cy="258366"/>
          </a:xfrm>
          <a:prstGeom prst="rect">
            <a:avLst/>
          </a:prstGeom>
          <a:noFill/>
          <a:ln/>
        </p:spPr>
        <p:txBody>
          <a:bodyPr wrap="none" lIns="0" tIns="0" rIns="0" bIns="0" rtlCol="0" anchor="t"/>
          <a:lstStyle/>
          <a:p>
            <a:pPr>
              <a:lnSpc>
                <a:spcPts val="2000"/>
              </a:lnSpc>
            </a:pPr>
            <a:r>
              <a:rPr lang="en-US" sz="1500" b="1" kern="0" spc="-26" dirty="0">
                <a:solidFill>
                  <a:srgbClr val="2B2E3C"/>
                </a:solidFill>
                <a:latin typeface="Arial" panose="020B0604020202020204" pitchFamily="34" charset="0"/>
                <a:ea typeface="Open Sans" pitchFamily="34" charset="-122"/>
                <a:cs typeface="Arial" panose="020B0604020202020204" pitchFamily="34" charset="0"/>
              </a:rPr>
              <a:t>Negative Responses</a:t>
            </a:r>
            <a:endParaRPr lang="en-US" sz="1500" b="1" dirty="0">
              <a:latin typeface="Arial" panose="020B0604020202020204" pitchFamily="34" charset="0"/>
              <a:cs typeface="Arial" panose="020B0604020202020204" pitchFamily="34" charset="0"/>
            </a:endParaRPr>
          </a:p>
        </p:txBody>
      </p:sp>
      <p:sp>
        <p:nvSpPr>
          <p:cNvPr id="11" name="Shape 8"/>
          <p:cNvSpPr/>
          <p:nvPr/>
        </p:nvSpPr>
        <p:spPr>
          <a:xfrm>
            <a:off x="571599" y="4191298"/>
            <a:ext cx="6476107" cy="464741"/>
          </a:xfrm>
          <a:prstGeom prst="rect">
            <a:avLst/>
          </a:prstGeom>
          <a:solidFill>
            <a:srgbClr val="000000">
              <a:alpha val="4000"/>
            </a:srgbClr>
          </a:solidFill>
          <a:ln/>
        </p:spPr>
      </p:sp>
      <p:sp>
        <p:nvSpPr>
          <p:cNvPr id="12" name="Text 9"/>
          <p:cNvSpPr/>
          <p:nvPr/>
        </p:nvSpPr>
        <p:spPr>
          <a:xfrm>
            <a:off x="733921" y="4294485"/>
            <a:ext cx="1832372" cy="258366"/>
          </a:xfrm>
          <a:prstGeom prst="rect">
            <a:avLst/>
          </a:prstGeom>
          <a:noFill/>
          <a:ln/>
        </p:spPr>
        <p:txBody>
          <a:bodyPr wrap="none" lIns="0" tIns="0" rIns="0" bIns="0" rtlCol="0" anchor="t"/>
          <a:lstStyle/>
          <a:p>
            <a:pPr>
              <a:lnSpc>
                <a:spcPts val="2000"/>
              </a:lnSpc>
            </a:pPr>
            <a:r>
              <a:rPr lang="en-US" sz="1500" b="1" kern="0" spc="-26" dirty="0">
                <a:solidFill>
                  <a:srgbClr val="2B2E3C"/>
                </a:solidFill>
                <a:latin typeface="Arial" panose="020B0604020202020204" pitchFamily="34" charset="0"/>
                <a:ea typeface="Open Sans" pitchFamily="34" charset="-122"/>
                <a:cs typeface="Arial" panose="020B0604020202020204" pitchFamily="34" charset="0"/>
              </a:rPr>
              <a:t>Blue-collar</a:t>
            </a:r>
            <a:endParaRPr lang="en-US" sz="1500" b="1" dirty="0">
              <a:latin typeface="Arial" panose="020B0604020202020204" pitchFamily="34" charset="0"/>
              <a:cs typeface="Arial" panose="020B0604020202020204" pitchFamily="34" charset="0"/>
            </a:endParaRPr>
          </a:p>
        </p:txBody>
      </p:sp>
      <p:sp>
        <p:nvSpPr>
          <p:cNvPr id="13" name="Text 10"/>
          <p:cNvSpPr/>
          <p:nvPr/>
        </p:nvSpPr>
        <p:spPr>
          <a:xfrm>
            <a:off x="2895501" y="4294485"/>
            <a:ext cx="1829197" cy="258366"/>
          </a:xfrm>
          <a:prstGeom prst="rect">
            <a:avLst/>
          </a:prstGeom>
          <a:noFill/>
          <a:ln/>
        </p:spPr>
        <p:txBody>
          <a:bodyPr wrap="none" lIns="0" tIns="0" rIns="0" bIns="0" rtlCol="0" anchor="t"/>
          <a:lstStyle/>
          <a:p>
            <a:pPr>
              <a:lnSpc>
                <a:spcPts val="2000"/>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708</a:t>
            </a:r>
            <a:endParaRPr lang="en-US" sz="1500" dirty="0">
              <a:latin typeface="Arial" panose="020B0604020202020204" pitchFamily="34" charset="0"/>
              <a:cs typeface="Arial" panose="020B0604020202020204" pitchFamily="34" charset="0"/>
            </a:endParaRPr>
          </a:p>
        </p:txBody>
      </p:sp>
      <p:sp>
        <p:nvSpPr>
          <p:cNvPr id="14" name="Text 11"/>
          <p:cNvSpPr/>
          <p:nvPr/>
        </p:nvSpPr>
        <p:spPr>
          <a:xfrm>
            <a:off x="5053906" y="4294485"/>
            <a:ext cx="1832372" cy="258366"/>
          </a:xfrm>
          <a:prstGeom prst="rect">
            <a:avLst/>
          </a:prstGeom>
          <a:noFill/>
          <a:ln/>
        </p:spPr>
        <p:txBody>
          <a:bodyPr wrap="none" lIns="0" tIns="0" rIns="0" bIns="0" rtlCol="0" anchor="t"/>
          <a:lstStyle/>
          <a:p>
            <a:pPr>
              <a:lnSpc>
                <a:spcPts val="2000"/>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9,024</a:t>
            </a:r>
            <a:endParaRPr lang="en-US" sz="1167" dirty="0">
              <a:latin typeface="Arial" panose="020B0604020202020204" pitchFamily="34" charset="0"/>
              <a:cs typeface="Arial" panose="020B0604020202020204" pitchFamily="34" charset="0"/>
            </a:endParaRPr>
          </a:p>
        </p:txBody>
      </p:sp>
      <p:sp>
        <p:nvSpPr>
          <p:cNvPr id="15" name="Shape 12"/>
          <p:cNvSpPr/>
          <p:nvPr/>
        </p:nvSpPr>
        <p:spPr>
          <a:xfrm>
            <a:off x="571599" y="4656039"/>
            <a:ext cx="6476107" cy="464741"/>
          </a:xfrm>
          <a:prstGeom prst="rect">
            <a:avLst/>
          </a:prstGeom>
          <a:solidFill>
            <a:srgbClr val="FFFFFF">
              <a:alpha val="4000"/>
            </a:srgbClr>
          </a:solidFill>
          <a:ln/>
        </p:spPr>
        <p:txBody>
          <a:bodyPr/>
          <a:lstStyle/>
          <a:p>
            <a:endParaRPr lang="en-US" sz="1500" dirty="0"/>
          </a:p>
        </p:txBody>
      </p:sp>
      <p:sp>
        <p:nvSpPr>
          <p:cNvPr id="16" name="Text 13"/>
          <p:cNvSpPr/>
          <p:nvPr/>
        </p:nvSpPr>
        <p:spPr>
          <a:xfrm>
            <a:off x="733921" y="4759226"/>
            <a:ext cx="1832372" cy="258366"/>
          </a:xfrm>
          <a:prstGeom prst="rect">
            <a:avLst/>
          </a:prstGeom>
          <a:noFill/>
          <a:ln/>
        </p:spPr>
        <p:txBody>
          <a:bodyPr wrap="none" lIns="0" tIns="0" rIns="0" bIns="0" rtlCol="0" anchor="t"/>
          <a:lstStyle/>
          <a:p>
            <a:pPr>
              <a:lnSpc>
                <a:spcPts val="2000"/>
              </a:lnSpc>
            </a:pPr>
            <a:r>
              <a:rPr lang="en-US" sz="1500" b="1" kern="0" spc="-26" dirty="0">
                <a:solidFill>
                  <a:srgbClr val="2B2E3C"/>
                </a:solidFill>
                <a:latin typeface="Arial" panose="020B0604020202020204" pitchFamily="34" charset="0"/>
                <a:ea typeface="Open Sans" pitchFamily="34" charset="-122"/>
                <a:cs typeface="Arial" panose="020B0604020202020204" pitchFamily="34" charset="0"/>
              </a:rPr>
              <a:t>Management</a:t>
            </a:r>
            <a:endParaRPr lang="en-US" sz="1500" b="1" dirty="0">
              <a:latin typeface="Arial" panose="020B0604020202020204" pitchFamily="34" charset="0"/>
              <a:cs typeface="Arial" panose="020B0604020202020204" pitchFamily="34" charset="0"/>
            </a:endParaRPr>
          </a:p>
        </p:txBody>
      </p:sp>
      <p:sp>
        <p:nvSpPr>
          <p:cNvPr id="17" name="Text 14"/>
          <p:cNvSpPr/>
          <p:nvPr/>
        </p:nvSpPr>
        <p:spPr>
          <a:xfrm>
            <a:off x="2895501" y="4759226"/>
            <a:ext cx="1829197" cy="258366"/>
          </a:xfrm>
          <a:prstGeom prst="rect">
            <a:avLst/>
          </a:prstGeom>
          <a:noFill/>
          <a:ln/>
        </p:spPr>
        <p:txBody>
          <a:bodyPr wrap="none" lIns="0" tIns="0" rIns="0" bIns="0" rtlCol="0" anchor="t"/>
          <a:lstStyle/>
          <a:p>
            <a:pPr>
              <a:lnSpc>
                <a:spcPts val="2000"/>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1,301</a:t>
            </a:r>
            <a:endParaRPr lang="en-US" sz="1500" dirty="0">
              <a:latin typeface="Arial" panose="020B0604020202020204" pitchFamily="34" charset="0"/>
              <a:cs typeface="Arial" panose="020B0604020202020204" pitchFamily="34" charset="0"/>
            </a:endParaRPr>
          </a:p>
        </p:txBody>
      </p:sp>
      <p:sp>
        <p:nvSpPr>
          <p:cNvPr id="18" name="Text 15"/>
          <p:cNvSpPr/>
          <p:nvPr/>
        </p:nvSpPr>
        <p:spPr>
          <a:xfrm>
            <a:off x="5053906" y="4759226"/>
            <a:ext cx="1832372" cy="258366"/>
          </a:xfrm>
          <a:prstGeom prst="rect">
            <a:avLst/>
          </a:prstGeom>
          <a:noFill/>
          <a:ln/>
        </p:spPr>
        <p:txBody>
          <a:bodyPr wrap="none" lIns="0" tIns="0" rIns="0" bIns="0" rtlCol="0" anchor="t"/>
          <a:lstStyle/>
          <a:p>
            <a:pPr>
              <a:lnSpc>
                <a:spcPts val="2000"/>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8,157</a:t>
            </a:r>
            <a:endParaRPr lang="en-US" sz="1167" dirty="0">
              <a:latin typeface="Arial" panose="020B0604020202020204" pitchFamily="34" charset="0"/>
              <a:cs typeface="Arial" panose="020B0604020202020204" pitchFamily="34" charset="0"/>
            </a:endParaRPr>
          </a:p>
        </p:txBody>
      </p:sp>
      <p:sp>
        <p:nvSpPr>
          <p:cNvPr id="19" name="Shape 16"/>
          <p:cNvSpPr/>
          <p:nvPr/>
        </p:nvSpPr>
        <p:spPr>
          <a:xfrm>
            <a:off x="571599" y="5120780"/>
            <a:ext cx="6476107" cy="464741"/>
          </a:xfrm>
          <a:prstGeom prst="rect">
            <a:avLst/>
          </a:prstGeom>
          <a:solidFill>
            <a:srgbClr val="000000">
              <a:alpha val="4000"/>
            </a:srgbClr>
          </a:solidFill>
          <a:ln/>
        </p:spPr>
        <p:txBody>
          <a:bodyPr/>
          <a:lstStyle/>
          <a:p>
            <a:endParaRPr lang="en-US" sz="1500" dirty="0"/>
          </a:p>
        </p:txBody>
      </p:sp>
      <p:sp>
        <p:nvSpPr>
          <p:cNvPr id="20" name="Text 17"/>
          <p:cNvSpPr/>
          <p:nvPr/>
        </p:nvSpPr>
        <p:spPr>
          <a:xfrm>
            <a:off x="733921" y="5223967"/>
            <a:ext cx="1832372" cy="258366"/>
          </a:xfrm>
          <a:prstGeom prst="rect">
            <a:avLst/>
          </a:prstGeom>
          <a:noFill/>
          <a:ln/>
        </p:spPr>
        <p:txBody>
          <a:bodyPr wrap="none" lIns="0" tIns="0" rIns="0" bIns="0" rtlCol="0" anchor="t"/>
          <a:lstStyle/>
          <a:p>
            <a:pPr>
              <a:lnSpc>
                <a:spcPts val="2000"/>
              </a:lnSpc>
            </a:pPr>
            <a:r>
              <a:rPr lang="en-US" sz="1500" b="1" kern="0" spc="-26" dirty="0">
                <a:solidFill>
                  <a:srgbClr val="2B2E3C"/>
                </a:solidFill>
                <a:latin typeface="Arial" panose="020B0604020202020204" pitchFamily="34" charset="0"/>
                <a:ea typeface="Open Sans" pitchFamily="34" charset="-122"/>
                <a:cs typeface="Arial" panose="020B0604020202020204" pitchFamily="34" charset="0"/>
              </a:rPr>
              <a:t>Secondary Education</a:t>
            </a:r>
            <a:endParaRPr lang="en-US" sz="1500" b="1" dirty="0">
              <a:latin typeface="Arial" panose="020B0604020202020204" pitchFamily="34" charset="0"/>
              <a:cs typeface="Arial" panose="020B0604020202020204" pitchFamily="34" charset="0"/>
            </a:endParaRPr>
          </a:p>
        </p:txBody>
      </p:sp>
      <p:sp>
        <p:nvSpPr>
          <p:cNvPr id="21" name="Text 18"/>
          <p:cNvSpPr/>
          <p:nvPr/>
        </p:nvSpPr>
        <p:spPr>
          <a:xfrm>
            <a:off x="2895501" y="5223967"/>
            <a:ext cx="1829197" cy="258366"/>
          </a:xfrm>
          <a:prstGeom prst="rect">
            <a:avLst/>
          </a:prstGeom>
          <a:noFill/>
          <a:ln/>
        </p:spPr>
        <p:txBody>
          <a:bodyPr wrap="none" lIns="0" tIns="0" rIns="0" bIns="0" rtlCol="0" anchor="t"/>
          <a:lstStyle/>
          <a:p>
            <a:pPr>
              <a:lnSpc>
                <a:spcPts val="2000"/>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2,449</a:t>
            </a:r>
            <a:endParaRPr lang="en-US" sz="1500" dirty="0">
              <a:latin typeface="Arial" panose="020B0604020202020204" pitchFamily="34" charset="0"/>
              <a:cs typeface="Arial" panose="020B0604020202020204" pitchFamily="34" charset="0"/>
            </a:endParaRPr>
          </a:p>
        </p:txBody>
      </p:sp>
      <p:sp>
        <p:nvSpPr>
          <p:cNvPr id="22" name="Text 19"/>
          <p:cNvSpPr/>
          <p:nvPr/>
        </p:nvSpPr>
        <p:spPr>
          <a:xfrm>
            <a:off x="5053906" y="5223967"/>
            <a:ext cx="1832372" cy="258366"/>
          </a:xfrm>
          <a:prstGeom prst="rect">
            <a:avLst/>
          </a:prstGeom>
          <a:noFill/>
          <a:ln/>
        </p:spPr>
        <p:txBody>
          <a:bodyPr wrap="none" lIns="0" tIns="0" rIns="0" bIns="0" rtlCol="0" anchor="t"/>
          <a:lstStyle/>
          <a:p>
            <a:pPr>
              <a:lnSpc>
                <a:spcPts val="2000"/>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20,753</a:t>
            </a:r>
            <a:endParaRPr lang="en-US" sz="1167" dirty="0">
              <a:latin typeface="Arial" panose="020B0604020202020204" pitchFamily="34" charset="0"/>
              <a:cs typeface="Arial" panose="020B0604020202020204" pitchFamily="34" charset="0"/>
            </a:endParaRPr>
          </a:p>
        </p:txBody>
      </p:sp>
      <p:sp>
        <p:nvSpPr>
          <p:cNvPr id="23" name="Shape 20"/>
          <p:cNvSpPr/>
          <p:nvPr/>
        </p:nvSpPr>
        <p:spPr>
          <a:xfrm>
            <a:off x="571599" y="5585520"/>
            <a:ext cx="6476107" cy="464741"/>
          </a:xfrm>
          <a:prstGeom prst="rect">
            <a:avLst/>
          </a:prstGeom>
          <a:solidFill>
            <a:srgbClr val="FFFFFF">
              <a:alpha val="4000"/>
            </a:srgbClr>
          </a:solidFill>
          <a:ln/>
        </p:spPr>
      </p:sp>
      <p:sp>
        <p:nvSpPr>
          <p:cNvPr id="24" name="Text 21"/>
          <p:cNvSpPr/>
          <p:nvPr/>
        </p:nvSpPr>
        <p:spPr>
          <a:xfrm>
            <a:off x="733921" y="5688707"/>
            <a:ext cx="1832372" cy="258366"/>
          </a:xfrm>
          <a:prstGeom prst="rect">
            <a:avLst/>
          </a:prstGeom>
          <a:noFill/>
          <a:ln/>
        </p:spPr>
        <p:txBody>
          <a:bodyPr wrap="none" lIns="0" tIns="0" rIns="0" bIns="0" rtlCol="0" anchor="t"/>
          <a:lstStyle/>
          <a:p>
            <a:pPr>
              <a:lnSpc>
                <a:spcPts val="2000"/>
              </a:lnSpc>
            </a:pPr>
            <a:r>
              <a:rPr lang="en-US" sz="1333" b="1" kern="0" spc="-26" dirty="0">
                <a:solidFill>
                  <a:srgbClr val="2B2E3C"/>
                </a:solidFill>
                <a:latin typeface="Arial" panose="020B0604020202020204" pitchFamily="34" charset="0"/>
                <a:ea typeface="Open Sans" pitchFamily="34" charset="-122"/>
                <a:cs typeface="Arial" panose="020B0604020202020204" pitchFamily="34" charset="0"/>
              </a:rPr>
              <a:t>Tertiary Education</a:t>
            </a:r>
            <a:endParaRPr lang="en-US" sz="1333" b="1" dirty="0">
              <a:latin typeface="Arial" panose="020B0604020202020204" pitchFamily="34" charset="0"/>
              <a:cs typeface="Arial" panose="020B0604020202020204" pitchFamily="34" charset="0"/>
            </a:endParaRPr>
          </a:p>
        </p:txBody>
      </p:sp>
      <p:sp>
        <p:nvSpPr>
          <p:cNvPr id="25" name="Text 22"/>
          <p:cNvSpPr/>
          <p:nvPr/>
        </p:nvSpPr>
        <p:spPr>
          <a:xfrm>
            <a:off x="2895501" y="5688707"/>
            <a:ext cx="1829197" cy="258366"/>
          </a:xfrm>
          <a:prstGeom prst="rect">
            <a:avLst/>
          </a:prstGeom>
          <a:noFill/>
          <a:ln/>
        </p:spPr>
        <p:txBody>
          <a:bodyPr wrap="none" lIns="0" tIns="0" rIns="0" bIns="0" rtlCol="0" anchor="t"/>
          <a:lstStyle/>
          <a:p>
            <a:pPr>
              <a:lnSpc>
                <a:spcPts val="2000"/>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1,995</a:t>
            </a:r>
            <a:endParaRPr lang="en-US" sz="1500" dirty="0">
              <a:latin typeface="Arial" panose="020B0604020202020204" pitchFamily="34" charset="0"/>
              <a:cs typeface="Arial" panose="020B0604020202020204" pitchFamily="34" charset="0"/>
            </a:endParaRPr>
          </a:p>
        </p:txBody>
      </p:sp>
      <p:sp>
        <p:nvSpPr>
          <p:cNvPr id="26" name="Text 23"/>
          <p:cNvSpPr/>
          <p:nvPr/>
        </p:nvSpPr>
        <p:spPr>
          <a:xfrm>
            <a:off x="5053906" y="5688707"/>
            <a:ext cx="1832372" cy="258366"/>
          </a:xfrm>
          <a:prstGeom prst="rect">
            <a:avLst/>
          </a:prstGeom>
          <a:noFill/>
          <a:ln/>
        </p:spPr>
        <p:txBody>
          <a:bodyPr wrap="none" lIns="0" tIns="0" rIns="0" bIns="0" rtlCol="0" anchor="t"/>
          <a:lstStyle/>
          <a:p>
            <a:pPr>
              <a:lnSpc>
                <a:spcPts val="2000"/>
              </a:lnSpc>
            </a:pPr>
            <a:r>
              <a:rPr lang="en-US" sz="1500" kern="0" spc="-26" dirty="0">
                <a:solidFill>
                  <a:srgbClr val="2B2E3C"/>
                </a:solidFill>
                <a:latin typeface="Arial" panose="020B0604020202020204" pitchFamily="34" charset="0"/>
                <a:ea typeface="Open Sans" pitchFamily="34" charset="-122"/>
                <a:cs typeface="Arial" panose="020B0604020202020204" pitchFamily="34" charset="0"/>
              </a:rPr>
              <a:t>11,306</a:t>
            </a:r>
            <a:endParaRPr lang="en-US" sz="1167" dirty="0">
              <a:latin typeface="Arial" panose="020B0604020202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0B605C29-25BB-A041-0534-D94F36ACCF3B}"/>
              </a:ext>
            </a:extLst>
          </p:cNvPr>
          <p:cNvPicPr>
            <a:picLocks noChangeAspect="1"/>
          </p:cNvPicPr>
          <p:nvPr/>
        </p:nvPicPr>
        <p:blipFill>
          <a:blip r:embed="rId3"/>
          <a:stretch>
            <a:fillRect/>
          </a:stretch>
        </p:blipFill>
        <p:spPr>
          <a:xfrm>
            <a:off x="6934101" y="26822"/>
            <a:ext cx="5257899" cy="3804873"/>
          </a:xfrm>
          <a:prstGeom prst="rect">
            <a:avLst/>
          </a:prstGeom>
        </p:spPr>
      </p:pic>
      <p:pic>
        <p:nvPicPr>
          <p:cNvPr id="30" name="Picture 29">
            <a:extLst>
              <a:ext uri="{FF2B5EF4-FFF2-40B4-BE49-F238E27FC236}">
                <a16:creationId xmlns:a16="http://schemas.microsoft.com/office/drawing/2014/main" id="{9D527537-F784-3386-431B-183BD4271B20}"/>
              </a:ext>
            </a:extLst>
          </p:cNvPr>
          <p:cNvPicPr>
            <a:picLocks noChangeAspect="1"/>
          </p:cNvPicPr>
          <p:nvPr/>
        </p:nvPicPr>
        <p:blipFill>
          <a:blip r:embed="rId4"/>
          <a:stretch>
            <a:fillRect/>
          </a:stretch>
        </p:blipFill>
        <p:spPr>
          <a:xfrm>
            <a:off x="6934101" y="3829745"/>
            <a:ext cx="5257899" cy="30014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746" y="282873"/>
            <a:ext cx="4287143" cy="321469"/>
          </a:xfrm>
          <a:prstGeom prst="rect">
            <a:avLst/>
          </a:prstGeom>
          <a:noFill/>
          <a:ln/>
        </p:spPr>
        <p:txBody>
          <a:bodyPr wrap="none" lIns="0" tIns="0" rIns="0" bIns="0" rtlCol="0" anchor="t"/>
          <a:lstStyle/>
          <a:p>
            <a:pPr>
              <a:lnSpc>
                <a:spcPts val="2500"/>
              </a:lnSpc>
            </a:pPr>
            <a:r>
              <a:rPr lang="en-US" sz="3667" b="1" kern="0" spc="-61"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Marital Status and Age Group Analysis</a:t>
            </a:r>
            <a:endParaRPr lang="en-US" sz="3667"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Text 1"/>
          <p:cNvSpPr/>
          <p:nvPr/>
        </p:nvSpPr>
        <p:spPr>
          <a:xfrm>
            <a:off x="476746" y="810022"/>
            <a:ext cx="11238508" cy="329208"/>
          </a:xfrm>
          <a:prstGeom prst="rect">
            <a:avLst/>
          </a:prstGeom>
          <a:noFill/>
          <a:ln/>
        </p:spPr>
        <p:txBody>
          <a:bodyPr wrap="squar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Married people formed the largest group, with 24,460 'no' responses and 2,754 'yes' responses. All marital statuses showed consistently more 'no' responses than 'yes' responses. The age group 31-40 had the most people but still showed low engagement.</a:t>
            </a:r>
            <a:endParaRPr lang="en-US" sz="1500" dirty="0">
              <a:latin typeface="Arial" panose="020B0604020202020204" pitchFamily="34" charset="0"/>
              <a:cs typeface="Arial" panose="020B0604020202020204" pitchFamily="34" charset="0"/>
            </a:endParaRPr>
          </a:p>
        </p:txBody>
      </p:sp>
      <p:sp>
        <p:nvSpPr>
          <p:cNvPr id="4" name="Text 2"/>
          <p:cNvSpPr/>
          <p:nvPr/>
        </p:nvSpPr>
        <p:spPr>
          <a:xfrm>
            <a:off x="476746" y="1254919"/>
            <a:ext cx="11238508" cy="329208"/>
          </a:xfrm>
          <a:prstGeom prst="rect">
            <a:avLst/>
          </a:prstGeom>
          <a:noFill/>
          <a:ln/>
        </p:spPr>
        <p:txBody>
          <a:bodyPr wrap="squar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Recommendations include focusing marketing efforts on married customers with family-oriented products, conducting customer surveys to understand low 'yes' response rates, and creating personalized campaigns for the 31-40 age group. For younger (0-20) and older (60+) age groups, targeted campaigns with relevant content are suggested to increase engagement.</a:t>
            </a:r>
            <a:endParaRPr lang="en-US" sz="1500" dirty="0">
              <a:latin typeface="Arial" panose="020B0604020202020204" pitchFamily="34" charset="0"/>
              <a:cs typeface="Arial" panose="020B0604020202020204" pitchFamily="34" charset="0"/>
            </a:endParaRPr>
          </a:p>
        </p:txBody>
      </p:sp>
      <p:pic>
        <p:nvPicPr>
          <p:cNvPr id="5" name="Image 0" descr="preencoded.png"/>
          <p:cNvPicPr>
            <a:picLocks noChangeAspect="1"/>
          </p:cNvPicPr>
          <p:nvPr/>
        </p:nvPicPr>
        <p:blipFill>
          <a:blip r:embed="rId3"/>
          <a:stretch>
            <a:fillRect/>
          </a:stretch>
        </p:blipFill>
        <p:spPr>
          <a:xfrm>
            <a:off x="476746" y="1858566"/>
            <a:ext cx="257175" cy="257175"/>
          </a:xfrm>
          <a:prstGeom prst="rect">
            <a:avLst/>
          </a:prstGeom>
        </p:spPr>
      </p:pic>
      <p:sp>
        <p:nvSpPr>
          <p:cNvPr id="6" name="Text 3"/>
          <p:cNvSpPr/>
          <p:nvPr/>
        </p:nvSpPr>
        <p:spPr>
          <a:xfrm>
            <a:off x="476746" y="2266157"/>
            <a:ext cx="1285875" cy="160734"/>
          </a:xfrm>
          <a:prstGeom prst="rect">
            <a:avLst/>
          </a:prstGeom>
          <a:noFill/>
          <a:ln/>
        </p:spPr>
        <p:txBody>
          <a:bodyPr wrap="none" lIns="0" tIns="0" rIns="0" bIns="0" rtlCol="0" anchor="t"/>
          <a:lstStyle/>
          <a:p>
            <a:pPr>
              <a:lnSpc>
                <a:spcPts val="1250"/>
              </a:lnSpc>
            </a:pPr>
            <a:r>
              <a:rPr lang="en-US" sz="2000" b="1" kern="0" spc="-30" dirty="0">
                <a:solidFill>
                  <a:srgbClr val="2B2E3C"/>
                </a:solidFill>
                <a:latin typeface="Arial" panose="020B0604020202020204" pitchFamily="34" charset="0"/>
                <a:ea typeface="Bitter Medium" pitchFamily="34" charset="-122"/>
                <a:cs typeface="Arial" panose="020B0604020202020204" pitchFamily="34" charset="0"/>
              </a:rPr>
              <a:t>Family Focus</a:t>
            </a:r>
            <a:endParaRPr lang="en-US" sz="2000" b="1" dirty="0">
              <a:latin typeface="Arial" panose="020B0604020202020204" pitchFamily="34" charset="0"/>
              <a:cs typeface="Arial" panose="020B0604020202020204" pitchFamily="34" charset="0"/>
            </a:endParaRPr>
          </a:p>
        </p:txBody>
      </p:sp>
      <p:sp>
        <p:nvSpPr>
          <p:cNvPr id="7" name="Text 4"/>
          <p:cNvSpPr/>
          <p:nvPr/>
        </p:nvSpPr>
        <p:spPr>
          <a:xfrm>
            <a:off x="476746" y="2488605"/>
            <a:ext cx="3643313" cy="413941"/>
          </a:xfrm>
          <a:prstGeom prst="rect">
            <a:avLst/>
          </a:prstGeom>
          <a:noFill/>
          <a:ln/>
        </p:spPr>
        <p:txBody>
          <a:bodyPr wrap="non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Target married customers with</a:t>
            </a:r>
          </a:p>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 family-oriented products</a:t>
            </a:r>
            <a:endParaRPr lang="en-US" sz="1500" dirty="0">
              <a:latin typeface="Arial" panose="020B0604020202020204" pitchFamily="34" charset="0"/>
              <a:cs typeface="Arial" panose="020B0604020202020204" pitchFamily="34" charset="0"/>
            </a:endParaRPr>
          </a:p>
        </p:txBody>
      </p:sp>
      <p:pic>
        <p:nvPicPr>
          <p:cNvPr id="8" name="Image 1" descr="preencoded.png"/>
          <p:cNvPicPr>
            <a:picLocks noChangeAspect="1"/>
          </p:cNvPicPr>
          <p:nvPr/>
        </p:nvPicPr>
        <p:blipFill>
          <a:blip r:embed="rId4"/>
          <a:stretch>
            <a:fillRect/>
          </a:stretch>
        </p:blipFill>
        <p:spPr>
          <a:xfrm>
            <a:off x="4274344" y="1890316"/>
            <a:ext cx="257175" cy="257175"/>
          </a:xfrm>
          <a:prstGeom prst="rect">
            <a:avLst/>
          </a:prstGeom>
        </p:spPr>
      </p:pic>
      <p:sp>
        <p:nvSpPr>
          <p:cNvPr id="9" name="Text 5"/>
          <p:cNvSpPr/>
          <p:nvPr/>
        </p:nvSpPr>
        <p:spPr>
          <a:xfrm>
            <a:off x="4274344" y="2266157"/>
            <a:ext cx="1285875" cy="160734"/>
          </a:xfrm>
          <a:prstGeom prst="rect">
            <a:avLst/>
          </a:prstGeom>
          <a:noFill/>
          <a:ln/>
        </p:spPr>
        <p:txBody>
          <a:bodyPr wrap="none" lIns="0" tIns="0" rIns="0" bIns="0" rtlCol="0" anchor="t"/>
          <a:lstStyle/>
          <a:p>
            <a:pPr>
              <a:lnSpc>
                <a:spcPts val="1250"/>
              </a:lnSpc>
            </a:pPr>
            <a:r>
              <a:rPr lang="en-US" sz="2000" b="1" kern="0" spc="-30" dirty="0">
                <a:solidFill>
                  <a:srgbClr val="2B2E3C"/>
                </a:solidFill>
                <a:latin typeface="Arial" panose="020B0604020202020204" pitchFamily="34" charset="0"/>
                <a:ea typeface="Bitter Medium" pitchFamily="34" charset="-122"/>
                <a:cs typeface="Arial" panose="020B0604020202020204" pitchFamily="34" charset="0"/>
              </a:rPr>
              <a:t>Customer Surveys</a:t>
            </a:r>
            <a:endParaRPr lang="en-US" sz="2000" b="1" dirty="0">
              <a:latin typeface="Arial" panose="020B0604020202020204" pitchFamily="34" charset="0"/>
              <a:cs typeface="Arial" panose="020B0604020202020204" pitchFamily="34" charset="0"/>
            </a:endParaRPr>
          </a:p>
        </p:txBody>
      </p:sp>
      <p:sp>
        <p:nvSpPr>
          <p:cNvPr id="10" name="Text 6"/>
          <p:cNvSpPr/>
          <p:nvPr/>
        </p:nvSpPr>
        <p:spPr>
          <a:xfrm>
            <a:off x="4258469" y="2488605"/>
            <a:ext cx="3643313" cy="372863"/>
          </a:xfrm>
          <a:prstGeom prst="rect">
            <a:avLst/>
          </a:prstGeom>
          <a:noFill/>
          <a:ln/>
        </p:spPr>
        <p:txBody>
          <a:bodyPr wrap="non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Understand reasons for low 'yes’ </a:t>
            </a:r>
          </a:p>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response rates</a:t>
            </a:r>
            <a:endParaRPr lang="en-US" sz="1500" dirty="0">
              <a:latin typeface="Arial" panose="020B0604020202020204" pitchFamily="34" charset="0"/>
              <a:cs typeface="Arial" panose="020B0604020202020204" pitchFamily="34" charset="0"/>
            </a:endParaRPr>
          </a:p>
        </p:txBody>
      </p:sp>
      <p:pic>
        <p:nvPicPr>
          <p:cNvPr id="11" name="Image 2" descr="preencoded.png"/>
          <p:cNvPicPr>
            <a:picLocks noChangeAspect="1"/>
          </p:cNvPicPr>
          <p:nvPr/>
        </p:nvPicPr>
        <p:blipFill>
          <a:blip r:embed="rId5"/>
          <a:stretch>
            <a:fillRect/>
          </a:stretch>
        </p:blipFill>
        <p:spPr>
          <a:xfrm>
            <a:off x="8071942" y="1874441"/>
            <a:ext cx="257175" cy="257175"/>
          </a:xfrm>
          <a:prstGeom prst="rect">
            <a:avLst/>
          </a:prstGeom>
        </p:spPr>
      </p:pic>
      <p:sp>
        <p:nvSpPr>
          <p:cNvPr id="12" name="Text 7"/>
          <p:cNvSpPr/>
          <p:nvPr/>
        </p:nvSpPr>
        <p:spPr>
          <a:xfrm>
            <a:off x="8071942" y="2266157"/>
            <a:ext cx="1379934" cy="160734"/>
          </a:xfrm>
          <a:prstGeom prst="rect">
            <a:avLst/>
          </a:prstGeom>
          <a:noFill/>
          <a:ln/>
        </p:spPr>
        <p:txBody>
          <a:bodyPr wrap="none" lIns="0" tIns="0" rIns="0" bIns="0" rtlCol="0" anchor="t"/>
          <a:lstStyle/>
          <a:p>
            <a:pPr>
              <a:lnSpc>
                <a:spcPts val="1250"/>
              </a:lnSpc>
            </a:pPr>
            <a:r>
              <a:rPr lang="en-US" sz="2000" b="1" kern="0" spc="-30" dirty="0">
                <a:solidFill>
                  <a:srgbClr val="2B2E3C"/>
                </a:solidFill>
                <a:latin typeface="Arial" panose="020B0604020202020204" pitchFamily="34" charset="0"/>
                <a:ea typeface="Bitter Medium" pitchFamily="34" charset="-122"/>
                <a:cs typeface="Arial" panose="020B0604020202020204" pitchFamily="34" charset="0"/>
              </a:rPr>
              <a:t>Age-Specific Campaigns</a:t>
            </a:r>
            <a:endParaRPr lang="en-US" sz="2000" b="1" dirty="0">
              <a:latin typeface="Arial" panose="020B0604020202020204" pitchFamily="34" charset="0"/>
              <a:cs typeface="Arial" panose="020B0604020202020204" pitchFamily="34" charset="0"/>
            </a:endParaRPr>
          </a:p>
        </p:txBody>
      </p:sp>
      <p:sp>
        <p:nvSpPr>
          <p:cNvPr id="13" name="Text 8"/>
          <p:cNvSpPr/>
          <p:nvPr/>
        </p:nvSpPr>
        <p:spPr>
          <a:xfrm>
            <a:off x="8071942" y="2504480"/>
            <a:ext cx="3643313" cy="329208"/>
          </a:xfrm>
          <a:prstGeom prst="rect">
            <a:avLst/>
          </a:prstGeom>
          <a:noFill/>
          <a:ln/>
        </p:spPr>
        <p:txBody>
          <a:bodyPr wrap="non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Personalized campaigns for different </a:t>
            </a:r>
          </a:p>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age groups</a:t>
            </a:r>
            <a:endParaRPr lang="en-US" sz="15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47A28482-1F39-C1FB-0346-96F7554611FB}"/>
              </a:ext>
            </a:extLst>
          </p:cNvPr>
          <p:cNvPicPr>
            <a:picLocks noChangeAspect="1"/>
          </p:cNvPicPr>
          <p:nvPr/>
        </p:nvPicPr>
        <p:blipFill>
          <a:blip r:embed="rId6"/>
          <a:stretch>
            <a:fillRect/>
          </a:stretch>
        </p:blipFill>
        <p:spPr>
          <a:xfrm>
            <a:off x="5746750" y="3309541"/>
            <a:ext cx="6445250" cy="3548459"/>
          </a:xfrm>
          <a:prstGeom prst="rect">
            <a:avLst/>
          </a:prstGeom>
        </p:spPr>
      </p:pic>
      <p:pic>
        <p:nvPicPr>
          <p:cNvPr id="18" name="Picture 17">
            <a:extLst>
              <a:ext uri="{FF2B5EF4-FFF2-40B4-BE49-F238E27FC236}">
                <a16:creationId xmlns:a16="http://schemas.microsoft.com/office/drawing/2014/main" id="{0AB9EB7E-E563-87CB-4911-E3B524400D6F}"/>
              </a:ext>
            </a:extLst>
          </p:cNvPr>
          <p:cNvPicPr>
            <a:picLocks noChangeAspect="1"/>
          </p:cNvPicPr>
          <p:nvPr/>
        </p:nvPicPr>
        <p:blipFill>
          <a:blip r:embed="rId7"/>
          <a:stretch>
            <a:fillRect/>
          </a:stretch>
        </p:blipFill>
        <p:spPr>
          <a:xfrm>
            <a:off x="0" y="3353197"/>
            <a:ext cx="5746750" cy="35048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746" y="282873"/>
            <a:ext cx="3167162" cy="321469"/>
          </a:xfrm>
          <a:prstGeom prst="rect">
            <a:avLst/>
          </a:prstGeom>
          <a:noFill/>
          <a:ln/>
        </p:spPr>
        <p:txBody>
          <a:bodyPr wrap="none" lIns="0" tIns="0" rIns="0" bIns="0" rtlCol="0" anchor="t"/>
          <a:lstStyle/>
          <a:p>
            <a:pPr>
              <a:lnSpc>
                <a:spcPts val="2500"/>
              </a:lnSpc>
            </a:pPr>
            <a:r>
              <a:rPr lang="en-US" sz="3667" b="1" kern="0" spc="-61"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Loan and Temporal Analysis</a:t>
            </a:r>
            <a:endParaRPr lang="en-US" sz="3667"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Text 1"/>
          <p:cNvSpPr/>
          <p:nvPr/>
        </p:nvSpPr>
        <p:spPr>
          <a:xfrm>
            <a:off x="476746" y="810022"/>
            <a:ext cx="11238508" cy="329208"/>
          </a:xfrm>
          <a:prstGeom prst="rect">
            <a:avLst/>
          </a:prstGeom>
          <a:noFill/>
          <a:ln/>
        </p:spPr>
        <p:txBody>
          <a:bodyPr wrap="square" lIns="0" tIns="0" rIns="0" bIns="0" rtlCol="0" anchor="t"/>
          <a:lstStyle/>
          <a:p>
            <a:pPr>
              <a:lnSpc>
                <a:spcPts val="1292"/>
              </a:lnSpc>
            </a:pPr>
            <a:r>
              <a:rPr lang="en-US" sz="1667" kern="0" spc="-16" dirty="0">
                <a:solidFill>
                  <a:srgbClr val="2B2E3C"/>
                </a:solidFill>
                <a:latin typeface="Arial" panose="020B0604020202020204" pitchFamily="34" charset="0"/>
                <a:ea typeface="Open Sans" pitchFamily="34" charset="-122"/>
                <a:cs typeface="Arial" panose="020B0604020202020204" pitchFamily="34" charset="0"/>
              </a:rPr>
              <a:t>Customers without loans were more likely to respond positively to the campaign, while those with a history of default</a:t>
            </a:r>
            <a:r>
              <a:rPr lang="en-US" sz="1500" kern="0" spc="-16" dirty="0">
                <a:solidFill>
                  <a:srgbClr val="2B2E3C"/>
                </a:solidFill>
                <a:latin typeface="Arial" panose="020B0604020202020204" pitchFamily="34" charset="0"/>
                <a:ea typeface="Open Sans" pitchFamily="34" charset="-122"/>
                <a:cs typeface="Arial" panose="020B0604020202020204" pitchFamily="34" charset="0"/>
              </a:rPr>
              <a:t> </a:t>
            </a:r>
            <a:r>
              <a:rPr lang="en-US" sz="1667" kern="0" spc="-16" dirty="0">
                <a:solidFill>
                  <a:srgbClr val="2B2E3C"/>
                </a:solidFill>
                <a:latin typeface="Arial" panose="020B0604020202020204" pitchFamily="34" charset="0"/>
                <a:ea typeface="Open Sans" pitchFamily="34" charset="-122"/>
                <a:cs typeface="Arial" panose="020B0604020202020204" pitchFamily="34" charset="0"/>
              </a:rPr>
              <a:t>were significantly less likely to respond positively. The analysis of monthly responses showed May </a:t>
            </a:r>
            <a:r>
              <a:rPr lang="en-US" sz="1667" dirty="0">
                <a:solidFill>
                  <a:srgbClr val="272525"/>
                </a:solidFill>
                <a:latin typeface="Arial" panose="020B0604020202020204" pitchFamily="34" charset="0"/>
                <a:ea typeface="Inter" pitchFamily="34" charset="-122"/>
                <a:cs typeface="Arial" panose="020B0604020202020204" pitchFamily="34" charset="0"/>
              </a:rPr>
              <a:t>(18.4%)</a:t>
            </a:r>
            <a:r>
              <a:rPr lang="en-US" sz="1667" kern="0" spc="-16" dirty="0">
                <a:solidFill>
                  <a:srgbClr val="2B2E3C"/>
                </a:solidFill>
                <a:latin typeface="Arial" panose="020B0604020202020204" pitchFamily="34" charset="0"/>
                <a:ea typeface="Open Sans" pitchFamily="34" charset="-122"/>
                <a:cs typeface="Arial" panose="020B0604020202020204" pitchFamily="34" charset="0"/>
              </a:rPr>
              <a:t> and August </a:t>
            </a:r>
            <a:r>
              <a:rPr lang="en-US" sz="1667" dirty="0">
                <a:solidFill>
                  <a:srgbClr val="272525"/>
                </a:solidFill>
                <a:latin typeface="Arial" panose="020B0604020202020204" pitchFamily="34" charset="0"/>
                <a:ea typeface="Inter" pitchFamily="34" charset="-122"/>
                <a:cs typeface="Arial" panose="020B0604020202020204" pitchFamily="34" charset="0"/>
              </a:rPr>
              <a:t>(17.2%). </a:t>
            </a:r>
            <a:r>
              <a:rPr lang="en-US" sz="1667" kern="0" spc="-16" dirty="0">
                <a:solidFill>
                  <a:srgbClr val="2B2E3C"/>
                </a:solidFill>
                <a:latin typeface="Arial" panose="020B0604020202020204" pitchFamily="34" charset="0"/>
                <a:ea typeface="Open Sans" pitchFamily="34" charset="-122"/>
                <a:cs typeface="Arial" panose="020B0604020202020204" pitchFamily="34" charset="0"/>
              </a:rPr>
              <a:t>as months with the highest positive responses</a:t>
            </a:r>
            <a:r>
              <a:rPr lang="en-US" sz="2000" kern="0" spc="-16" dirty="0">
                <a:solidFill>
                  <a:srgbClr val="272525"/>
                </a:solidFill>
                <a:latin typeface="Arial" panose="020B0604020202020204" pitchFamily="34" charset="0"/>
                <a:ea typeface="Inter" pitchFamily="34" charset="-122"/>
                <a:cs typeface="Arial" panose="020B0604020202020204" pitchFamily="34" charset="0"/>
              </a:rPr>
              <a:t> </a:t>
            </a:r>
            <a:r>
              <a:rPr lang="en-US" sz="1667" kern="0" spc="-16" dirty="0">
                <a:solidFill>
                  <a:srgbClr val="2B2E3C"/>
                </a:solidFill>
                <a:latin typeface="Arial" panose="020B0604020202020204" pitchFamily="34" charset="0"/>
                <a:ea typeface="Open Sans" pitchFamily="34" charset="-122"/>
                <a:cs typeface="Arial" panose="020B0604020202020204" pitchFamily="34" charset="0"/>
              </a:rPr>
              <a:t>while March and December had lower response rates.</a:t>
            </a:r>
            <a:endParaRPr lang="en-US" sz="1667" dirty="0">
              <a:latin typeface="Arial" panose="020B0604020202020204" pitchFamily="34" charset="0"/>
              <a:cs typeface="Arial" panose="020B0604020202020204" pitchFamily="34" charset="0"/>
            </a:endParaRPr>
          </a:p>
        </p:txBody>
      </p:sp>
      <p:sp>
        <p:nvSpPr>
          <p:cNvPr id="4" name="Text 2"/>
          <p:cNvSpPr/>
          <p:nvPr/>
        </p:nvSpPr>
        <p:spPr>
          <a:xfrm>
            <a:off x="476746" y="1419026"/>
            <a:ext cx="11238508" cy="593726"/>
          </a:xfrm>
          <a:prstGeom prst="rect">
            <a:avLst/>
          </a:prstGeom>
          <a:noFill/>
          <a:ln/>
        </p:spPr>
        <p:txBody>
          <a:bodyPr wrap="squar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Daily response rates varied, with peaks around day 1 (27%) and day 10 (22%), and lower rates (8-10%) during the middle of the month. Recommendations include focusing on debt-free customers, excluding those with default history, prioritizing campaigns in May and August, and scheduling more activities at the start of the month and around day 10.</a:t>
            </a:r>
            <a:endParaRPr lang="en-US" sz="1500" dirty="0">
              <a:latin typeface="Arial" panose="020B0604020202020204" pitchFamily="34" charset="0"/>
              <a:cs typeface="Arial" panose="020B0604020202020204" pitchFamily="34" charset="0"/>
            </a:endParaRPr>
          </a:p>
        </p:txBody>
      </p:sp>
      <p:sp>
        <p:nvSpPr>
          <p:cNvPr id="9" name="Text 7"/>
          <p:cNvSpPr/>
          <p:nvPr/>
        </p:nvSpPr>
        <p:spPr>
          <a:xfrm>
            <a:off x="712688" y="2055218"/>
            <a:ext cx="1285875" cy="329208"/>
          </a:xfrm>
          <a:prstGeom prst="rect">
            <a:avLst/>
          </a:prstGeom>
          <a:noFill/>
          <a:ln/>
        </p:spPr>
        <p:txBody>
          <a:bodyPr wrap="none" lIns="0" tIns="0" rIns="0" bIns="0" rtlCol="0" anchor="t"/>
          <a:lstStyle/>
          <a:p>
            <a:pPr algn="ctr">
              <a:lnSpc>
                <a:spcPts val="1250"/>
              </a:lnSpc>
            </a:pPr>
            <a:r>
              <a:rPr lang="en-US" sz="2000" b="1" kern="0" spc="-30" dirty="0">
                <a:solidFill>
                  <a:srgbClr val="2B2E3C"/>
                </a:solidFill>
                <a:latin typeface="Arial" panose="020B0604020202020204" pitchFamily="34" charset="0"/>
                <a:ea typeface="Bitter Medium" pitchFamily="34" charset="-122"/>
                <a:cs typeface="Arial" panose="020B0604020202020204" pitchFamily="34" charset="0"/>
              </a:rPr>
              <a:t>January-April</a:t>
            </a:r>
            <a:endParaRPr lang="en-US" sz="2000" b="1" dirty="0">
              <a:latin typeface="Arial" panose="020B0604020202020204" pitchFamily="34" charset="0"/>
              <a:cs typeface="Arial" panose="020B0604020202020204" pitchFamily="34" charset="0"/>
            </a:endParaRPr>
          </a:p>
        </p:txBody>
      </p:sp>
      <p:sp>
        <p:nvSpPr>
          <p:cNvPr id="10" name="Text 8"/>
          <p:cNvSpPr/>
          <p:nvPr/>
        </p:nvSpPr>
        <p:spPr>
          <a:xfrm>
            <a:off x="-896838" y="2303265"/>
            <a:ext cx="5362278" cy="164604"/>
          </a:xfrm>
          <a:prstGeom prst="rect">
            <a:avLst/>
          </a:prstGeom>
          <a:noFill/>
          <a:ln/>
        </p:spPr>
        <p:txBody>
          <a:bodyPr wrap="none" lIns="0" tIns="0" rIns="0" bIns="0" rtlCol="0" anchor="t"/>
          <a:lstStyle/>
          <a:p>
            <a:pPr algn="ct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Lower response rates, especially in March</a:t>
            </a:r>
            <a:endParaRPr lang="en-US" sz="1500" dirty="0">
              <a:latin typeface="Arial" panose="020B0604020202020204" pitchFamily="34" charset="0"/>
              <a:cs typeface="Arial" panose="020B0604020202020204" pitchFamily="34" charset="0"/>
            </a:endParaRPr>
          </a:p>
        </p:txBody>
      </p:sp>
      <p:sp>
        <p:nvSpPr>
          <p:cNvPr id="14" name="Text 12"/>
          <p:cNvSpPr/>
          <p:nvPr/>
        </p:nvSpPr>
        <p:spPr>
          <a:xfrm>
            <a:off x="5198963" y="2044205"/>
            <a:ext cx="1285875" cy="160734"/>
          </a:xfrm>
          <a:prstGeom prst="rect">
            <a:avLst/>
          </a:prstGeom>
          <a:noFill/>
          <a:ln/>
        </p:spPr>
        <p:txBody>
          <a:bodyPr wrap="none" lIns="0" tIns="0" rIns="0" bIns="0" rtlCol="0" anchor="t"/>
          <a:lstStyle/>
          <a:p>
            <a:pPr algn="ctr">
              <a:lnSpc>
                <a:spcPts val="1250"/>
              </a:lnSpc>
            </a:pPr>
            <a:r>
              <a:rPr lang="en-US" sz="2000" b="1" kern="0" spc="-30" dirty="0">
                <a:solidFill>
                  <a:srgbClr val="2B2E3C"/>
                </a:solidFill>
                <a:latin typeface="Arial" panose="020B0604020202020204" pitchFamily="34" charset="0"/>
                <a:ea typeface="Bitter Medium" pitchFamily="34" charset="-122"/>
                <a:cs typeface="Arial" panose="020B0604020202020204" pitchFamily="34" charset="0"/>
              </a:rPr>
              <a:t>May-August</a:t>
            </a:r>
            <a:endParaRPr lang="en-US" sz="2000" b="1" dirty="0">
              <a:latin typeface="Arial" panose="020B0604020202020204" pitchFamily="34" charset="0"/>
              <a:cs typeface="Arial" panose="020B0604020202020204" pitchFamily="34" charset="0"/>
            </a:endParaRPr>
          </a:p>
        </p:txBody>
      </p:sp>
      <p:sp>
        <p:nvSpPr>
          <p:cNvPr id="15" name="Text 13"/>
          <p:cNvSpPr/>
          <p:nvPr/>
        </p:nvSpPr>
        <p:spPr>
          <a:xfrm>
            <a:off x="3430687" y="2298403"/>
            <a:ext cx="5362278" cy="164604"/>
          </a:xfrm>
          <a:prstGeom prst="rect">
            <a:avLst/>
          </a:prstGeom>
          <a:noFill/>
          <a:ln/>
        </p:spPr>
        <p:txBody>
          <a:bodyPr wrap="none" lIns="0" tIns="0" rIns="0" bIns="0" rtlCol="0" anchor="t"/>
          <a:lstStyle/>
          <a:p>
            <a:pPr algn="ct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Highest response rates, peak in May and August</a:t>
            </a:r>
            <a:endParaRPr lang="en-US" sz="1500" dirty="0">
              <a:latin typeface="Arial" panose="020B0604020202020204" pitchFamily="34" charset="0"/>
              <a:cs typeface="Arial" panose="020B0604020202020204" pitchFamily="34" charset="0"/>
            </a:endParaRPr>
          </a:p>
        </p:txBody>
      </p:sp>
      <p:sp>
        <p:nvSpPr>
          <p:cNvPr id="19" name="Text 17"/>
          <p:cNvSpPr/>
          <p:nvPr/>
        </p:nvSpPr>
        <p:spPr>
          <a:xfrm>
            <a:off x="9669463" y="2033191"/>
            <a:ext cx="1285875" cy="160734"/>
          </a:xfrm>
          <a:prstGeom prst="rect">
            <a:avLst/>
          </a:prstGeom>
          <a:noFill/>
          <a:ln/>
        </p:spPr>
        <p:txBody>
          <a:bodyPr wrap="none" lIns="0" tIns="0" rIns="0" bIns="0" rtlCol="0" anchor="t"/>
          <a:lstStyle/>
          <a:p>
            <a:pPr algn="ctr">
              <a:lnSpc>
                <a:spcPts val="1250"/>
              </a:lnSpc>
            </a:pPr>
            <a:r>
              <a:rPr lang="en-US" sz="2000" b="1" kern="0" spc="-30" dirty="0">
                <a:solidFill>
                  <a:srgbClr val="2B2E3C"/>
                </a:solidFill>
                <a:latin typeface="Arial" panose="020B0604020202020204" pitchFamily="34" charset="0"/>
                <a:ea typeface="Bitter Medium" pitchFamily="34" charset="-122"/>
                <a:cs typeface="Arial" panose="020B0604020202020204" pitchFamily="34" charset="0"/>
              </a:rPr>
              <a:t>September-December</a:t>
            </a:r>
            <a:endParaRPr lang="en-US" sz="1000" b="1" dirty="0">
              <a:latin typeface="Arial" panose="020B0604020202020204" pitchFamily="34" charset="0"/>
              <a:cs typeface="Arial" panose="020B0604020202020204" pitchFamily="34" charset="0"/>
            </a:endParaRPr>
          </a:p>
        </p:txBody>
      </p:sp>
      <p:sp>
        <p:nvSpPr>
          <p:cNvPr id="20" name="Text 18"/>
          <p:cNvSpPr/>
          <p:nvPr/>
        </p:nvSpPr>
        <p:spPr>
          <a:xfrm>
            <a:off x="8250436" y="2303265"/>
            <a:ext cx="4195564" cy="164604"/>
          </a:xfrm>
          <a:prstGeom prst="rect">
            <a:avLst/>
          </a:prstGeom>
          <a:noFill/>
          <a:ln/>
        </p:spPr>
        <p:txBody>
          <a:bodyPr wrap="none" lIns="0" tIns="0" rIns="0" bIns="0" rtlCol="0" anchor="t"/>
          <a:lstStyle/>
          <a:p>
            <a:pPr algn="ct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Mixed response rates, lowest in December</a:t>
            </a:r>
            <a:endParaRPr lang="en-US" sz="1500" dirty="0">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29169E12-794F-F74A-607F-7473CBDB4B66}"/>
              </a:ext>
            </a:extLst>
          </p:cNvPr>
          <p:cNvPicPr>
            <a:picLocks noChangeAspect="1"/>
          </p:cNvPicPr>
          <p:nvPr/>
        </p:nvPicPr>
        <p:blipFill>
          <a:blip r:embed="rId3"/>
          <a:stretch>
            <a:fillRect/>
          </a:stretch>
        </p:blipFill>
        <p:spPr>
          <a:xfrm>
            <a:off x="1" y="2572346"/>
            <a:ext cx="7644408" cy="4285655"/>
          </a:xfrm>
          <a:prstGeom prst="rect">
            <a:avLst/>
          </a:prstGeom>
        </p:spPr>
      </p:pic>
      <p:pic>
        <p:nvPicPr>
          <p:cNvPr id="27" name="Picture 26">
            <a:extLst>
              <a:ext uri="{FF2B5EF4-FFF2-40B4-BE49-F238E27FC236}">
                <a16:creationId xmlns:a16="http://schemas.microsoft.com/office/drawing/2014/main" id="{9D428230-43E7-BFC7-9AE6-D9023C58DF9C}"/>
              </a:ext>
            </a:extLst>
          </p:cNvPr>
          <p:cNvPicPr>
            <a:picLocks noChangeAspect="1"/>
          </p:cNvPicPr>
          <p:nvPr/>
        </p:nvPicPr>
        <p:blipFill>
          <a:blip r:embed="rId4"/>
          <a:stretch>
            <a:fillRect/>
          </a:stretch>
        </p:blipFill>
        <p:spPr>
          <a:xfrm>
            <a:off x="7644408" y="2572346"/>
            <a:ext cx="4547592" cy="42856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6746" y="282873"/>
            <a:ext cx="2571750" cy="321469"/>
          </a:xfrm>
          <a:prstGeom prst="rect">
            <a:avLst/>
          </a:prstGeom>
          <a:noFill/>
          <a:ln/>
        </p:spPr>
        <p:txBody>
          <a:bodyPr wrap="none" lIns="0" tIns="0" rIns="0" bIns="0" rtlCol="0" anchor="t"/>
          <a:lstStyle/>
          <a:p>
            <a:pPr>
              <a:lnSpc>
                <a:spcPts val="2500"/>
              </a:lnSpc>
            </a:pPr>
            <a:r>
              <a:rPr lang="en-US" sz="3667" b="1" kern="0" spc="-61" dirty="0">
                <a:solidFill>
                  <a:srgbClr val="2C3F42"/>
                </a:solidFill>
                <a:effectLst>
                  <a:outerShdw blurRad="38100" dist="38100" dir="2700000" algn="tl">
                    <a:srgbClr val="000000">
                      <a:alpha val="43137"/>
                    </a:srgbClr>
                  </a:outerShdw>
                </a:effectLst>
                <a:latin typeface="Arial" panose="020B0604020202020204" pitchFamily="34" charset="0"/>
                <a:ea typeface="Bitter Medium" pitchFamily="34" charset="-122"/>
                <a:cs typeface="Arial" panose="020B0604020202020204" pitchFamily="34" charset="0"/>
              </a:rPr>
              <a:t>Correlation Analysis</a:t>
            </a:r>
            <a:endParaRPr lang="en-US" sz="3667"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Text 1"/>
          <p:cNvSpPr/>
          <p:nvPr/>
        </p:nvSpPr>
        <p:spPr>
          <a:xfrm>
            <a:off x="476746" y="810022"/>
            <a:ext cx="11238508" cy="811808"/>
          </a:xfrm>
          <a:prstGeom prst="rect">
            <a:avLst/>
          </a:prstGeom>
          <a:noFill/>
          <a:ln/>
        </p:spPr>
        <p:txBody>
          <a:bodyPr wrap="squar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Strong correlations were found between education and salary (0.43), age and marital status (-0.40), duration and response (0.39), and previous campaign and payment days (0.45). Most other correlations were weak. The strongest positive correlation with response was duration (0.39), while campaign showed a weak negative correlation (-0.073).</a:t>
            </a:r>
            <a:endParaRPr lang="en-US" sz="1500" dirty="0">
              <a:latin typeface="Arial" panose="020B0604020202020204" pitchFamily="34" charset="0"/>
              <a:cs typeface="Arial" panose="020B0604020202020204" pitchFamily="34" charset="0"/>
            </a:endParaRPr>
          </a:p>
        </p:txBody>
      </p:sp>
      <p:sp>
        <p:nvSpPr>
          <p:cNvPr id="4" name="Text 2"/>
          <p:cNvSpPr/>
          <p:nvPr/>
        </p:nvSpPr>
        <p:spPr>
          <a:xfrm>
            <a:off x="476746" y="1683544"/>
            <a:ext cx="11238508" cy="329208"/>
          </a:xfrm>
          <a:prstGeom prst="rect">
            <a:avLst/>
          </a:prstGeom>
          <a:noFill/>
          <a:ln/>
        </p:spPr>
        <p:txBody>
          <a:bodyPr wrap="squar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Recommendations include creating different financial products for education/salary segments, allowing for longer customer interactions, using education level as a key factor in marketing strategy, and focusing on the quality and duration of interactions rather than demographic factors for targeting.</a:t>
            </a:r>
            <a:endParaRPr lang="en-US" sz="1500" dirty="0">
              <a:latin typeface="Arial" panose="020B0604020202020204" pitchFamily="34" charset="0"/>
              <a:cs typeface="Arial" panose="020B0604020202020204" pitchFamily="34" charset="0"/>
            </a:endParaRPr>
          </a:p>
        </p:txBody>
      </p:sp>
      <p:sp>
        <p:nvSpPr>
          <p:cNvPr id="5" name="Shape 3"/>
          <p:cNvSpPr/>
          <p:nvPr/>
        </p:nvSpPr>
        <p:spPr>
          <a:xfrm>
            <a:off x="380602" y="2367512"/>
            <a:ext cx="334169" cy="317943"/>
          </a:xfrm>
          <a:prstGeom prst="roundRect">
            <a:avLst>
              <a:gd name="adj" fmla="val 18673"/>
            </a:avLst>
          </a:prstGeom>
          <a:solidFill>
            <a:srgbClr val="FCE2CF"/>
          </a:solidFill>
          <a:ln w="7620">
            <a:solidFill>
              <a:srgbClr val="E2C8B5"/>
            </a:solidFill>
            <a:prstDash val="solid"/>
          </a:ln>
        </p:spPr>
        <p:txBody>
          <a:bodyPr/>
          <a:lstStyle/>
          <a:p>
            <a:r>
              <a:rPr lang="en-US" sz="1500" dirty="0">
                <a:latin typeface="Arial" panose="020B0604020202020204" pitchFamily="34" charset="0"/>
                <a:cs typeface="Arial" panose="020B0604020202020204" pitchFamily="34" charset="0"/>
              </a:rPr>
              <a:t>1</a:t>
            </a:r>
          </a:p>
        </p:txBody>
      </p:sp>
      <p:sp>
        <p:nvSpPr>
          <p:cNvPr id="7" name="Text 5"/>
          <p:cNvSpPr/>
          <p:nvPr/>
        </p:nvSpPr>
        <p:spPr>
          <a:xfrm>
            <a:off x="1024433" y="2482256"/>
            <a:ext cx="1285875" cy="160734"/>
          </a:xfrm>
          <a:prstGeom prst="rect">
            <a:avLst/>
          </a:prstGeom>
          <a:noFill/>
          <a:ln/>
        </p:spPr>
        <p:txBody>
          <a:bodyPr wrap="none" lIns="0" tIns="0" rIns="0" bIns="0" rtlCol="0" anchor="t"/>
          <a:lstStyle/>
          <a:p>
            <a:pPr>
              <a:lnSpc>
                <a:spcPts val="1250"/>
              </a:lnSpc>
            </a:pPr>
            <a:r>
              <a:rPr lang="en-US" sz="2000" b="1" kern="0" spc="-30" dirty="0">
                <a:solidFill>
                  <a:srgbClr val="2B2E3C"/>
                </a:solidFill>
                <a:latin typeface="Arial" panose="020B0604020202020204" pitchFamily="34" charset="0"/>
                <a:ea typeface="Bitter Medium" pitchFamily="34" charset="-122"/>
                <a:cs typeface="Arial" panose="020B0604020202020204" pitchFamily="34" charset="0"/>
              </a:rPr>
              <a:t>Key Correlations</a:t>
            </a:r>
            <a:endParaRPr lang="en-US" sz="2000" b="1" dirty="0">
              <a:latin typeface="Arial" panose="020B0604020202020204" pitchFamily="34" charset="0"/>
              <a:cs typeface="Arial" panose="020B0604020202020204" pitchFamily="34" charset="0"/>
            </a:endParaRPr>
          </a:p>
        </p:txBody>
      </p:sp>
      <p:sp>
        <p:nvSpPr>
          <p:cNvPr id="8" name="Text 6"/>
          <p:cNvSpPr/>
          <p:nvPr/>
        </p:nvSpPr>
        <p:spPr>
          <a:xfrm>
            <a:off x="1024433" y="2854370"/>
            <a:ext cx="3343474" cy="382943"/>
          </a:xfrm>
          <a:prstGeom prst="rect">
            <a:avLst/>
          </a:prstGeom>
          <a:noFill/>
          <a:ln/>
        </p:spPr>
        <p:txBody>
          <a:bodyPr wrap="non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Education-Salary, Age-Marital Status, </a:t>
            </a:r>
          </a:p>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Duration-Response</a:t>
            </a:r>
            <a:endParaRPr lang="en-US" sz="1500" dirty="0">
              <a:latin typeface="Arial" panose="020B0604020202020204" pitchFamily="34" charset="0"/>
              <a:cs typeface="Arial" panose="020B0604020202020204" pitchFamily="34" charset="0"/>
            </a:endParaRPr>
          </a:p>
        </p:txBody>
      </p:sp>
      <p:sp>
        <p:nvSpPr>
          <p:cNvPr id="9" name="Shape 7"/>
          <p:cNvSpPr/>
          <p:nvPr/>
        </p:nvSpPr>
        <p:spPr>
          <a:xfrm>
            <a:off x="392510" y="3432176"/>
            <a:ext cx="334169" cy="329208"/>
          </a:xfrm>
          <a:prstGeom prst="roundRect">
            <a:avLst>
              <a:gd name="adj" fmla="val 18673"/>
            </a:avLst>
          </a:prstGeom>
          <a:solidFill>
            <a:srgbClr val="FCE2CF"/>
          </a:solidFill>
          <a:ln w="7620">
            <a:solidFill>
              <a:srgbClr val="E2C8B5"/>
            </a:solidFill>
            <a:prstDash val="solid"/>
          </a:ln>
        </p:spPr>
        <p:txBody>
          <a:bodyPr/>
          <a:lstStyle/>
          <a:p>
            <a:r>
              <a:rPr lang="en-US" sz="1500" kern="0" spc="-37" dirty="0">
                <a:solidFill>
                  <a:srgbClr val="2B2E3C"/>
                </a:solidFill>
                <a:latin typeface="Arial" panose="020B0604020202020204" pitchFamily="34" charset="0"/>
                <a:ea typeface="Bitter Medium" pitchFamily="34" charset="-122"/>
                <a:cs typeface="Arial" panose="020B0604020202020204" pitchFamily="34" charset="0"/>
              </a:rPr>
              <a:t>2</a:t>
            </a:r>
            <a:endParaRPr lang="en-US" sz="1500" dirty="0">
              <a:latin typeface="Arial" panose="020B0604020202020204" pitchFamily="34" charset="0"/>
              <a:cs typeface="Arial" panose="020B0604020202020204" pitchFamily="34" charset="0"/>
            </a:endParaRPr>
          </a:p>
          <a:p>
            <a:endParaRPr lang="en-US" sz="1500" dirty="0">
              <a:latin typeface="Arial" panose="020B0604020202020204" pitchFamily="34" charset="0"/>
              <a:cs typeface="Arial" panose="020B0604020202020204" pitchFamily="34" charset="0"/>
            </a:endParaRPr>
          </a:p>
        </p:txBody>
      </p:sp>
      <p:sp>
        <p:nvSpPr>
          <p:cNvPr id="10" name="Text 8"/>
          <p:cNvSpPr/>
          <p:nvPr/>
        </p:nvSpPr>
        <p:spPr>
          <a:xfrm>
            <a:off x="4154389" y="2266454"/>
            <a:ext cx="258563" cy="329208"/>
          </a:xfrm>
          <a:prstGeom prst="rect">
            <a:avLst/>
          </a:prstGeom>
          <a:noFill/>
          <a:ln/>
        </p:spPr>
        <p:txBody>
          <a:bodyPr wrap="none" lIns="0" tIns="0" rIns="0" bIns="0" rtlCol="0" anchor="t"/>
          <a:lstStyle/>
          <a:p>
            <a:pPr algn="ctr">
              <a:lnSpc>
                <a:spcPts val="1208"/>
              </a:lnSpc>
            </a:pPr>
            <a:endParaRPr lang="en-US" sz="2333" dirty="0">
              <a:latin typeface="Arial" panose="020B0604020202020204" pitchFamily="34" charset="0"/>
              <a:cs typeface="Arial" panose="020B0604020202020204" pitchFamily="34" charset="0"/>
            </a:endParaRPr>
          </a:p>
        </p:txBody>
      </p:sp>
      <p:sp>
        <p:nvSpPr>
          <p:cNvPr id="12" name="Text 10"/>
          <p:cNvSpPr/>
          <p:nvPr/>
        </p:nvSpPr>
        <p:spPr>
          <a:xfrm rot="10800000" flipV="1">
            <a:off x="1050447" y="3910805"/>
            <a:ext cx="3553303" cy="382942"/>
          </a:xfrm>
          <a:prstGeom prst="rect">
            <a:avLst/>
          </a:prstGeom>
          <a:noFill/>
          <a:ln/>
        </p:spPr>
        <p:txBody>
          <a:bodyPr wrap="non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Duration most influential, weak impact</a:t>
            </a:r>
          </a:p>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of demographics</a:t>
            </a:r>
            <a:endParaRPr lang="en-US" sz="1500" dirty="0">
              <a:latin typeface="Arial" panose="020B0604020202020204" pitchFamily="34" charset="0"/>
              <a:cs typeface="Arial" panose="020B0604020202020204" pitchFamily="34" charset="0"/>
            </a:endParaRPr>
          </a:p>
        </p:txBody>
      </p:sp>
      <p:sp>
        <p:nvSpPr>
          <p:cNvPr id="13" name="Shape 11"/>
          <p:cNvSpPr/>
          <p:nvPr/>
        </p:nvSpPr>
        <p:spPr>
          <a:xfrm>
            <a:off x="392509" y="4648507"/>
            <a:ext cx="334168" cy="329207"/>
          </a:xfrm>
          <a:prstGeom prst="roundRect">
            <a:avLst>
              <a:gd name="adj" fmla="val 18673"/>
            </a:avLst>
          </a:prstGeom>
          <a:solidFill>
            <a:srgbClr val="FCE2CF"/>
          </a:solidFill>
          <a:ln w="7620">
            <a:solidFill>
              <a:srgbClr val="E2C8B5"/>
            </a:solidFill>
            <a:prstDash val="solid"/>
          </a:ln>
        </p:spPr>
        <p:txBody>
          <a:bodyPr/>
          <a:lstStyle/>
          <a:p>
            <a:r>
              <a:rPr lang="en-US" sz="1500" dirty="0">
                <a:latin typeface="Arial" panose="020B0604020202020204" pitchFamily="34" charset="0"/>
                <a:cs typeface="Arial" panose="020B0604020202020204" pitchFamily="34" charset="0"/>
              </a:rPr>
              <a:t>3</a:t>
            </a:r>
          </a:p>
        </p:txBody>
      </p:sp>
      <p:sp>
        <p:nvSpPr>
          <p:cNvPr id="15" name="Text 13"/>
          <p:cNvSpPr/>
          <p:nvPr/>
        </p:nvSpPr>
        <p:spPr>
          <a:xfrm>
            <a:off x="1101031" y="4741467"/>
            <a:ext cx="1285875" cy="140997"/>
          </a:xfrm>
          <a:prstGeom prst="rect">
            <a:avLst/>
          </a:prstGeom>
          <a:noFill/>
          <a:ln/>
        </p:spPr>
        <p:txBody>
          <a:bodyPr wrap="none" lIns="0" tIns="0" rIns="0" bIns="0" rtlCol="0" anchor="t"/>
          <a:lstStyle/>
          <a:p>
            <a:pPr>
              <a:lnSpc>
                <a:spcPts val="1250"/>
              </a:lnSpc>
            </a:pPr>
            <a:r>
              <a:rPr lang="en-US" sz="2000" b="1" kern="0" spc="-30" dirty="0">
                <a:solidFill>
                  <a:srgbClr val="2B2E3C"/>
                </a:solidFill>
                <a:latin typeface="Arial" panose="020B0604020202020204" pitchFamily="34" charset="0"/>
                <a:ea typeface="Bitter Medium" pitchFamily="34" charset="-122"/>
                <a:cs typeface="Arial" panose="020B0604020202020204" pitchFamily="34" charset="0"/>
              </a:rPr>
              <a:t>Strategy Focus</a:t>
            </a:r>
            <a:endParaRPr lang="en-US" sz="2000" b="1" dirty="0">
              <a:latin typeface="Arial" panose="020B0604020202020204" pitchFamily="34" charset="0"/>
              <a:cs typeface="Arial" panose="020B0604020202020204" pitchFamily="34" charset="0"/>
            </a:endParaRPr>
          </a:p>
        </p:txBody>
      </p:sp>
      <p:sp>
        <p:nvSpPr>
          <p:cNvPr id="16" name="Text 14"/>
          <p:cNvSpPr/>
          <p:nvPr/>
        </p:nvSpPr>
        <p:spPr>
          <a:xfrm>
            <a:off x="1116906" y="5135365"/>
            <a:ext cx="3343473" cy="581422"/>
          </a:xfrm>
          <a:prstGeom prst="rect">
            <a:avLst/>
          </a:prstGeom>
          <a:noFill/>
          <a:ln/>
        </p:spPr>
        <p:txBody>
          <a:bodyPr wrap="square" lIns="0" tIns="0" rIns="0" bIns="0" rtlCol="0" anchor="t"/>
          <a:lstStyle/>
          <a:p>
            <a:pPr>
              <a:lnSpc>
                <a:spcPts val="1292"/>
              </a:lnSpc>
            </a:pPr>
            <a:r>
              <a:rPr lang="en-US" sz="1500" kern="0" spc="-16" dirty="0">
                <a:solidFill>
                  <a:srgbClr val="2B2E3C"/>
                </a:solidFill>
                <a:latin typeface="Arial" panose="020B0604020202020204" pitchFamily="34" charset="0"/>
                <a:ea typeface="Open Sans" pitchFamily="34" charset="-122"/>
                <a:cs typeface="Arial" panose="020B0604020202020204" pitchFamily="34" charset="0"/>
              </a:rPr>
              <a:t>Longer interactions, education-based segmentation, quality over quantity</a:t>
            </a:r>
            <a:endParaRPr lang="en-US" sz="1500" dirty="0">
              <a:latin typeface="Arial" panose="020B0604020202020204" pitchFamily="34" charset="0"/>
              <a:cs typeface="Arial" panose="020B0604020202020204" pitchFamily="34" charset="0"/>
            </a:endParaRPr>
          </a:p>
        </p:txBody>
      </p:sp>
      <p:sp>
        <p:nvSpPr>
          <p:cNvPr id="18" name="Text 9"/>
          <p:cNvSpPr/>
          <p:nvPr/>
        </p:nvSpPr>
        <p:spPr>
          <a:xfrm>
            <a:off x="1003598" y="3565129"/>
            <a:ext cx="1285875" cy="109736"/>
          </a:xfrm>
          <a:prstGeom prst="rect">
            <a:avLst/>
          </a:prstGeom>
          <a:noFill/>
          <a:ln/>
        </p:spPr>
        <p:txBody>
          <a:bodyPr wrap="none" lIns="0" tIns="0" rIns="0" bIns="0" rtlCol="0" anchor="t"/>
          <a:lstStyle/>
          <a:p>
            <a:pPr>
              <a:lnSpc>
                <a:spcPts val="1250"/>
              </a:lnSpc>
            </a:pPr>
            <a:r>
              <a:rPr lang="en-US" sz="2000" b="1" kern="0" spc="-30" dirty="0">
                <a:solidFill>
                  <a:srgbClr val="2B2E3C"/>
                </a:solidFill>
                <a:latin typeface="Arial" panose="020B0604020202020204" pitchFamily="34" charset="0"/>
                <a:ea typeface="Bitter Medium" pitchFamily="34" charset="-122"/>
                <a:cs typeface="Arial" panose="020B0604020202020204" pitchFamily="34" charset="0"/>
              </a:rPr>
              <a:t>Response Factors</a:t>
            </a:r>
            <a:endParaRPr lang="en-US" sz="2000" b="1" dirty="0">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48313F33-5CC4-B327-DDB8-6288A16328EA}"/>
              </a:ext>
            </a:extLst>
          </p:cNvPr>
          <p:cNvPicPr>
            <a:picLocks noChangeAspect="1"/>
          </p:cNvPicPr>
          <p:nvPr/>
        </p:nvPicPr>
        <p:blipFill>
          <a:blip r:embed="rId3"/>
          <a:stretch>
            <a:fillRect/>
          </a:stretch>
        </p:blipFill>
        <p:spPr>
          <a:xfrm>
            <a:off x="4768274" y="2266455"/>
            <a:ext cx="7413625" cy="4560591"/>
          </a:xfrm>
          <a:prstGeom prst="rect">
            <a:avLst/>
          </a:prstGeo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14</TotalTime>
  <Words>1534</Words>
  <Application>Microsoft Office PowerPoint</Application>
  <PresentationFormat>Widescreen</PresentationFormat>
  <Paragraphs>193</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Gill Sans MT</vt:lpstr>
      <vt:lpstr>Open Sans Medium</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vicky.singh</dc:creator>
  <cp:lastModifiedBy>vicky.singh</cp:lastModifiedBy>
  <cp:revision>3</cp:revision>
  <dcterms:created xsi:type="dcterms:W3CDTF">2024-10-28T17:18:46Z</dcterms:created>
  <dcterms:modified xsi:type="dcterms:W3CDTF">2024-10-29T01:22:52Z</dcterms:modified>
</cp:coreProperties>
</file>