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7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4630400" cy="8229600"/>
  <p:notesSz cx="8229600" cy="14630400"/>
  <p:embeddedFontLst>
    <p:embeddedFont>
      <p:font typeface="Mukta Light" panose="020B0604020202020204" charset="0"/>
      <p:regular r:id="rId12"/>
    </p:embeddedFont>
    <p:embeddedFont>
      <p:font typeface="Prompt Medium" panose="00000600000000000000" pitchFamily="2" charset="-3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012D"/>
    <a:srgbClr val="0F0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1%20Excel\coffee_shop_sales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1%20Excel\coffee_shop_sales%20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1%20Excel\coffee_shop_sales%20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1%20Excel\coffee_shop_sales%20proj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1%20Excel\coffee_shop_sales%20projec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1%20Excel\coffee_shop_sales%20projec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1%20Excel\coffee_shop_sales%20projec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1%20Excel\coffee_shop_sales%20projec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[coffee_shop_sales project.xlsx]Sheet13!PivotTable1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>
                <a:solidFill>
                  <a:schemeClr val="bg2"/>
                </a:solidFill>
              </a:rPr>
              <a:t>product</a:t>
            </a:r>
            <a:r>
              <a:rPr lang="en-US" sz="2800" b="1" baseline="0" dirty="0">
                <a:solidFill>
                  <a:schemeClr val="bg2"/>
                </a:solidFill>
              </a:rPr>
              <a:t> vs sale</a:t>
            </a:r>
          </a:p>
        </c:rich>
      </c:tx>
      <c:layout>
        <c:manualLayout>
          <c:xMode val="edge"/>
          <c:yMode val="edge"/>
          <c:x val="0.36716955071301571"/>
          <c:y val="5.07765154993947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Sheet13!$B$3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Sheet13!$A$4:$A$13</c:f>
              <c:strCache>
                <c:ptCount val="9"/>
                <c:pt idx="0">
                  <c:v>Coffee</c:v>
                </c:pt>
                <c:pt idx="1">
                  <c:v>Tea</c:v>
                </c:pt>
                <c:pt idx="2">
                  <c:v>Bakery</c:v>
                </c:pt>
                <c:pt idx="3">
                  <c:v>Drinking Chocolate</c:v>
                </c:pt>
                <c:pt idx="4">
                  <c:v>Coffee beans</c:v>
                </c:pt>
                <c:pt idx="5">
                  <c:v>Branded</c:v>
                </c:pt>
                <c:pt idx="6">
                  <c:v>Loose Tea</c:v>
                </c:pt>
                <c:pt idx="7">
                  <c:v>Flavours</c:v>
                </c:pt>
                <c:pt idx="8">
                  <c:v>Packaged Chocolate</c:v>
                </c:pt>
              </c:strCache>
            </c:strRef>
          </c:cat>
          <c:val>
            <c:numRef>
              <c:f>Sheet13!$B$4:$B$13</c:f>
              <c:numCache>
                <c:formatCode>General</c:formatCode>
                <c:ptCount val="9"/>
                <c:pt idx="0">
                  <c:v>269952.44999995508</c:v>
                </c:pt>
                <c:pt idx="1">
                  <c:v>196405.95000000435</c:v>
                </c:pt>
                <c:pt idx="2">
                  <c:v>82315.639999999548</c:v>
                </c:pt>
                <c:pt idx="3">
                  <c:v>72416</c:v>
                </c:pt>
                <c:pt idx="4">
                  <c:v>40085.249999999971</c:v>
                </c:pt>
                <c:pt idx="5">
                  <c:v>13607</c:v>
                </c:pt>
                <c:pt idx="6">
                  <c:v>11213.599999999999</c:v>
                </c:pt>
                <c:pt idx="7">
                  <c:v>8408.8000000008342</c:v>
                </c:pt>
                <c:pt idx="8">
                  <c:v>4407.6400000000058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C6-4405-AF9C-0A076E621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70777967"/>
        <c:axId val="2095282031"/>
        <c:axId val="0"/>
      </c:bar3DChart>
      <c:catAx>
        <c:axId val="470777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5282031"/>
        <c:crosses val="autoZero"/>
        <c:auto val="1"/>
        <c:lblAlgn val="ctr"/>
        <c:lblOffset val="100"/>
        <c:noMultiLvlLbl val="0"/>
      </c:catAx>
      <c:valAx>
        <c:axId val="2095282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7779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[coffee_shop_sales project.xlsx]Sheet14!PivotTable2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r>
              <a:rPr lang="en-US" sz="2800" b="1">
                <a:solidFill>
                  <a:schemeClr val="bg2"/>
                </a:solidFill>
              </a:rPr>
              <a:t>Flavour</a:t>
            </a:r>
            <a:r>
              <a:rPr lang="en-US" sz="2800" b="1" baseline="0">
                <a:solidFill>
                  <a:schemeClr val="bg2"/>
                </a:solidFill>
              </a:rPr>
              <a:t> vs sale</a:t>
            </a:r>
            <a:endParaRPr lang="en-US" sz="2800" b="1">
              <a:solidFill>
                <a:schemeClr val="bg2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4.5147720327910756E-2"/>
          <c:y val="0.13171775612878223"/>
          <c:w val="0.53012874525580655"/>
          <c:h val="0.8058567670329323"/>
        </c:manualLayout>
      </c:layout>
      <c:doughnutChart>
        <c:varyColors val="1"/>
        <c:ser>
          <c:idx val="0"/>
          <c:order val="0"/>
          <c:tx>
            <c:strRef>
              <c:f>Sheet14!$B$3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1DA-468A-9B46-F386E8FC3F8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1DA-468A-9B46-F386E8FC3F8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1DA-468A-9B46-F386E8FC3F8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1DA-468A-9B46-F386E8FC3F8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1DA-468A-9B46-F386E8FC3F8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1DA-468A-9B46-F386E8FC3F8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1DA-468A-9B46-F386E8FC3F8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1DA-468A-9B46-F386E8FC3F8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1DA-468A-9B46-F386E8FC3F8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1DA-468A-9B46-F386E8FC3F89}"/>
              </c:ext>
            </c:extLst>
          </c:dPt>
          <c:cat>
            <c:strRef>
              <c:f>Sheet14!$A$4:$A$14</c:f>
              <c:strCache>
                <c:ptCount val="10"/>
                <c:pt idx="0">
                  <c:v>Ethiopia</c:v>
                </c:pt>
                <c:pt idx="1">
                  <c:v>Sustainably Grown Organic</c:v>
                </c:pt>
                <c:pt idx="2">
                  <c:v>Jamaican Coffee River</c:v>
                </c:pt>
                <c:pt idx="3">
                  <c:v>Brazilian</c:v>
                </c:pt>
                <c:pt idx="4">
                  <c:v>Latte</c:v>
                </c:pt>
                <c:pt idx="5">
                  <c:v>Dark chocolate</c:v>
                </c:pt>
                <c:pt idx="6">
                  <c:v>Our Old Time Diner Blend</c:v>
                </c:pt>
                <c:pt idx="7">
                  <c:v>Columbian Medium Roast</c:v>
                </c:pt>
                <c:pt idx="8">
                  <c:v>Cappuccino</c:v>
                </c:pt>
                <c:pt idx="9">
                  <c:v>Morning Sunrise Chai</c:v>
                </c:pt>
              </c:strCache>
            </c:strRef>
          </c:cat>
          <c:val>
            <c:numRef>
              <c:f>Sheet14!$B$4:$B$14</c:f>
              <c:numCache>
                <c:formatCode>General</c:formatCode>
                <c:ptCount val="10"/>
                <c:pt idx="0">
                  <c:v>42304.100000002865</c:v>
                </c:pt>
                <c:pt idx="1">
                  <c:v>39065.100000000079</c:v>
                </c:pt>
                <c:pt idx="2">
                  <c:v>38781.150000001893</c:v>
                </c:pt>
                <c:pt idx="3">
                  <c:v>37746.500000001033</c:v>
                </c:pt>
                <c:pt idx="4">
                  <c:v>36369.75</c:v>
                </c:pt>
                <c:pt idx="5">
                  <c:v>35785.699999999953</c:v>
                </c:pt>
                <c:pt idx="6">
                  <c:v>35278</c:v>
                </c:pt>
                <c:pt idx="7">
                  <c:v>34528.5</c:v>
                </c:pt>
                <c:pt idx="8">
                  <c:v>33639.25</c:v>
                </c:pt>
                <c:pt idx="9">
                  <c:v>30587.5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A1DA-468A-9B46-F386E8FC3F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333235248517371"/>
          <c:y val="0.16427757062706688"/>
          <c:w val="0.36369934853869224"/>
          <c:h val="0.834621122887642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[coffee_shop_sales project.xlsx]Sheet3!PivotTable2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Size vs Bill</a:t>
            </a:r>
          </a:p>
        </c:rich>
      </c:tx>
      <c:layout>
        <c:manualLayout>
          <c:xMode val="edge"/>
          <c:yMode val="edge"/>
          <c:x val="0.38619444444444445"/>
          <c:y val="4.06459609215514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</c:pivotFmts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0.18724230904092334"/>
          <c:w val="0.89037131016080306"/>
          <c:h val="0.78497985144554827"/>
        </c:manualLayout>
      </c:layout>
      <c:pie3DChart>
        <c:varyColors val="1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FC0D-4DAC-9C2C-6E29582429F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FC0D-4DAC-9C2C-6E29582429F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FC0D-4DAC-9C2C-6E29582429F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FC0D-4DAC-9C2C-6E29582429F5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Sheet3!$A$4:$A$8</c:f>
              <c:strCache>
                <c:ptCount val="4"/>
                <c:pt idx="0">
                  <c:v>Large</c:v>
                </c:pt>
                <c:pt idx="1">
                  <c:v>Not Defined</c:v>
                </c:pt>
                <c:pt idx="2">
                  <c:v>Regular</c:v>
                </c:pt>
                <c:pt idx="3">
                  <c:v>Small</c:v>
                </c:pt>
              </c:strCache>
            </c:strRef>
          </c:cat>
          <c:val>
            <c:numRef>
              <c:f>Sheet3!$B$4:$B$8</c:f>
              <c:numCache>
                <c:formatCode>General</c:formatCode>
                <c:ptCount val="4"/>
                <c:pt idx="0">
                  <c:v>237958.15000000451</c:v>
                </c:pt>
                <c:pt idx="1">
                  <c:v>214690.13000003205</c:v>
                </c:pt>
                <c:pt idx="2">
                  <c:v>199761.35000002201</c:v>
                </c:pt>
                <c:pt idx="3">
                  <c:v>46402.700000004683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C0D-4DAC-9C2C-6E29582429F5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[coffee_shop_sales project.xlsx]Sheet2!PivotTable1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1800">
                <a:solidFill>
                  <a:schemeClr val="bg1"/>
                </a:solidFill>
              </a:rPr>
              <a:t>Sale</a:t>
            </a:r>
            <a:r>
              <a:rPr lang="en-US" sz="1800" baseline="0">
                <a:solidFill>
                  <a:schemeClr val="bg1"/>
                </a:solidFill>
              </a:rPr>
              <a:t> by hours and day</a:t>
            </a:r>
            <a:endParaRPr lang="en-US" sz="180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41003891050583657"/>
          <c:y val="7.30533683289588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949191662326256"/>
          <c:y val="0.21645632837561971"/>
          <c:w val="0.73623564399486574"/>
          <c:h val="0.65171554158840028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Sum of Hour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Sheet2!$A$4:$A$11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Sheet2!$B$4:$B$11</c:f>
              <c:numCache>
                <c:formatCode>General</c:formatCode>
                <c:ptCount val="7"/>
                <c:pt idx="0">
                  <c:v>246933</c:v>
                </c:pt>
                <c:pt idx="1">
                  <c:v>254560</c:v>
                </c:pt>
                <c:pt idx="2">
                  <c:v>247272</c:v>
                </c:pt>
                <c:pt idx="3">
                  <c:v>249888</c:v>
                </c:pt>
                <c:pt idx="4">
                  <c:v>256543</c:v>
                </c:pt>
                <c:pt idx="5">
                  <c:v>253509</c:v>
                </c:pt>
                <c:pt idx="6">
                  <c:v>241289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04-4513-9F8D-E7CB7589CF56}"/>
            </c:ext>
          </c:extLst>
        </c:ser>
        <c:ser>
          <c:idx val="1"/>
          <c:order val="1"/>
          <c:tx>
            <c:strRef>
              <c:f>Sheet2!$C$3</c:f>
              <c:strCache>
                <c:ptCount val="1"/>
                <c:pt idx="0">
                  <c:v>Sum of Total_bill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Sheet2!$A$4:$A$11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Sheet2!$C$4:$C$11</c:f>
              <c:numCache>
                <c:formatCode>General</c:formatCode>
                <c:ptCount val="7"/>
                <c:pt idx="0">
                  <c:v>98330.309999996214</c:v>
                </c:pt>
                <c:pt idx="1">
                  <c:v>101677.27999999608</c:v>
                </c:pt>
                <c:pt idx="2">
                  <c:v>99455.939999996539</c:v>
                </c:pt>
                <c:pt idx="3">
                  <c:v>100313.53999999609</c:v>
                </c:pt>
                <c:pt idx="4">
                  <c:v>100767.77999999575</c:v>
                </c:pt>
                <c:pt idx="5">
                  <c:v>101372.99999999632</c:v>
                </c:pt>
                <c:pt idx="6">
                  <c:v>96894.479999996518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04-4513-9F8D-E7CB7589CF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89642431"/>
        <c:axId val="2098445551"/>
        <c:axId val="0"/>
      </c:bar3DChart>
      <c:catAx>
        <c:axId val="1989642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8445551"/>
        <c:crosses val="autoZero"/>
        <c:auto val="1"/>
        <c:lblAlgn val="ctr"/>
        <c:lblOffset val="100"/>
        <c:noMultiLvlLbl val="0"/>
      </c:catAx>
      <c:valAx>
        <c:axId val="20984455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9642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[coffee_shop_sales project.xlsx]q3!PivotTable6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400">
                <a:solidFill>
                  <a:schemeClr val="bg1"/>
                </a:solidFill>
              </a:rPr>
              <a:t>Loacation vs Sales</a:t>
            </a:r>
          </a:p>
        </c:rich>
      </c:tx>
      <c:layout>
        <c:manualLayout>
          <c:xMode val="edge"/>
          <c:yMode val="edge"/>
          <c:x val="0.41963193368855845"/>
          <c:y val="5.81438189791493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976986210057076"/>
          <c:y val="0.23701146052395625"/>
          <c:w val="0.55140975450501983"/>
          <c:h val="0.5377438757655292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'q3'!$B$3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'q3'!$A$4:$A$6</c:f>
              <c:strCache>
                <c:ptCount val="3"/>
                <c:pt idx="0">
                  <c:v>Astoria</c:v>
                </c:pt>
                <c:pt idx="1">
                  <c:v>Hell's Kitchen</c:v>
                </c:pt>
                <c:pt idx="2">
                  <c:v>Lower Manhattan</c:v>
                </c:pt>
              </c:strCache>
            </c:strRef>
          </c:cat>
          <c:val>
            <c:numRef>
              <c:f>'q3'!$B$4:$B$6</c:f>
              <c:numCache>
                <c:formatCode>General</c:formatCode>
                <c:ptCount val="3"/>
                <c:pt idx="0">
                  <c:v>232243.91000000894</c:v>
                </c:pt>
                <c:pt idx="1">
                  <c:v>236511.17000001346</c:v>
                </c:pt>
                <c:pt idx="2">
                  <c:v>230057.25000001129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30-40C2-ADD6-A1D143F148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53596063"/>
        <c:axId val="1851551087"/>
      </c:barChart>
      <c:catAx>
        <c:axId val="18535960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1551087"/>
        <c:crosses val="autoZero"/>
        <c:auto val="1"/>
        <c:lblAlgn val="ctr"/>
        <c:lblOffset val="100"/>
        <c:noMultiLvlLbl val="0"/>
      </c:catAx>
      <c:valAx>
        <c:axId val="18515510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5960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[coffee_shop_sales project.xlsx]Q66!PivotTable2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Product vs Total Bill</a:t>
            </a:r>
          </a:p>
        </c:rich>
      </c:tx>
      <c:layout>
        <c:manualLayout>
          <c:xMode val="edge"/>
          <c:yMode val="edge"/>
          <c:x val="0.36107637230277723"/>
          <c:y val="2.67570720326625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2852631179453977"/>
          <c:y val="0.1079980530735888"/>
          <c:w val="0.82311711036120483"/>
          <c:h val="0.70623074330199709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'Q66'!$B$3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'Q66'!$A$4:$A$33</c:f>
              <c:strCache>
                <c:ptCount val="29"/>
                <c:pt idx="0">
                  <c:v>Green beans</c:v>
                </c:pt>
                <c:pt idx="1">
                  <c:v>Green tea</c:v>
                </c:pt>
                <c:pt idx="2">
                  <c:v>Organic Chocolate</c:v>
                </c:pt>
                <c:pt idx="3">
                  <c:v>Sugar free syrup</c:v>
                </c:pt>
                <c:pt idx="4">
                  <c:v>Black tea</c:v>
                </c:pt>
                <c:pt idx="5">
                  <c:v>Drinking Chocolate</c:v>
                </c:pt>
                <c:pt idx="6">
                  <c:v>Herbal tea</c:v>
                </c:pt>
                <c:pt idx="7">
                  <c:v>House blend Beans</c:v>
                </c:pt>
                <c:pt idx="8">
                  <c:v>Chai tea</c:v>
                </c:pt>
                <c:pt idx="9">
                  <c:v>Espresso Beans</c:v>
                </c:pt>
                <c:pt idx="10">
                  <c:v>Regular syrup</c:v>
                </c:pt>
                <c:pt idx="11">
                  <c:v>Clothing</c:v>
                </c:pt>
                <c:pt idx="12">
                  <c:v>Gourmet Beans</c:v>
                </c:pt>
                <c:pt idx="13">
                  <c:v>Housewares</c:v>
                </c:pt>
                <c:pt idx="14">
                  <c:v>Organic Beans</c:v>
                </c:pt>
                <c:pt idx="15">
                  <c:v>Premium Beans</c:v>
                </c:pt>
                <c:pt idx="16">
                  <c:v>Biscotti</c:v>
                </c:pt>
                <c:pt idx="17">
                  <c:v>Brewed Green tea</c:v>
                </c:pt>
                <c:pt idx="18">
                  <c:v>Pastry</c:v>
                </c:pt>
                <c:pt idx="19">
                  <c:v>Drip coffee</c:v>
                </c:pt>
                <c:pt idx="20">
                  <c:v>Scone</c:v>
                </c:pt>
                <c:pt idx="21">
                  <c:v>Organic brewed coffee</c:v>
                </c:pt>
                <c:pt idx="22">
                  <c:v>Premium brewed coffee</c:v>
                </c:pt>
                <c:pt idx="23">
                  <c:v>Brewed herbal tea</c:v>
                </c:pt>
                <c:pt idx="24">
                  <c:v>Brewed Black tea</c:v>
                </c:pt>
                <c:pt idx="25">
                  <c:v>Gourmet brewed coffee</c:v>
                </c:pt>
                <c:pt idx="26">
                  <c:v>Hot chocolate</c:v>
                </c:pt>
                <c:pt idx="27">
                  <c:v>Brewed Chai tea</c:v>
                </c:pt>
                <c:pt idx="28">
                  <c:v>Barista Espresso</c:v>
                </c:pt>
              </c:strCache>
            </c:strRef>
          </c:cat>
          <c:val>
            <c:numRef>
              <c:f>'Q66'!$B$4:$B$33</c:f>
              <c:numCache>
                <c:formatCode>General</c:formatCode>
                <c:ptCount val="29"/>
                <c:pt idx="0">
                  <c:v>1340</c:v>
                </c:pt>
                <c:pt idx="1">
                  <c:v>1470.75</c:v>
                </c:pt>
                <c:pt idx="2">
                  <c:v>1679.6</c:v>
                </c:pt>
                <c:pt idx="3">
                  <c:v>2323.9999999999986</c:v>
                </c:pt>
                <c:pt idx="4">
                  <c:v>2711.85</c:v>
                </c:pt>
                <c:pt idx="5">
                  <c:v>2728.04</c:v>
                </c:pt>
                <c:pt idx="6">
                  <c:v>2729.75</c:v>
                </c:pt>
                <c:pt idx="7">
                  <c:v>3294</c:v>
                </c:pt>
                <c:pt idx="8">
                  <c:v>4301.25</c:v>
                </c:pt>
                <c:pt idx="9">
                  <c:v>5560.25</c:v>
                </c:pt>
                <c:pt idx="10">
                  <c:v>6084.7999999999984</c:v>
                </c:pt>
                <c:pt idx="11">
                  <c:v>6163</c:v>
                </c:pt>
                <c:pt idx="12">
                  <c:v>6798</c:v>
                </c:pt>
                <c:pt idx="13">
                  <c:v>7444</c:v>
                </c:pt>
                <c:pt idx="14">
                  <c:v>8509.5</c:v>
                </c:pt>
                <c:pt idx="15">
                  <c:v>14583.5</c:v>
                </c:pt>
                <c:pt idx="16">
                  <c:v>19793.530000000057</c:v>
                </c:pt>
                <c:pt idx="17">
                  <c:v>23852.5</c:v>
                </c:pt>
                <c:pt idx="18">
                  <c:v>25655.99</c:v>
                </c:pt>
                <c:pt idx="19">
                  <c:v>31984</c:v>
                </c:pt>
                <c:pt idx="20">
                  <c:v>36866.119999999886</c:v>
                </c:pt>
                <c:pt idx="21">
                  <c:v>37746.5</c:v>
                </c:pt>
                <c:pt idx="22">
                  <c:v>38781.150000000009</c:v>
                </c:pt>
                <c:pt idx="23">
                  <c:v>47539.5</c:v>
                </c:pt>
                <c:pt idx="24">
                  <c:v>47932</c:v>
                </c:pt>
                <c:pt idx="25">
                  <c:v>70034.600000000006</c:v>
                </c:pt>
                <c:pt idx="26">
                  <c:v>72416</c:v>
                </c:pt>
                <c:pt idx="27">
                  <c:v>77081.950000000012</c:v>
                </c:pt>
                <c:pt idx="28">
                  <c:v>91406.2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A6-42EE-AE79-B59881D2B6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40257744"/>
        <c:axId val="1565349968"/>
        <c:axId val="0"/>
      </c:bar3DChart>
      <c:catAx>
        <c:axId val="1440257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349968"/>
        <c:crosses val="autoZero"/>
        <c:auto val="1"/>
        <c:lblAlgn val="ctr"/>
        <c:lblOffset val="100"/>
        <c:noMultiLvlLbl val="0"/>
      </c:catAx>
      <c:valAx>
        <c:axId val="1565349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025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[coffee_shop_sales project.xlsx]Sheet15!PivotTable3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r>
              <a:rPr lang="en-US" sz="2000" b="1">
                <a:solidFill>
                  <a:schemeClr val="bg2"/>
                </a:solidFill>
              </a:rPr>
              <a:t>Top</a:t>
            </a:r>
            <a:r>
              <a:rPr lang="en-US" sz="2000" b="1" baseline="0">
                <a:solidFill>
                  <a:schemeClr val="bg2"/>
                </a:solidFill>
              </a:rPr>
              <a:t> 10 Flavours</a:t>
            </a:r>
          </a:p>
        </c:rich>
      </c:tx>
      <c:layout>
        <c:manualLayout>
          <c:xMode val="edge"/>
          <c:yMode val="edge"/>
          <c:x val="0.36943048695731906"/>
          <c:y val="2.64336908290146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Sheet15!$B$3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Sheet15!$A$4:$A$14</c:f>
              <c:strCache>
                <c:ptCount val="10"/>
                <c:pt idx="0">
                  <c:v>Our Old Time Diner Blend</c:v>
                </c:pt>
                <c:pt idx="1">
                  <c:v>Ethiopia</c:v>
                </c:pt>
                <c:pt idx="2">
                  <c:v>Columbian Medium Roast</c:v>
                </c:pt>
                <c:pt idx="3">
                  <c:v>Brazilian</c:v>
                </c:pt>
                <c:pt idx="4">
                  <c:v>Jamaican Coffee River</c:v>
                </c:pt>
                <c:pt idx="5">
                  <c:v>Sustainably Grown Organic</c:v>
                </c:pt>
                <c:pt idx="6">
                  <c:v>Morning Sunrise Chai</c:v>
                </c:pt>
                <c:pt idx="7">
                  <c:v>Peppermint</c:v>
                </c:pt>
                <c:pt idx="8">
                  <c:v>Earl Grey</c:v>
                </c:pt>
                <c:pt idx="9">
                  <c:v>Latte</c:v>
                </c:pt>
              </c:strCache>
            </c:strRef>
          </c:cat>
          <c:val>
            <c:numRef>
              <c:f>Sheet15!$B$4:$B$14</c:f>
              <c:numCache>
                <c:formatCode>General</c:formatCode>
                <c:ptCount val="10"/>
                <c:pt idx="0">
                  <c:v>8660</c:v>
                </c:pt>
                <c:pt idx="1">
                  <c:v>8658</c:v>
                </c:pt>
                <c:pt idx="2">
                  <c:v>8620</c:v>
                </c:pt>
                <c:pt idx="3">
                  <c:v>8489</c:v>
                </c:pt>
                <c:pt idx="4">
                  <c:v>8135</c:v>
                </c:pt>
                <c:pt idx="5">
                  <c:v>6024</c:v>
                </c:pt>
                <c:pt idx="6">
                  <c:v>6024</c:v>
                </c:pt>
                <c:pt idx="7">
                  <c:v>5959</c:v>
                </c:pt>
                <c:pt idx="8">
                  <c:v>5897</c:v>
                </c:pt>
                <c:pt idx="9">
                  <c:v>5886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AB-4DEF-A35D-5B54381F5F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59423919"/>
        <c:axId val="1648491439"/>
        <c:axId val="0"/>
      </c:bar3DChart>
      <c:catAx>
        <c:axId val="14594239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8491439"/>
        <c:crosses val="autoZero"/>
        <c:auto val="1"/>
        <c:lblAlgn val="ctr"/>
        <c:lblOffset val="100"/>
        <c:noMultiLvlLbl val="0"/>
      </c:catAx>
      <c:valAx>
        <c:axId val="16484914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9423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[coffee_shop_sales project.xlsx]q2!PivotTable4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800">
                <a:solidFill>
                  <a:schemeClr val="bg1"/>
                </a:solidFill>
              </a:rPr>
              <a:t>sales day by day</a:t>
            </a:r>
          </a:p>
        </c:rich>
      </c:tx>
      <c:layout>
        <c:manualLayout>
          <c:xMode val="edge"/>
          <c:yMode val="edge"/>
          <c:x val="0.3654833224293958"/>
          <c:y val="5.14550947004482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180314960629921"/>
          <c:y val="0.14249781277340332"/>
          <c:w val="0.75028018372703409"/>
          <c:h val="0.658160934542844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'q2'!$B$3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'q2'!$A$4:$A$10</c:f>
              <c:strCache>
                <c:ptCount val="7"/>
                <c:pt idx="0">
                  <c:v>Monday</c:v>
                </c:pt>
                <c:pt idx="1">
                  <c:v>Friday</c:v>
                </c:pt>
                <c:pt idx="2">
                  <c:v>Thursday</c:v>
                </c:pt>
                <c:pt idx="3">
                  <c:v>Wednesday</c:v>
                </c:pt>
                <c:pt idx="4">
                  <c:v>Tuesday</c:v>
                </c:pt>
                <c:pt idx="5">
                  <c:v>Sunday</c:v>
                </c:pt>
                <c:pt idx="6">
                  <c:v>Saturday</c:v>
                </c:pt>
              </c:strCache>
            </c:strRef>
          </c:cat>
          <c:val>
            <c:numRef>
              <c:f>'q2'!$B$4:$B$10</c:f>
              <c:numCache>
                <c:formatCode>General</c:formatCode>
                <c:ptCount val="7"/>
                <c:pt idx="0">
                  <c:v>101677.27999999608</c:v>
                </c:pt>
                <c:pt idx="1">
                  <c:v>101372.99999999632</c:v>
                </c:pt>
                <c:pt idx="2">
                  <c:v>100767.77999999575</c:v>
                </c:pt>
                <c:pt idx="3">
                  <c:v>100313.53999999609</c:v>
                </c:pt>
                <c:pt idx="4">
                  <c:v>99455.939999996539</c:v>
                </c:pt>
                <c:pt idx="5">
                  <c:v>98330.309999996214</c:v>
                </c:pt>
                <c:pt idx="6">
                  <c:v>96894.479999996518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07-418A-A083-747231DFA0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53593183"/>
        <c:axId val="1823034671"/>
      </c:barChart>
      <c:catAx>
        <c:axId val="1853593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3034671"/>
        <c:crosses val="autoZero"/>
        <c:auto val="1"/>
        <c:lblAlgn val="ctr"/>
        <c:lblOffset val="100"/>
        <c:noMultiLvlLbl val="0"/>
      </c:catAx>
      <c:valAx>
        <c:axId val="18230346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593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84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1562814"/>
            <a:ext cx="7415927" cy="28389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450"/>
              </a:lnSpc>
              <a:buNone/>
            </a:pPr>
            <a:r>
              <a:rPr lang="en-US" sz="5950" dirty="0">
                <a:solidFill>
                  <a:srgbClr val="C6BFEE"/>
                </a:solidFill>
                <a:latin typeface="Arial" panose="020B0604020202020204" pitchFamily="34" charset="0"/>
                <a:ea typeface="Prompt Medium" pitchFamily="34" charset="-122"/>
                <a:cs typeface="Arial" panose="020B0604020202020204" pitchFamily="34" charset="0"/>
              </a:rPr>
              <a:t>Coffee Shop Sales Analysis</a:t>
            </a:r>
            <a:endParaRPr lang="en-US" sz="5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64037" y="4306517"/>
            <a:ext cx="7415927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Arial" panose="020B0604020202020204" pitchFamily="34" charset="0"/>
                <a:ea typeface="Mukta Light" pitchFamily="34" charset="-122"/>
                <a:cs typeface="Arial" panose="020B0604020202020204" pitchFamily="34" charset="0"/>
              </a:rPr>
              <a:t>Discover key findings and actionable recommendations to boost your retail performance. Our analysis reveals critical insights into customer preferences, purchasing patterns, and operational opportunities.</a:t>
            </a:r>
          </a:p>
          <a:p>
            <a:pPr marL="0" indent="0">
              <a:lnSpc>
                <a:spcPts val="3100"/>
              </a:lnSpc>
              <a:buNone/>
            </a:pPr>
            <a:endParaRPr lang="en-US" sz="1900" dirty="0">
              <a:solidFill>
                <a:srgbClr val="DAD8E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ts val="3100"/>
              </a:lnSpc>
              <a:buNone/>
            </a:pP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864037" y="6253282"/>
            <a:ext cx="394930" cy="394930"/>
          </a:xfrm>
          <a:prstGeom prst="roundRect">
            <a:avLst>
              <a:gd name="adj" fmla="val 23151155"/>
            </a:avLst>
          </a:prstGeom>
          <a:solidFill>
            <a:srgbClr val="573AB8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007745" y="6401991"/>
            <a:ext cx="107394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FFFFFF"/>
                </a:solidFill>
                <a:latin typeface="Arial" panose="020B0604020202020204" pitchFamily="34" charset="0"/>
                <a:ea typeface="Mukta Medium" pitchFamily="34" charset="-122"/>
                <a:cs typeface="Arial" panose="020B0604020202020204" pitchFamily="34" charset="0"/>
              </a:rPr>
              <a:t>VS</a:t>
            </a:r>
            <a:endParaRPr lang="en-US" sz="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382316" y="6234827"/>
            <a:ext cx="1993702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DAD8E9"/>
                </a:solidFill>
                <a:latin typeface="Arial" panose="020B0604020202020204" pitchFamily="34" charset="0"/>
                <a:ea typeface="Mukta Bold" pitchFamily="34" charset="-122"/>
                <a:cs typeface="Arial" panose="020B0604020202020204" pitchFamily="34" charset="0"/>
              </a:rPr>
              <a:t>by Vicky Singh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552916"/>
            <a:ext cx="9077325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Arial" panose="020B0604020202020204" pitchFamily="34" charset="0"/>
                <a:ea typeface="Prompt Medium" pitchFamily="34" charset="-122"/>
                <a:cs typeface="Arial" panose="020B0604020202020204" pitchFamily="34" charset="0"/>
              </a:rPr>
              <a:t>High-Demand Product Categories</a:t>
            </a:r>
            <a:endParaRPr lang="en-US" sz="4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864037" y="170618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C6BFEE"/>
                </a:solidFill>
                <a:latin typeface="Arial" panose="020B0604020202020204" pitchFamily="34" charset="0"/>
                <a:ea typeface="Prompt Medium" pitchFamily="34" charset="-122"/>
                <a:cs typeface="Arial" panose="020B0604020202020204" pitchFamily="34" charset="0"/>
              </a:rPr>
              <a:t>Tea and Coffee</a:t>
            </a:r>
            <a:endParaRPr lang="en-US" sz="2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864037" y="2295899"/>
            <a:ext cx="3898821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Arial" panose="020B0604020202020204" pitchFamily="34" charset="0"/>
                <a:ea typeface="Mukta Light" pitchFamily="34" charset="-122"/>
                <a:cs typeface="Arial" panose="020B0604020202020204" pitchFamily="34" charset="0"/>
              </a:rPr>
              <a:t>Consistently high sales volumes in these categories. Herbal tea, especially Coffee, is a top performer.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5372695" y="1706183"/>
            <a:ext cx="2811304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C6BFEE"/>
                </a:solidFill>
                <a:latin typeface="Arial" panose="020B0604020202020204" pitchFamily="34" charset="0"/>
                <a:ea typeface="Prompt Medium" pitchFamily="34" charset="-122"/>
                <a:cs typeface="Arial" panose="020B0604020202020204" pitchFamily="34" charset="0"/>
              </a:rPr>
              <a:t>Targeted Promotions</a:t>
            </a:r>
            <a:endParaRPr lang="en-US" sz="2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5372695" y="2295899"/>
            <a:ext cx="3898821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Arial" panose="020B0604020202020204" pitchFamily="34" charset="0"/>
                <a:ea typeface="Mukta Light" pitchFamily="34" charset="-122"/>
                <a:cs typeface="Arial" panose="020B0604020202020204" pitchFamily="34" charset="0"/>
              </a:rPr>
              <a:t>Run promotions for popular items like peppermint tea. Introduce seasonal flavors to maintain engagement.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9881354" y="170618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C6BFEE"/>
                </a:solidFill>
                <a:latin typeface="Arial" panose="020B0604020202020204" pitchFamily="34" charset="0"/>
                <a:ea typeface="Prompt Medium" pitchFamily="34" charset="-122"/>
                <a:cs typeface="Arial" panose="020B0604020202020204" pitchFamily="34" charset="0"/>
              </a:rPr>
              <a:t>Category Expansion</a:t>
            </a:r>
            <a:endParaRPr lang="en-US" sz="2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9881354" y="2295893"/>
            <a:ext cx="3898821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Arial" panose="020B0604020202020204" pitchFamily="34" charset="0"/>
                <a:ea typeface="Mukta Light" pitchFamily="34" charset="-122"/>
                <a:cs typeface="Arial" panose="020B0604020202020204" pitchFamily="34" charset="0"/>
              </a:rPr>
              <a:t>Expand variety within high-performing categories. Add new herbal tea flavors to build on interest.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DDBC57-F4BB-1C95-6899-88C11DE558E1}"/>
              </a:ext>
            </a:extLst>
          </p:cNvPr>
          <p:cNvSpPr/>
          <p:nvPr/>
        </p:nvSpPr>
        <p:spPr>
          <a:xfrm>
            <a:off x="12834851" y="7747462"/>
            <a:ext cx="1729047" cy="365760"/>
          </a:xfrm>
          <a:prstGeom prst="rect">
            <a:avLst/>
          </a:prstGeom>
          <a:solidFill>
            <a:srgbClr val="1601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9C1081E-D674-7505-98CE-B80EBFF30C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087536"/>
              </p:ext>
            </p:extLst>
          </p:nvPr>
        </p:nvGraphicFramePr>
        <p:xfrm>
          <a:off x="491067" y="4114800"/>
          <a:ext cx="6587066" cy="3865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7ACEE6D-2E64-490A-740E-BAB9EBE3E0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4401162"/>
              </p:ext>
            </p:extLst>
          </p:nvPr>
        </p:nvGraphicFramePr>
        <p:xfrm>
          <a:off x="7772399" y="4114800"/>
          <a:ext cx="5875867" cy="3865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39364" y="670203"/>
            <a:ext cx="7132082" cy="6769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50" dirty="0">
                <a:solidFill>
                  <a:srgbClr val="C6BFEE"/>
                </a:solidFill>
                <a:latin typeface="Arial" panose="020B0604020202020204" pitchFamily="34" charset="0"/>
                <a:ea typeface="Prompt Medium" pitchFamily="34" charset="-122"/>
                <a:cs typeface="Arial" panose="020B0604020202020204" pitchFamily="34" charset="0"/>
              </a:rPr>
              <a:t>Customer Size Preferences</a:t>
            </a:r>
            <a:endParaRPr lang="en-US" sz="4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364" y="1712714"/>
            <a:ext cx="1218605" cy="194976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23490" y="1956435"/>
            <a:ext cx="2708077" cy="3384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DAD8E9"/>
                </a:solidFill>
                <a:latin typeface="Arial" panose="020B0604020202020204" pitchFamily="34" charset="0"/>
                <a:ea typeface="Prompt Medium" pitchFamily="34" charset="-122"/>
                <a:cs typeface="Arial" panose="020B0604020202020204" pitchFamily="34" charset="0"/>
              </a:rPr>
              <a:t>Identify Preference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7923490" y="2441138"/>
            <a:ext cx="5853946" cy="7798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Arial" panose="020B0604020202020204" pitchFamily="34" charset="0"/>
                <a:ea typeface="Mukta Light" pitchFamily="34" charset="-122"/>
                <a:cs typeface="Arial" panose="020B0604020202020204" pitchFamily="34" charset="0"/>
              </a:rPr>
              <a:t>Larger sizes generate higher sales revenue per transaction, especially for beverages like tea and coffee.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364" y="3662482"/>
            <a:ext cx="1218605" cy="194976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923490" y="3906203"/>
            <a:ext cx="2708077" cy="3384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DAD8E9"/>
                </a:solidFill>
                <a:latin typeface="Arial" panose="020B0604020202020204" pitchFamily="34" charset="0"/>
                <a:ea typeface="Prompt Medium" pitchFamily="34" charset="-122"/>
                <a:cs typeface="Arial" panose="020B0604020202020204" pitchFamily="34" charset="0"/>
              </a:rPr>
              <a:t>Upsell Strategy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7923490" y="4390906"/>
            <a:ext cx="5853946" cy="7798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Arial" panose="020B0604020202020204" pitchFamily="34" charset="0"/>
                <a:ea typeface="Mukta Light" pitchFamily="34" charset="-122"/>
                <a:cs typeface="Arial" panose="020B0604020202020204" pitchFamily="34" charset="0"/>
              </a:rPr>
              <a:t>Encourage upselling of larger sizes. Highlight cost savings per ounce or offer slight discounts.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364" y="5612249"/>
            <a:ext cx="1218605" cy="194976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923490" y="5855970"/>
            <a:ext cx="2708077" cy="3384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DAD8E9"/>
                </a:solidFill>
                <a:latin typeface="Arial" panose="020B0604020202020204" pitchFamily="34" charset="0"/>
                <a:ea typeface="Prompt Medium" pitchFamily="34" charset="-122"/>
                <a:cs typeface="Arial" panose="020B0604020202020204" pitchFamily="34" charset="0"/>
              </a:rPr>
              <a:t>Menu Optimization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7923490" y="6340673"/>
            <a:ext cx="5853946" cy="7798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Arial" panose="020B0604020202020204" pitchFamily="34" charset="0"/>
                <a:ea typeface="Mukta Light" pitchFamily="34" charset="-122"/>
                <a:cs typeface="Arial" panose="020B0604020202020204" pitchFamily="34" charset="0"/>
              </a:rPr>
              <a:t>Display "Large" size as default on menus and ordering screens. Create value-driven combo offers.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AAC947-78D8-08CA-E707-441CD0135FC7}"/>
              </a:ext>
            </a:extLst>
          </p:cNvPr>
          <p:cNvSpPr/>
          <p:nvPr/>
        </p:nvSpPr>
        <p:spPr>
          <a:xfrm>
            <a:off x="12834851" y="7747462"/>
            <a:ext cx="1729047" cy="365760"/>
          </a:xfrm>
          <a:prstGeom prst="rect">
            <a:avLst/>
          </a:prstGeom>
          <a:solidFill>
            <a:srgbClr val="1601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4D386D6-81DC-3F0D-4B46-B757661A1A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9187562"/>
              </p:ext>
            </p:extLst>
          </p:nvPr>
        </p:nvGraphicFramePr>
        <p:xfrm>
          <a:off x="199505" y="1712714"/>
          <a:ext cx="5774337" cy="5849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50437" y="678894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Peak Sales Hours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6705481" y="1734979"/>
            <a:ext cx="30480" cy="5817870"/>
          </a:xfrm>
          <a:prstGeom prst="roundRect">
            <a:avLst>
              <a:gd name="adj" fmla="val 340200"/>
            </a:avLst>
          </a:prstGeom>
          <a:solidFill>
            <a:srgbClr val="6D4562"/>
          </a:solidFill>
          <a:ln/>
        </p:spPr>
      </p:sp>
      <p:sp>
        <p:nvSpPr>
          <p:cNvPr id="5" name="Shape 2"/>
          <p:cNvSpPr/>
          <p:nvPr/>
        </p:nvSpPr>
        <p:spPr>
          <a:xfrm>
            <a:off x="6967954" y="2275046"/>
            <a:ext cx="864037" cy="30480"/>
          </a:xfrm>
          <a:prstGeom prst="roundRect">
            <a:avLst>
              <a:gd name="adj" fmla="val 340200"/>
            </a:avLst>
          </a:prstGeom>
          <a:solidFill>
            <a:srgbClr val="6D4562"/>
          </a:solidFill>
          <a:ln/>
        </p:spPr>
      </p:sp>
      <p:sp>
        <p:nvSpPr>
          <p:cNvPr id="6" name="Shape 3"/>
          <p:cNvSpPr/>
          <p:nvPr/>
        </p:nvSpPr>
        <p:spPr>
          <a:xfrm>
            <a:off x="6443008" y="2012633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659106" y="2125742"/>
            <a:ext cx="123111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1</a:t>
            </a:r>
            <a:endParaRPr lang="en-US" sz="2550" dirty="0"/>
          </a:p>
        </p:txBody>
      </p:sp>
      <p:sp>
        <p:nvSpPr>
          <p:cNvPr id="8" name="Text 5"/>
          <p:cNvSpPr/>
          <p:nvPr/>
        </p:nvSpPr>
        <p:spPr>
          <a:xfrm>
            <a:off x="8078510" y="1981795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Identify Peak Times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8078510" y="2472809"/>
            <a:ext cx="56878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High-traffic periods include mid-mornings (10-11 AM) and early afternoons. Although there is not much fluctuations in customers over the week.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6967954" y="4296608"/>
            <a:ext cx="864037" cy="30480"/>
          </a:xfrm>
          <a:prstGeom prst="roundRect">
            <a:avLst>
              <a:gd name="adj" fmla="val 340200"/>
            </a:avLst>
          </a:prstGeom>
          <a:solidFill>
            <a:srgbClr val="6D4562"/>
          </a:solidFill>
          <a:ln/>
        </p:spPr>
      </p:sp>
      <p:sp>
        <p:nvSpPr>
          <p:cNvPr id="11" name="Shape 8"/>
          <p:cNvSpPr/>
          <p:nvPr/>
        </p:nvSpPr>
        <p:spPr>
          <a:xfrm>
            <a:off x="6443008" y="4034195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6624459" y="4147304"/>
            <a:ext cx="192524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2</a:t>
            </a:r>
            <a:endParaRPr lang="en-US" sz="2550" dirty="0"/>
          </a:p>
        </p:txBody>
      </p:sp>
      <p:sp>
        <p:nvSpPr>
          <p:cNvPr id="13" name="Text 10"/>
          <p:cNvSpPr/>
          <p:nvPr/>
        </p:nvSpPr>
        <p:spPr>
          <a:xfrm>
            <a:off x="8078510" y="4003358"/>
            <a:ext cx="3248263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Implement Happy Hours</a:t>
            </a:r>
            <a:endParaRPr lang="en-US" sz="2150" dirty="0"/>
          </a:p>
        </p:txBody>
      </p:sp>
      <p:sp>
        <p:nvSpPr>
          <p:cNvPr id="14" name="Text 11"/>
          <p:cNvSpPr/>
          <p:nvPr/>
        </p:nvSpPr>
        <p:spPr>
          <a:xfrm>
            <a:off x="8078510" y="4494371"/>
            <a:ext cx="56878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Introduce "happy hour" promotions during slower times to spread foot traffic more evenly throughout day.</a:t>
            </a:r>
            <a:endParaRPr lang="en-US" sz="1900" dirty="0"/>
          </a:p>
        </p:txBody>
      </p:sp>
      <p:sp>
        <p:nvSpPr>
          <p:cNvPr id="15" name="Shape 12"/>
          <p:cNvSpPr/>
          <p:nvPr/>
        </p:nvSpPr>
        <p:spPr>
          <a:xfrm>
            <a:off x="6967954" y="6318171"/>
            <a:ext cx="864037" cy="30480"/>
          </a:xfrm>
          <a:prstGeom prst="roundRect">
            <a:avLst>
              <a:gd name="adj" fmla="val 340200"/>
            </a:avLst>
          </a:prstGeom>
          <a:solidFill>
            <a:srgbClr val="6D4562"/>
          </a:solidFill>
          <a:ln/>
        </p:spPr>
      </p:sp>
      <p:sp>
        <p:nvSpPr>
          <p:cNvPr id="16" name="Shape 13"/>
          <p:cNvSpPr/>
          <p:nvPr/>
        </p:nvSpPr>
        <p:spPr>
          <a:xfrm>
            <a:off x="6443008" y="6055757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6625173" y="6168866"/>
            <a:ext cx="190976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3</a:t>
            </a:r>
            <a:endParaRPr lang="en-US" sz="2550" dirty="0"/>
          </a:p>
        </p:txBody>
      </p:sp>
      <p:sp>
        <p:nvSpPr>
          <p:cNvPr id="18" name="Text 15"/>
          <p:cNvSpPr/>
          <p:nvPr/>
        </p:nvSpPr>
        <p:spPr>
          <a:xfrm>
            <a:off x="8078510" y="6024920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Optimize Staffing</a:t>
            </a:r>
            <a:endParaRPr lang="en-US" sz="2150" dirty="0"/>
          </a:p>
        </p:txBody>
      </p:sp>
      <p:sp>
        <p:nvSpPr>
          <p:cNvPr id="19" name="Text 16"/>
          <p:cNvSpPr/>
          <p:nvPr/>
        </p:nvSpPr>
        <p:spPr>
          <a:xfrm>
            <a:off x="8078510" y="6515933"/>
            <a:ext cx="56878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Increase staffing and stock levels during peak hours. Reduce wait times and improve customer satisfaction.</a:t>
            </a:r>
            <a:endParaRPr lang="en-US" sz="19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1C9DCE-3DE6-2D97-77D6-59A097AAB56F}"/>
              </a:ext>
            </a:extLst>
          </p:cNvPr>
          <p:cNvSpPr/>
          <p:nvPr/>
        </p:nvSpPr>
        <p:spPr>
          <a:xfrm>
            <a:off x="12834851" y="7747462"/>
            <a:ext cx="1729047" cy="365760"/>
          </a:xfrm>
          <a:prstGeom prst="rect">
            <a:avLst/>
          </a:prstGeom>
          <a:solidFill>
            <a:srgbClr val="1601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C671A291-A3D9-6AF7-2436-7B96344F3A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2458742"/>
              </p:ext>
            </p:extLst>
          </p:nvPr>
        </p:nvGraphicFramePr>
        <p:xfrm>
          <a:off x="448887" y="1734979"/>
          <a:ext cx="5842316" cy="5817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50437" y="1618059"/>
            <a:ext cx="74159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Arial" panose="020B0604020202020204" pitchFamily="34" charset="0"/>
                <a:ea typeface="Prompt Medium" pitchFamily="34" charset="-122"/>
                <a:cs typeface="Arial" panose="020B0604020202020204" pitchFamily="34" charset="0"/>
              </a:rPr>
              <a:t>Location-Based Sales Variation</a:t>
            </a:r>
            <a:endParaRPr lang="en-US" sz="4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350437" y="3359944"/>
            <a:ext cx="7415927" cy="3251597"/>
          </a:xfrm>
          <a:prstGeom prst="roundRect">
            <a:avLst>
              <a:gd name="adj" fmla="val 3189"/>
            </a:avLst>
          </a:prstGeom>
          <a:noFill/>
          <a:ln w="1524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365677" y="3375184"/>
            <a:ext cx="7384613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6613327" y="3530918"/>
            <a:ext cx="196381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Arial" panose="020B0604020202020204" pitchFamily="34" charset="0"/>
                <a:ea typeface="Mukta Light" pitchFamily="34" charset="-122"/>
                <a:cs typeface="Arial" panose="020B0604020202020204" pitchFamily="34" charset="0"/>
              </a:rPr>
              <a:t>Location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9078397" y="3530918"/>
            <a:ext cx="196000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Arial" panose="020B0604020202020204" pitchFamily="34" charset="0"/>
                <a:ea typeface="Mukta Light" pitchFamily="34" charset="-122"/>
                <a:cs typeface="Arial" panose="020B0604020202020204" pitchFamily="34" charset="0"/>
              </a:rPr>
              <a:t>Performance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11539657" y="3530918"/>
            <a:ext cx="196381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Arial" panose="020B0604020202020204" pitchFamily="34" charset="0"/>
                <a:ea typeface="Mukta Light" pitchFamily="34" charset="-122"/>
                <a:cs typeface="Arial" panose="020B0604020202020204" pitchFamily="34" charset="0"/>
              </a:rPr>
              <a:t>Strategy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hape 6"/>
          <p:cNvSpPr/>
          <p:nvPr/>
        </p:nvSpPr>
        <p:spPr>
          <a:xfrm>
            <a:off x="6365677" y="4081701"/>
            <a:ext cx="7384613" cy="110156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6613327" y="4237434"/>
            <a:ext cx="196381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Arial" panose="020B0604020202020204" pitchFamily="34" charset="0"/>
                <a:ea typeface="Mukta Light" pitchFamily="34" charset="-122"/>
                <a:cs typeface="Arial" panose="020B0604020202020204" pitchFamily="34" charset="0"/>
              </a:rPr>
              <a:t>Hell’s  Kitchen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9078397" y="4237434"/>
            <a:ext cx="196000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Arial" panose="020B0604020202020204" pitchFamily="34" charset="0"/>
                <a:ea typeface="Mukta Light" pitchFamily="34" charset="-122"/>
                <a:cs typeface="Arial" panose="020B0604020202020204" pitchFamily="34" charset="0"/>
              </a:rPr>
              <a:t>High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11539657" y="4237434"/>
            <a:ext cx="196381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Arial" panose="020B0604020202020204" pitchFamily="34" charset="0"/>
                <a:ea typeface="Mukta Light" pitchFamily="34" charset="-122"/>
                <a:cs typeface="Arial" panose="020B0604020202020204" pitchFamily="34" charset="0"/>
              </a:rPr>
              <a:t>Stock popular items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6365677" y="5183267"/>
            <a:ext cx="7384613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6613327" y="5339001"/>
            <a:ext cx="196381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Arial" panose="020B0604020202020204" pitchFamily="34" charset="0"/>
                <a:ea typeface="Mukta Light" pitchFamily="34" charset="-122"/>
                <a:cs typeface="Arial" panose="020B0604020202020204" pitchFamily="34" charset="0"/>
              </a:rPr>
              <a:t>Astoria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9078397" y="5339001"/>
            <a:ext cx="196000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Arial" panose="020B0604020202020204" pitchFamily="34" charset="0"/>
                <a:ea typeface="Mukta Light" pitchFamily="34" charset="-122"/>
                <a:cs typeface="Arial" panose="020B0604020202020204" pitchFamily="34" charset="0"/>
              </a:rPr>
              <a:t>Medium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11539657" y="5339001"/>
            <a:ext cx="196381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Arial" panose="020B0604020202020204" pitchFamily="34" charset="0"/>
                <a:ea typeface="Mukta Light" pitchFamily="34" charset="-122"/>
                <a:cs typeface="Arial" panose="020B0604020202020204" pitchFamily="34" charset="0"/>
              </a:rPr>
              <a:t>Balanced inventory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hape 14"/>
          <p:cNvSpPr/>
          <p:nvPr/>
        </p:nvSpPr>
        <p:spPr>
          <a:xfrm>
            <a:off x="6365677" y="5889784"/>
            <a:ext cx="7384613" cy="7065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6613327" y="6045518"/>
            <a:ext cx="196381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 Manhattan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9078397" y="6045518"/>
            <a:ext cx="196000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Arial" panose="020B0604020202020204" pitchFamily="34" charset="0"/>
                <a:ea typeface="Mukta Light" pitchFamily="34" charset="-122"/>
                <a:cs typeface="Arial" panose="020B0604020202020204" pitchFamily="34" charset="0"/>
              </a:rPr>
              <a:t>Low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11539657" y="6045518"/>
            <a:ext cx="196381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Arial" panose="020B0604020202020204" pitchFamily="34" charset="0"/>
                <a:ea typeface="Mukta Light" pitchFamily="34" charset="-122"/>
                <a:cs typeface="Arial" panose="020B0604020202020204" pitchFamily="34" charset="0"/>
              </a:rPr>
              <a:t>Limited-time offers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4A4584-B78D-2A93-76D3-E1DFE310A62A}"/>
              </a:ext>
            </a:extLst>
          </p:cNvPr>
          <p:cNvSpPr/>
          <p:nvPr/>
        </p:nvSpPr>
        <p:spPr>
          <a:xfrm>
            <a:off x="12834851" y="7747462"/>
            <a:ext cx="1729047" cy="365760"/>
          </a:xfrm>
          <a:prstGeom prst="rect">
            <a:avLst/>
          </a:prstGeom>
          <a:solidFill>
            <a:srgbClr val="1601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C2947FD9-B1B9-494B-80F0-D921E016AF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992041"/>
              </p:ext>
            </p:extLst>
          </p:nvPr>
        </p:nvGraphicFramePr>
        <p:xfrm>
          <a:off x="432263" y="1246910"/>
          <a:ext cx="5686598" cy="6500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76179" y="314789"/>
            <a:ext cx="5068729" cy="546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00"/>
              </a:lnSpc>
              <a:buNone/>
            </a:pPr>
            <a:r>
              <a:rPr lang="en-US" sz="3400" dirty="0">
                <a:solidFill>
                  <a:srgbClr val="C6BFEE"/>
                </a:solidFill>
                <a:latin typeface="Arial" panose="020B0604020202020204" pitchFamily="34" charset="0"/>
                <a:ea typeface="Prompt Medium" pitchFamily="34" charset="-122"/>
                <a:cs typeface="Arial" panose="020B0604020202020204" pitchFamily="34" charset="0"/>
              </a:rPr>
              <a:t>Popular Product Flavors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179" y="1053825"/>
            <a:ext cx="491490" cy="491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055112" y="1139759"/>
            <a:ext cx="2244328" cy="2730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DAD8E9"/>
                </a:solidFill>
                <a:latin typeface="Arial" panose="020B0604020202020204" pitchFamily="34" charset="0"/>
                <a:ea typeface="Prompt Medium" pitchFamily="34" charset="-122"/>
                <a:cs typeface="Arial" panose="020B0604020202020204" pitchFamily="34" charset="0"/>
              </a:rPr>
              <a:t>Highlight Top Flavors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6276178" y="1545315"/>
            <a:ext cx="7767637" cy="6293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450"/>
              </a:lnSpc>
            </a:pPr>
            <a:r>
              <a:rPr lang="en-US" sz="1600" u="none" strike="noStrike" dirty="0">
                <a:solidFill>
                  <a:schemeClr val="bg2"/>
                </a:solidFill>
                <a:effectLst/>
              </a:rPr>
              <a:t>Our Old Time Diner Blend , Ethiopia and Columbian Mediuam Roast are </a:t>
            </a:r>
            <a:r>
              <a:rPr lang="en-US" sz="1600" u="none" strike="noStrike" dirty="0" err="1">
                <a:solidFill>
                  <a:schemeClr val="bg2"/>
                </a:solidFill>
                <a:effectLst/>
              </a:rPr>
              <a:t>thre</a:t>
            </a:r>
            <a:r>
              <a:rPr lang="en-US" sz="1600" u="none" strike="noStrike" dirty="0">
                <a:solidFill>
                  <a:schemeClr val="bg2"/>
                </a:solidFill>
                <a:effectLst/>
              </a:rPr>
              <a:t> most popular flavors. Barista Espresso, Hot chocolate And Brewed </a:t>
            </a:r>
            <a:r>
              <a:rPr lang="en-US" sz="1600" b="1" u="none" strike="noStrike" dirty="0">
                <a:solidFill>
                  <a:schemeClr val="bg2"/>
                </a:solidFill>
                <a:effectLst/>
              </a:rPr>
              <a:t> Black tea is also most popular products.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>
              <a:lnSpc>
                <a:spcPts val="2450"/>
              </a:lnSpc>
              <a:buNone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735" y="2329031"/>
            <a:ext cx="491490" cy="49149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055112" y="2476022"/>
            <a:ext cx="2184797" cy="2730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DAD8E9"/>
                </a:solidFill>
                <a:latin typeface="Arial" panose="020B0604020202020204" pitchFamily="34" charset="0"/>
                <a:ea typeface="Prompt Medium" pitchFamily="34" charset="-122"/>
                <a:cs typeface="Arial" panose="020B0604020202020204" pitchFamily="34" charset="0"/>
              </a:rPr>
              <a:t>Limited Editions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6247735" y="2958395"/>
            <a:ext cx="7767637" cy="314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DAD8E9"/>
                </a:solidFill>
                <a:latin typeface="Arial" panose="020B0604020202020204" pitchFamily="34" charset="0"/>
                <a:ea typeface="Mukta Light" pitchFamily="34" charset="-122"/>
                <a:cs typeface="Arial" panose="020B0604020202020204" pitchFamily="34" charset="0"/>
              </a:rPr>
              <a:t>Introduce exclusive flavor options to create a sense of urgency and encourage repeat purchases.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7735" y="3495856"/>
            <a:ext cx="491490" cy="49149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055112" y="3550085"/>
            <a:ext cx="2418874" cy="2730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DAD8E9"/>
                </a:solidFill>
                <a:latin typeface="Arial" panose="020B0604020202020204" pitchFamily="34" charset="0"/>
                <a:ea typeface="Prompt Medium" pitchFamily="34" charset="-122"/>
                <a:cs typeface="Arial" panose="020B0604020202020204" pitchFamily="34" charset="0"/>
              </a:rPr>
              <a:t>Customization Options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6247734" y="4097189"/>
            <a:ext cx="7767637" cy="314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DAD8E9"/>
                </a:solidFill>
                <a:latin typeface="Arial" panose="020B0604020202020204" pitchFamily="34" charset="0"/>
                <a:ea typeface="Mukta Light" pitchFamily="34" charset="-122"/>
                <a:cs typeface="Arial" panose="020B0604020202020204" pitchFamily="34" charset="0"/>
              </a:rPr>
              <a:t>Offer customizable drink options, allowing customers to create their perfect flavor combination.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D0E114-8FBC-0212-61BE-CDFE217976AC}"/>
              </a:ext>
            </a:extLst>
          </p:cNvPr>
          <p:cNvSpPr/>
          <p:nvPr/>
        </p:nvSpPr>
        <p:spPr>
          <a:xfrm>
            <a:off x="12885650" y="7747462"/>
            <a:ext cx="1729047" cy="365760"/>
          </a:xfrm>
          <a:prstGeom prst="rect">
            <a:avLst/>
          </a:prstGeom>
          <a:solidFill>
            <a:srgbClr val="1601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830F030-90FA-4016-BAB1-DE9BD98518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4484043"/>
              </p:ext>
            </p:extLst>
          </p:nvPr>
        </p:nvGraphicFramePr>
        <p:xfrm>
          <a:off x="220137" y="856656"/>
          <a:ext cx="5875863" cy="7256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F9ACA6B6-44C7-AD5F-5F96-D837F837E4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0934636"/>
              </p:ext>
            </p:extLst>
          </p:nvPr>
        </p:nvGraphicFramePr>
        <p:xfrm>
          <a:off x="6383870" y="4411870"/>
          <a:ext cx="6587066" cy="3788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64037" y="3955375"/>
            <a:ext cx="5651063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Arial" panose="020B0604020202020204" pitchFamily="34" charset="0"/>
                <a:ea typeface="Prompt Medium" pitchFamily="34" charset="-122"/>
                <a:cs typeface="Arial" panose="020B0604020202020204" pitchFamily="34" charset="0"/>
              </a:rPr>
              <a:t>Day and Time Impact</a:t>
            </a:r>
            <a:endParaRPr lang="en-US" sz="4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864037" y="5289113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80135" y="5402223"/>
            <a:ext cx="123111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DAD8E9"/>
                </a:solidFill>
                <a:latin typeface="Arial" panose="020B0604020202020204" pitchFamily="34" charset="0"/>
                <a:ea typeface="Prompt Medium" pitchFamily="34" charset="-122"/>
                <a:cs typeface="Arial" panose="020B0604020202020204" pitchFamily="34" charset="0"/>
              </a:rPr>
              <a:t>1</a:t>
            </a:r>
            <a:endParaRPr lang="en-US" sz="25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666280" y="528911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Arial" panose="020B0604020202020204" pitchFamily="34" charset="0"/>
                <a:ea typeface="Prompt Medium" pitchFamily="34" charset="-122"/>
                <a:cs typeface="Arial" panose="020B0604020202020204" pitchFamily="34" charset="0"/>
              </a:rPr>
              <a:t>Weekdays Focus</a:t>
            </a:r>
            <a:endParaRPr lang="en-US" sz="2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666280" y="5780127"/>
            <a:ext cx="3333988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Arial" panose="020B0604020202020204" pitchFamily="34" charset="0"/>
                <a:ea typeface="Mukta Light" pitchFamily="34" charset="-122"/>
                <a:cs typeface="Arial" panose="020B0604020202020204" pitchFamily="34" charset="0"/>
              </a:rPr>
              <a:t>Transactions are significantly higher during weekdays. Capitalize on this with exclusive weekend deals.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5247084" y="5289113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428536" y="5402223"/>
            <a:ext cx="192524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DAD8E9"/>
                </a:solidFill>
                <a:latin typeface="Arial" panose="020B0604020202020204" pitchFamily="34" charset="0"/>
                <a:ea typeface="Prompt Medium" pitchFamily="34" charset="-122"/>
                <a:cs typeface="Arial" panose="020B0604020202020204" pitchFamily="34" charset="0"/>
              </a:rPr>
              <a:t>2</a:t>
            </a:r>
            <a:endParaRPr lang="en-US" sz="25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6049328" y="528911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Arial" panose="020B0604020202020204" pitchFamily="34" charset="0"/>
                <a:ea typeface="Prompt Medium" pitchFamily="34" charset="-122"/>
                <a:cs typeface="Arial" panose="020B0604020202020204" pitchFamily="34" charset="0"/>
              </a:rPr>
              <a:t>Off-Peak Strategies</a:t>
            </a:r>
            <a:endParaRPr lang="en-US" sz="2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6049328" y="5780127"/>
            <a:ext cx="3333988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Arial" panose="020B0604020202020204" pitchFamily="34" charset="0"/>
                <a:ea typeface="Mukta Light" pitchFamily="34" charset="-122"/>
                <a:cs typeface="Arial" panose="020B0604020202020204" pitchFamily="34" charset="0"/>
              </a:rPr>
              <a:t>Promote take-out orders or pre-ordering options for busier times. Reduce in-store congestion.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9630132" y="5289113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812298" y="5402223"/>
            <a:ext cx="190976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DAD8E9"/>
                </a:solidFill>
                <a:latin typeface="Arial" panose="020B0604020202020204" pitchFamily="34" charset="0"/>
                <a:ea typeface="Prompt Medium" pitchFamily="34" charset="-122"/>
                <a:cs typeface="Arial" panose="020B0604020202020204" pitchFamily="34" charset="0"/>
              </a:rPr>
              <a:t>3</a:t>
            </a:r>
            <a:endParaRPr lang="en-US" sz="25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10432375" y="5289113"/>
            <a:ext cx="3184088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Arial" panose="020B0604020202020204" pitchFamily="34" charset="0"/>
                <a:ea typeface="Prompt Medium" pitchFamily="34" charset="-122"/>
                <a:cs typeface="Arial" panose="020B0604020202020204" pitchFamily="34" charset="0"/>
              </a:rPr>
              <a:t>Time-Based Promotions</a:t>
            </a:r>
            <a:endParaRPr lang="en-US" sz="2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10432375" y="5780127"/>
            <a:ext cx="3333988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Arial" panose="020B0604020202020204" pitchFamily="34" charset="0"/>
                <a:ea typeface="Mukta Light" pitchFamily="34" charset="-122"/>
                <a:cs typeface="Arial" panose="020B0604020202020204" pitchFamily="34" charset="0"/>
              </a:rPr>
              <a:t>Implement time-specific offers to drive traffic during traditionally slower periods of the day.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E9B48B-8805-4A24-43C3-5DF2F5578A01}"/>
              </a:ext>
            </a:extLst>
          </p:cNvPr>
          <p:cNvSpPr/>
          <p:nvPr/>
        </p:nvSpPr>
        <p:spPr>
          <a:xfrm>
            <a:off x="12834851" y="7747462"/>
            <a:ext cx="1729047" cy="365760"/>
          </a:xfrm>
          <a:prstGeom prst="rect">
            <a:avLst/>
          </a:prstGeom>
          <a:solidFill>
            <a:srgbClr val="1601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BC344C99-CFB7-BE4D-812C-2F0E474E09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5131525"/>
              </p:ext>
            </p:extLst>
          </p:nvPr>
        </p:nvGraphicFramePr>
        <p:xfrm>
          <a:off x="319679" y="722222"/>
          <a:ext cx="13296784" cy="3233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65531" y="1092966"/>
            <a:ext cx="7359491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000" dirty="0">
                <a:solidFill>
                  <a:srgbClr val="C6BFEE"/>
                </a:solidFill>
                <a:latin typeface="Arial" panose="020B0604020202020204" pitchFamily="34" charset="0"/>
                <a:ea typeface="Prompt Medium" pitchFamily="34" charset="-122"/>
                <a:cs typeface="Arial" panose="020B0604020202020204" pitchFamily="34" charset="0"/>
              </a:rPr>
              <a:t>Average Spending Patterns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20575" y="2149051"/>
            <a:ext cx="30480" cy="5817870"/>
          </a:xfrm>
          <a:prstGeom prst="roundRect">
            <a:avLst>
              <a:gd name="adj" fmla="val 340200"/>
            </a:avLst>
          </a:prstGeom>
          <a:solidFill>
            <a:srgbClr val="6D4562"/>
          </a:solidFill>
          <a:ln/>
        </p:spPr>
      </p:sp>
      <p:sp>
        <p:nvSpPr>
          <p:cNvPr id="5" name="Shape 2"/>
          <p:cNvSpPr/>
          <p:nvPr/>
        </p:nvSpPr>
        <p:spPr>
          <a:xfrm>
            <a:off x="883048" y="2689118"/>
            <a:ext cx="864037" cy="30480"/>
          </a:xfrm>
          <a:prstGeom prst="roundRect">
            <a:avLst>
              <a:gd name="adj" fmla="val 340200"/>
            </a:avLst>
          </a:prstGeom>
          <a:solidFill>
            <a:srgbClr val="6D4562"/>
          </a:solidFill>
          <a:ln/>
        </p:spPr>
      </p:sp>
      <p:sp>
        <p:nvSpPr>
          <p:cNvPr id="6" name="Shape 3"/>
          <p:cNvSpPr/>
          <p:nvPr/>
        </p:nvSpPr>
        <p:spPr>
          <a:xfrm>
            <a:off x="358102" y="2426705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574200" y="2539814"/>
            <a:ext cx="123111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400" dirty="0">
                <a:solidFill>
                  <a:srgbClr val="DAD8E9"/>
                </a:solidFill>
                <a:latin typeface="Arial" panose="020B0604020202020204" pitchFamily="34" charset="0"/>
                <a:ea typeface="Prompt Medium" pitchFamily="34" charset="-122"/>
                <a:cs typeface="Arial" panose="020B0604020202020204" pitchFamily="34" charset="0"/>
              </a:rPr>
              <a:t>1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1993604" y="2395867"/>
            <a:ext cx="3071574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dirty="0">
                <a:solidFill>
                  <a:srgbClr val="DAD8E9"/>
                </a:solidFill>
                <a:latin typeface="Arial" panose="020B0604020202020204" pitchFamily="34" charset="0"/>
                <a:ea typeface="Prompt Medium" pitchFamily="34" charset="-122"/>
                <a:cs typeface="Arial" panose="020B0604020202020204" pitchFamily="34" charset="0"/>
              </a:rPr>
              <a:t>Analyze Pricing Impact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993604" y="2886881"/>
            <a:ext cx="56878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dirty="0">
                <a:solidFill>
                  <a:srgbClr val="DAD8E9"/>
                </a:solidFill>
                <a:latin typeface="Arial" panose="020B0604020202020204" pitchFamily="34" charset="0"/>
                <a:ea typeface="Mukta Light" pitchFamily="34" charset="-122"/>
                <a:cs typeface="Arial" panose="020B0604020202020204" pitchFamily="34" charset="0"/>
              </a:rPr>
              <a:t>Review how pricing affects transaction size and spending. Identify products yielding higher profitability.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883048" y="4710680"/>
            <a:ext cx="864037" cy="30480"/>
          </a:xfrm>
          <a:prstGeom prst="roundRect">
            <a:avLst>
              <a:gd name="adj" fmla="val 340200"/>
            </a:avLst>
          </a:prstGeom>
          <a:solidFill>
            <a:srgbClr val="6D4562"/>
          </a:solidFill>
          <a:ln/>
        </p:spPr>
      </p:sp>
      <p:sp>
        <p:nvSpPr>
          <p:cNvPr id="11" name="Shape 8"/>
          <p:cNvSpPr/>
          <p:nvPr/>
        </p:nvSpPr>
        <p:spPr>
          <a:xfrm>
            <a:off x="358102" y="4448267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539553" y="4561376"/>
            <a:ext cx="192524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400" dirty="0">
                <a:solidFill>
                  <a:srgbClr val="DAD8E9"/>
                </a:solidFill>
                <a:latin typeface="Arial" panose="020B0604020202020204" pitchFamily="34" charset="0"/>
                <a:ea typeface="Prompt Medium" pitchFamily="34" charset="-122"/>
                <a:cs typeface="Arial" panose="020B0604020202020204" pitchFamily="34" charset="0"/>
              </a:rPr>
              <a:t>2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1993604" y="4417430"/>
            <a:ext cx="2941082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dirty="0">
                <a:solidFill>
                  <a:srgbClr val="DAD8E9"/>
                </a:solidFill>
                <a:latin typeface="Arial" panose="020B0604020202020204" pitchFamily="34" charset="0"/>
                <a:ea typeface="Prompt Medium" pitchFamily="34" charset="-122"/>
                <a:cs typeface="Arial" panose="020B0604020202020204" pitchFamily="34" charset="0"/>
              </a:rPr>
              <a:t>Strategic Adjustments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1993604" y="4908443"/>
            <a:ext cx="56878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dirty="0">
                <a:solidFill>
                  <a:srgbClr val="DAD8E9"/>
                </a:solidFill>
                <a:latin typeface="Arial" panose="020B0604020202020204" pitchFamily="34" charset="0"/>
                <a:ea typeface="Mukta Light" pitchFamily="34" charset="-122"/>
                <a:cs typeface="Arial" panose="020B0604020202020204" pitchFamily="34" charset="0"/>
              </a:rPr>
              <a:t>Regularly review and adjust pricing for popular items.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dirty="0">
                <a:solidFill>
                  <a:srgbClr val="DAD8E9"/>
                </a:solidFill>
                <a:latin typeface="Arial" panose="020B0604020202020204" pitchFamily="34" charset="0"/>
                <a:ea typeface="Mukta Light" pitchFamily="34" charset="-122"/>
                <a:cs typeface="Arial" panose="020B0604020202020204" pitchFamily="34" charset="0"/>
              </a:rPr>
              <a:t> Ensure profitability while remaining competitive.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hape 12"/>
          <p:cNvSpPr/>
          <p:nvPr/>
        </p:nvSpPr>
        <p:spPr>
          <a:xfrm>
            <a:off x="883048" y="6732243"/>
            <a:ext cx="864037" cy="30480"/>
          </a:xfrm>
          <a:prstGeom prst="roundRect">
            <a:avLst>
              <a:gd name="adj" fmla="val 340200"/>
            </a:avLst>
          </a:prstGeom>
          <a:solidFill>
            <a:srgbClr val="6D4562"/>
          </a:solidFill>
          <a:ln/>
        </p:spPr>
      </p:sp>
      <p:sp>
        <p:nvSpPr>
          <p:cNvPr id="16" name="Shape 13"/>
          <p:cNvSpPr/>
          <p:nvPr/>
        </p:nvSpPr>
        <p:spPr>
          <a:xfrm>
            <a:off x="358102" y="6469829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540267" y="6582938"/>
            <a:ext cx="190976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400" dirty="0">
                <a:solidFill>
                  <a:srgbClr val="DAD8E9"/>
                </a:solidFill>
                <a:latin typeface="Arial" panose="020B0604020202020204" pitchFamily="34" charset="0"/>
                <a:ea typeface="Prompt Medium" pitchFamily="34" charset="-122"/>
                <a:cs typeface="Arial" panose="020B0604020202020204" pitchFamily="34" charset="0"/>
              </a:rPr>
              <a:t>3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15"/>
          <p:cNvSpPr/>
          <p:nvPr/>
        </p:nvSpPr>
        <p:spPr>
          <a:xfrm>
            <a:off x="1993604" y="6438992"/>
            <a:ext cx="3687247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dirty="0">
                <a:solidFill>
                  <a:srgbClr val="DAD8E9"/>
                </a:solidFill>
                <a:latin typeface="Arial" panose="020B0604020202020204" pitchFamily="34" charset="0"/>
                <a:ea typeface="Prompt Medium" pitchFamily="34" charset="-122"/>
                <a:cs typeface="Arial" panose="020B0604020202020204" pitchFamily="34" charset="0"/>
              </a:rPr>
              <a:t>Promote High-Margin Items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1993604" y="6930005"/>
            <a:ext cx="56878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dirty="0">
                <a:solidFill>
                  <a:srgbClr val="DAD8E9"/>
                </a:solidFill>
                <a:latin typeface="Arial" panose="020B0604020202020204" pitchFamily="34" charset="0"/>
                <a:ea typeface="Mukta Light" pitchFamily="34" charset="-122"/>
                <a:cs typeface="Arial" panose="020B0604020202020204" pitchFamily="34" charset="0"/>
              </a:rPr>
              <a:t>Focus promotional efforts on items with higher margins. Optimize revenue generation without increasing costs.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0DB189-A97F-9C11-4B37-9F8724D5C49F}"/>
              </a:ext>
            </a:extLst>
          </p:cNvPr>
          <p:cNvSpPr/>
          <p:nvPr/>
        </p:nvSpPr>
        <p:spPr>
          <a:xfrm>
            <a:off x="12715337" y="7738083"/>
            <a:ext cx="1915064" cy="365760"/>
          </a:xfrm>
          <a:prstGeom prst="rect">
            <a:avLst/>
          </a:prstGeom>
          <a:solidFill>
            <a:srgbClr val="1601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0"/>
          <p:cNvSpPr/>
          <p:nvPr/>
        </p:nvSpPr>
        <p:spPr>
          <a:xfrm>
            <a:off x="7671397" y="1136662"/>
            <a:ext cx="7225481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3600" dirty="0">
                <a:solidFill>
                  <a:srgbClr val="C6BFEE"/>
                </a:solidFill>
                <a:latin typeface="Arial" panose="020B0604020202020204" pitchFamily="34" charset="0"/>
                <a:ea typeface="Prompt Medium" pitchFamily="34" charset="-122"/>
                <a:cs typeface="Arial" panose="020B0604020202020204" pitchFamily="34" charset="0"/>
              </a:rPr>
              <a:t>Single-Item Purchase Patterns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Shape 1"/>
          <p:cNvSpPr/>
          <p:nvPr/>
        </p:nvSpPr>
        <p:spPr>
          <a:xfrm>
            <a:off x="7655502" y="2878547"/>
            <a:ext cx="3039007" cy="2990374"/>
          </a:xfrm>
          <a:prstGeom prst="roundRect">
            <a:avLst>
              <a:gd name="adj" fmla="val 3468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35" name="Text 2"/>
          <p:cNvSpPr/>
          <p:nvPr/>
        </p:nvSpPr>
        <p:spPr>
          <a:xfrm>
            <a:off x="7743007" y="314060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dirty="0">
                <a:solidFill>
                  <a:srgbClr val="DAD8E9"/>
                </a:solidFill>
                <a:latin typeface="Arial" panose="020B0604020202020204" pitchFamily="34" charset="0"/>
                <a:ea typeface="Prompt Medium" pitchFamily="34" charset="-122"/>
                <a:cs typeface="Arial" panose="020B0604020202020204" pitchFamily="34" charset="0"/>
              </a:rPr>
              <a:t>Bundle Offers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 3"/>
          <p:cNvSpPr/>
          <p:nvPr/>
        </p:nvSpPr>
        <p:spPr>
          <a:xfrm>
            <a:off x="7743007" y="3631617"/>
            <a:ext cx="2897284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600" dirty="0">
                <a:solidFill>
                  <a:srgbClr val="DAD8E9"/>
                </a:solidFill>
                <a:latin typeface="Arial" panose="020B0604020202020204" pitchFamily="34" charset="0"/>
                <a:ea typeface="Mukta Light" pitchFamily="34" charset="-122"/>
                <a:cs typeface="Arial" panose="020B0604020202020204" pitchFamily="34" charset="0"/>
              </a:rPr>
              <a:t>Create deals pairing complementary items. Encourage multiple purchases per visit to increase transaction value.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Shape 4"/>
          <p:cNvSpPr/>
          <p:nvPr/>
        </p:nvSpPr>
        <p:spPr>
          <a:xfrm>
            <a:off x="10913383" y="2878547"/>
            <a:ext cx="3318018" cy="2990374"/>
          </a:xfrm>
          <a:prstGeom prst="roundRect">
            <a:avLst>
              <a:gd name="adj" fmla="val 3468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38" name="Text 5"/>
          <p:cNvSpPr/>
          <p:nvPr/>
        </p:nvSpPr>
        <p:spPr>
          <a:xfrm>
            <a:off x="11574438" y="314060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dirty="0">
                <a:solidFill>
                  <a:srgbClr val="DAD8E9"/>
                </a:solidFill>
                <a:latin typeface="Arial" panose="020B0604020202020204" pitchFamily="34" charset="0"/>
                <a:ea typeface="Prompt Medium" pitchFamily="34" charset="-122"/>
                <a:cs typeface="Arial" panose="020B0604020202020204" pitchFamily="34" charset="0"/>
              </a:rPr>
              <a:t>Loyalty Incentives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6"/>
          <p:cNvSpPr/>
          <p:nvPr/>
        </p:nvSpPr>
        <p:spPr>
          <a:xfrm>
            <a:off x="11059058" y="3631617"/>
            <a:ext cx="3060502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600" dirty="0">
                <a:solidFill>
                  <a:srgbClr val="DAD8E9"/>
                </a:solidFill>
                <a:latin typeface="Arial" panose="020B0604020202020204" pitchFamily="34" charset="0"/>
                <a:ea typeface="Mukta Light" pitchFamily="34" charset="-122"/>
                <a:cs typeface="Arial" panose="020B0604020202020204" pitchFamily="34" charset="0"/>
              </a:rPr>
              <a:t>Introduce rewards for purchasing multiple items. Offer bonus points for bundled purchases.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Shape 7"/>
          <p:cNvSpPr/>
          <p:nvPr/>
        </p:nvSpPr>
        <p:spPr>
          <a:xfrm>
            <a:off x="7681458" y="6115737"/>
            <a:ext cx="6549943" cy="1805226"/>
          </a:xfrm>
          <a:prstGeom prst="roundRect">
            <a:avLst>
              <a:gd name="adj" fmla="val 5744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41" name="Text 8"/>
          <p:cNvSpPr/>
          <p:nvPr/>
        </p:nvSpPr>
        <p:spPr>
          <a:xfrm>
            <a:off x="7743007" y="6377794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dirty="0">
                <a:solidFill>
                  <a:srgbClr val="DAD8E9"/>
                </a:solidFill>
                <a:latin typeface="Arial" panose="020B0604020202020204" pitchFamily="34" charset="0"/>
                <a:ea typeface="Prompt Medium" pitchFamily="34" charset="-122"/>
                <a:cs typeface="Arial" panose="020B0604020202020204" pitchFamily="34" charset="0"/>
              </a:rPr>
              <a:t>Upsell Training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 9"/>
          <p:cNvSpPr/>
          <p:nvPr/>
        </p:nvSpPr>
        <p:spPr>
          <a:xfrm>
            <a:off x="7743007" y="6868807"/>
            <a:ext cx="689181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600" dirty="0">
                <a:solidFill>
                  <a:srgbClr val="DAD8E9"/>
                </a:solidFill>
                <a:latin typeface="Arial" panose="020B0604020202020204" pitchFamily="34" charset="0"/>
                <a:ea typeface="Mukta Light" pitchFamily="34" charset="-122"/>
                <a:cs typeface="Arial" panose="020B0604020202020204" pitchFamily="34" charset="0"/>
              </a:rPr>
              <a:t>Train staff in effective upselling techniques. Suggest complementary items to single-item purchasers.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Shape 1">
            <a:extLst>
              <a:ext uri="{FF2B5EF4-FFF2-40B4-BE49-F238E27FC236}">
                <a16:creationId xmlns:a16="http://schemas.microsoft.com/office/drawing/2014/main" id="{B3E3E86F-4347-90B2-3BB0-8D7249E40826}"/>
              </a:ext>
            </a:extLst>
          </p:cNvPr>
          <p:cNvSpPr/>
          <p:nvPr/>
        </p:nvSpPr>
        <p:spPr>
          <a:xfrm flipH="1">
            <a:off x="7420386" y="1304390"/>
            <a:ext cx="78786" cy="6997810"/>
          </a:xfrm>
          <a:prstGeom prst="roundRect">
            <a:avLst>
              <a:gd name="adj" fmla="val 340200"/>
            </a:avLst>
          </a:prstGeom>
          <a:solidFill>
            <a:srgbClr val="6D4562"/>
          </a:solidFill>
          <a:ln/>
        </p:spPr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E2AADB-AB6C-5BD0-7839-0542969EFBFD}"/>
              </a:ext>
            </a:extLst>
          </p:cNvPr>
          <p:cNvSpPr/>
          <p:nvPr/>
        </p:nvSpPr>
        <p:spPr>
          <a:xfrm>
            <a:off x="1993604" y="72928"/>
            <a:ext cx="10928766" cy="893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RECOMMENDATIONS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89491" y="541734"/>
            <a:ext cx="6762512" cy="5472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00"/>
              </a:lnSpc>
              <a:buNone/>
            </a:pPr>
            <a:r>
              <a:rPr lang="en-US" sz="3400" dirty="0">
                <a:solidFill>
                  <a:srgbClr val="C6BFEE"/>
                </a:solidFill>
                <a:latin typeface="Arial" panose="020B0604020202020204" pitchFamily="34" charset="0"/>
                <a:ea typeface="Prompt Medium" pitchFamily="34" charset="-122"/>
                <a:cs typeface="Arial" panose="020B0604020202020204" pitchFamily="34" charset="0"/>
              </a:rPr>
              <a:t>Implementation and Monitoring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91" y="1384340"/>
            <a:ext cx="985004" cy="157603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969889" y="1581269"/>
            <a:ext cx="2188964" cy="2736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DAD8E9"/>
                </a:solidFill>
                <a:latin typeface="Arial" panose="020B0604020202020204" pitchFamily="34" charset="0"/>
                <a:ea typeface="Prompt Medium" pitchFamily="34" charset="-122"/>
                <a:cs typeface="Arial" panose="020B0604020202020204" pitchFamily="34" charset="0"/>
              </a:rPr>
              <a:t>Phased Roll-out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1969889" y="1972985"/>
            <a:ext cx="6484620" cy="6305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DAD8E9"/>
                </a:solidFill>
                <a:latin typeface="Arial" panose="020B0604020202020204" pitchFamily="34" charset="0"/>
                <a:ea typeface="Mukta Light" pitchFamily="34" charset="-122"/>
                <a:cs typeface="Arial" panose="020B0604020202020204" pitchFamily="34" charset="0"/>
              </a:rPr>
              <a:t>Implement recommendations gradually. Start with high-impact, low-effort changes for quick wins.</a:t>
            </a:r>
            <a:endParaRPr lang="en-US" sz="15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91" y="2960370"/>
            <a:ext cx="985004" cy="157603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969889" y="3157299"/>
            <a:ext cx="2349937" cy="2736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DAD8E9"/>
                </a:solidFill>
                <a:latin typeface="Arial" panose="020B0604020202020204" pitchFamily="34" charset="0"/>
                <a:ea typeface="Prompt Medium" pitchFamily="34" charset="-122"/>
                <a:cs typeface="Arial" panose="020B0604020202020204" pitchFamily="34" charset="0"/>
              </a:rPr>
              <a:t>Data-Driven Decisions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1969889" y="3549015"/>
            <a:ext cx="6484620" cy="6305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DAD8E9"/>
                </a:solidFill>
                <a:latin typeface="Arial" panose="020B0604020202020204" pitchFamily="34" charset="0"/>
                <a:ea typeface="Mukta Light" pitchFamily="34" charset="-122"/>
                <a:cs typeface="Arial" panose="020B0604020202020204" pitchFamily="34" charset="0"/>
              </a:rPr>
              <a:t>Continue monitoring sales data. Use insights to refine strategies and make informed decisions.</a:t>
            </a:r>
            <a:endParaRPr lang="en-US" sz="15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91" y="4536400"/>
            <a:ext cx="985004" cy="157603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969889" y="4733330"/>
            <a:ext cx="2188964" cy="2736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DAD8E9"/>
                </a:solidFill>
                <a:latin typeface="Arial" panose="020B0604020202020204" pitchFamily="34" charset="0"/>
                <a:ea typeface="Prompt Medium" pitchFamily="34" charset="-122"/>
                <a:cs typeface="Arial" panose="020B0604020202020204" pitchFamily="34" charset="0"/>
              </a:rPr>
              <a:t>Customer Feedback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1969889" y="5125045"/>
            <a:ext cx="6484620" cy="6305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DAD8E9"/>
                </a:solidFill>
                <a:latin typeface="Arial" panose="020B0604020202020204" pitchFamily="34" charset="0"/>
                <a:ea typeface="Mukta Light" pitchFamily="34" charset="-122"/>
                <a:cs typeface="Arial" panose="020B0604020202020204" pitchFamily="34" charset="0"/>
              </a:rPr>
              <a:t>Regularly collect and analyze customer feedback. Ensure changes positively impact customer experience.</a:t>
            </a:r>
            <a:endParaRPr lang="en-US" sz="15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491" y="6112431"/>
            <a:ext cx="985004" cy="157603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969889" y="6309360"/>
            <a:ext cx="2188964" cy="2736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DAD8E9"/>
                </a:solidFill>
                <a:latin typeface="Arial" panose="020B0604020202020204" pitchFamily="34" charset="0"/>
                <a:ea typeface="Prompt Medium" pitchFamily="34" charset="-122"/>
                <a:cs typeface="Arial" panose="020B0604020202020204" pitchFamily="34" charset="0"/>
              </a:rPr>
              <a:t>Iterate and Improve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8"/>
          <p:cNvSpPr/>
          <p:nvPr/>
        </p:nvSpPr>
        <p:spPr>
          <a:xfrm>
            <a:off x="1969889" y="6701076"/>
            <a:ext cx="6484620" cy="6305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DAD8E9"/>
                </a:solidFill>
                <a:latin typeface="Arial" panose="020B0604020202020204" pitchFamily="34" charset="0"/>
                <a:ea typeface="Mukta Light" pitchFamily="34" charset="-122"/>
                <a:cs typeface="Arial" panose="020B0604020202020204" pitchFamily="34" charset="0"/>
              </a:rPr>
              <a:t>Continuously refine strategies based on performance data and customer responses. Stay agile and adaptive.</a:t>
            </a:r>
            <a:endParaRPr lang="en-US" sz="15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3DE53E-9073-5620-9506-7861165E98B0}"/>
              </a:ext>
            </a:extLst>
          </p:cNvPr>
          <p:cNvSpPr/>
          <p:nvPr/>
        </p:nvSpPr>
        <p:spPr>
          <a:xfrm>
            <a:off x="12834851" y="7747462"/>
            <a:ext cx="1729047" cy="365760"/>
          </a:xfrm>
          <a:prstGeom prst="rect">
            <a:avLst/>
          </a:prstGeom>
          <a:solidFill>
            <a:srgbClr val="1601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601</Words>
  <Application>Microsoft Office PowerPoint</Application>
  <PresentationFormat>Custom</PresentationFormat>
  <Paragraphs>103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Prompt Medium</vt:lpstr>
      <vt:lpstr>Mukta Light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vicky.singh</cp:lastModifiedBy>
  <cp:revision>6</cp:revision>
  <dcterms:created xsi:type="dcterms:W3CDTF">2024-11-08T15:08:41Z</dcterms:created>
  <dcterms:modified xsi:type="dcterms:W3CDTF">2024-11-10T12:43:12Z</dcterms:modified>
</cp:coreProperties>
</file>