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Roboto" panose="02000000000000000000" pitchFamily="2" charset="0"/>
      <p:regular r:id="rId13"/>
      <p:bold r:id="rId14"/>
    </p:embeddedFont>
    <p:embeddedFont>
      <p:font typeface="Roboto Bold" panose="02000000000000000000" pitchFamily="2" charset="0"/>
      <p:bold r:id="rId15"/>
    </p:embeddedFont>
    <p:embeddedFont>
      <p:font typeface="Roboto Medium" panose="02000000000000000000" pitchFamily="2" charset="0"/>
      <p:regular r:id="rId16"/>
    </p:embeddedFont>
    <p:embeddedFont>
      <p:font typeface="Roboto Slab" pitchFamily="2"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8" d="100"/>
          <a:sy n="58"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rts/_rels/chart1.xml.rels><?xml version="1.0" encoding="UTF-8" standalone="yes"?>
<Relationships xmlns="http://schemas.openxmlformats.org/package/2006/relationships"><Relationship Id="rId3" Type="http://schemas.openxmlformats.org/officeDocument/2006/relationships/oleObject" Target="file:///E:\1%20Excel\Vrinda%20Store%20Data%20Analysis%20project%20Don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1%20Excel\Vrinda%20Store%20Data%20Analysis%20project%20Don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 project Done.xlsx]Q7!PivotTable5</c:name>
    <c:fmtId val="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Channel Vs Sale</a:t>
            </a:r>
          </a:p>
        </c:rich>
      </c:tx>
      <c:layout>
        <c:manualLayout>
          <c:xMode val="edge"/>
          <c:yMode val="edge"/>
          <c:x val="0.36209178437323991"/>
          <c:y val="4.5215206994831158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a:sp3d/>
        </c:spPr>
      </c:pivotFmt>
      <c:pivotFmt>
        <c:idx val="4"/>
        <c:spPr>
          <a:solidFill>
            <a:schemeClr val="accent1"/>
          </a:solidFill>
          <a:ln w="9525" cap="flat" cmpd="sng" algn="ctr">
            <a:noFill/>
            <a:round/>
          </a:ln>
          <a:effectLst/>
          <a:sp3d/>
        </c:spPr>
      </c:pivotFmt>
      <c:pivotFmt>
        <c:idx val="5"/>
        <c:spPr>
          <a:solidFill>
            <a:schemeClr val="accent1"/>
          </a:solidFill>
          <a:ln w="9525" cap="flat" cmpd="sng" algn="ctr">
            <a:noFill/>
            <a:round/>
          </a:ln>
          <a:effectLst/>
          <a:sp3d/>
        </c:spPr>
      </c:pivotFmt>
      <c:pivotFmt>
        <c:idx val="6"/>
        <c:spPr>
          <a:solidFill>
            <a:schemeClr val="accent1"/>
          </a:solidFill>
          <a:ln w="9525" cap="flat" cmpd="sng" algn="ctr">
            <a:noFill/>
            <a:round/>
          </a:ln>
          <a:effectLst/>
          <a:sp3d/>
        </c:spPr>
      </c:pivotFmt>
      <c:pivotFmt>
        <c:idx val="7"/>
        <c:spPr>
          <a:solidFill>
            <a:schemeClr val="accent1"/>
          </a:solidFill>
          <a:ln w="9525" cap="flat" cmpd="sng" algn="ctr">
            <a:noFill/>
            <a:round/>
          </a:ln>
          <a:effectLst/>
          <a:sp3d/>
        </c:spPr>
      </c:pivotFmt>
      <c:pivotFmt>
        <c:idx val="8"/>
        <c:spPr>
          <a:solidFill>
            <a:schemeClr val="accent1"/>
          </a:solidFill>
          <a:ln w="9525" cap="flat" cmpd="sng" algn="ctr">
            <a:noFill/>
            <a:round/>
          </a:ln>
          <a:effectLst/>
          <a:sp3d/>
        </c:spPr>
      </c:pivotFmt>
      <c:pivotFmt>
        <c:idx val="9"/>
        <c:spPr>
          <a:solidFill>
            <a:schemeClr val="accent1"/>
          </a:solidFill>
          <a:ln w="9525" cap="flat" cmpd="sng" algn="ctr">
            <a:noFill/>
            <a:round/>
          </a:ln>
          <a:effectLst/>
          <a:sp3d/>
        </c:spPr>
      </c:pivotFmt>
      <c:pivotFmt>
        <c:idx val="10"/>
        <c:spPr>
          <a:solidFill>
            <a:schemeClr val="accent1"/>
          </a:soli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726460312561574"/>
          <c:y val="0.18127274090738657"/>
          <c:w val="0.83953018372703414"/>
          <c:h val="0.53940389353171347"/>
        </c:manualLayout>
      </c:layout>
      <c:bar3DChart>
        <c:barDir val="col"/>
        <c:grouping val="clustered"/>
        <c:varyColors val="0"/>
        <c:ser>
          <c:idx val="0"/>
          <c:order val="0"/>
          <c:tx>
            <c:strRef>
              <c:f>'Q7'!$B$3</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'Q7'!$A$4:$A$10</c:f>
              <c:strCache>
                <c:ptCount val="7"/>
                <c:pt idx="0">
                  <c:v>Ajio</c:v>
                </c:pt>
                <c:pt idx="1">
                  <c:v>Amazon</c:v>
                </c:pt>
                <c:pt idx="2">
                  <c:v>Flipkart</c:v>
                </c:pt>
                <c:pt idx="3">
                  <c:v>Meesho</c:v>
                </c:pt>
                <c:pt idx="4">
                  <c:v>Myntra</c:v>
                </c:pt>
                <c:pt idx="5">
                  <c:v>Nalli</c:v>
                </c:pt>
                <c:pt idx="6">
                  <c:v>Others</c:v>
                </c:pt>
              </c:strCache>
            </c:strRef>
          </c:cat>
          <c:val>
            <c:numRef>
              <c:f>'Q7'!$B$4:$B$10</c:f>
              <c:numCache>
                <c:formatCode>General</c:formatCode>
                <c:ptCount val="7"/>
                <c:pt idx="0">
                  <c:v>1331427</c:v>
                </c:pt>
                <c:pt idx="1">
                  <c:v>7519933</c:v>
                </c:pt>
                <c:pt idx="2">
                  <c:v>4573301</c:v>
                </c:pt>
                <c:pt idx="3">
                  <c:v>927606</c:v>
                </c:pt>
                <c:pt idx="4">
                  <c:v>4941540</c:v>
                </c:pt>
                <c:pt idx="5">
                  <c:v>1015329</c:v>
                </c:pt>
                <c:pt idx="6">
                  <c:v>867241</c:v>
                </c:pt>
              </c:numCache>
            </c:numRef>
          </c:val>
          <c:extLst>
            <c:ext xmlns:c16="http://schemas.microsoft.com/office/drawing/2014/chart" uri="{C3380CC4-5D6E-409C-BE32-E72D297353CC}">
              <c16:uniqueId val="{00000000-4271-4F62-A41C-3790CD9C08F8}"/>
            </c:ext>
          </c:extLst>
        </c:ser>
        <c:dLbls>
          <c:showLegendKey val="0"/>
          <c:showVal val="1"/>
          <c:showCatName val="0"/>
          <c:showSerName val="0"/>
          <c:showPercent val="0"/>
          <c:showBubbleSize val="0"/>
        </c:dLbls>
        <c:gapWidth val="65"/>
        <c:shape val="box"/>
        <c:axId val="2063989632"/>
        <c:axId val="1871957232"/>
        <c:axId val="0"/>
      </c:bar3DChart>
      <c:catAx>
        <c:axId val="206398963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871957232"/>
        <c:crosses val="autoZero"/>
        <c:auto val="1"/>
        <c:lblAlgn val="ctr"/>
        <c:lblOffset val="100"/>
        <c:noMultiLvlLbl val="0"/>
      </c:catAx>
      <c:valAx>
        <c:axId val="187195723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063989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 project Done.xlsx]Q4!PivotTable2</c:name>
    <c:fmtId val="11"/>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Order Status</a:t>
            </a:r>
          </a:p>
        </c:rich>
      </c:tx>
      <c:layout>
        <c:manualLayout>
          <c:xMode val="edge"/>
          <c:yMode val="edge"/>
          <c:x val="0.29702011297948061"/>
          <c:y val="0.13675811571469154"/>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layout>
            <c:manualLayout>
              <c:x val="0.1413211129194881"/>
              <c:y val="2.527646129541864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layout>
            <c:manualLayout>
              <c:x val="-0.10445473563614337"/>
              <c:y val="2.52764612954185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layout>
            <c:manualLayout>
              <c:x val="6.1443962138907869E-3"/>
              <c:y val="-3.79146919431279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dLbl>
          <c:idx val="0"/>
          <c:layout>
            <c:manualLayout>
              <c:x val="0.1413211129194881"/>
              <c:y val="2.527646129541864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pivotFmt>
      <c:pivotFmt>
        <c:idx val="11"/>
        <c:spPr>
          <a:solidFill>
            <a:schemeClr val="accent1"/>
          </a:solidFill>
          <a:ln>
            <a:noFill/>
          </a:ln>
          <a:effectLst/>
        </c:spPr>
        <c:dLbl>
          <c:idx val="0"/>
          <c:layout>
            <c:manualLayout>
              <c:x val="-0.10445473563614337"/>
              <c:y val="2.52764612954185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layout>
            <c:manualLayout>
              <c:x val="6.1443962138907869E-3"/>
              <c:y val="-3.79146919431279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dLbl>
          <c:idx val="0"/>
          <c:layout>
            <c:manualLayout>
              <c:x val="0.1413211129194881"/>
              <c:y val="2.527646129541864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pivotFmt>
      <c:pivotFmt>
        <c:idx val="16"/>
        <c:spPr>
          <a:solidFill>
            <a:schemeClr val="accent1"/>
          </a:solidFill>
          <a:ln>
            <a:noFill/>
          </a:ln>
          <a:effectLst/>
        </c:spPr>
        <c:dLbl>
          <c:idx val="0"/>
          <c:layout>
            <c:manualLayout>
              <c:x val="-0.10445473563614337"/>
              <c:y val="2.52764612954185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dLbl>
          <c:idx val="0"/>
          <c:layout>
            <c:manualLayout>
              <c:x val="6.1443962138907869E-3"/>
              <c:y val="-3.79146919431279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538794846835202E-2"/>
          <c:y val="0.39460785411302257"/>
          <c:w val="0.58761909001008261"/>
          <c:h val="0.60432834521277257"/>
        </c:manualLayout>
      </c:layout>
      <c:pieChart>
        <c:varyColors val="1"/>
        <c:ser>
          <c:idx val="0"/>
          <c:order val="0"/>
          <c:tx>
            <c:strRef>
              <c:f>'Q4'!$B$3</c:f>
              <c:strCache>
                <c:ptCount val="1"/>
                <c:pt idx="0">
                  <c:v>Total</c:v>
                </c:pt>
              </c:strCache>
            </c:strRef>
          </c:tx>
          <c:explosion val="7"/>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14A-4974-8439-85DB10A17D4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14A-4974-8439-85DB10A17D4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14A-4974-8439-85DB10A17D4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14A-4974-8439-85DB10A17D4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'Q4'!$A$4:$A$8</c:f>
              <c:strCache>
                <c:ptCount val="4"/>
                <c:pt idx="0">
                  <c:v>Cancelled</c:v>
                </c:pt>
                <c:pt idx="1">
                  <c:v>Delivered</c:v>
                </c:pt>
                <c:pt idx="2">
                  <c:v>Refunded</c:v>
                </c:pt>
                <c:pt idx="3">
                  <c:v>Returned</c:v>
                </c:pt>
              </c:strCache>
            </c:strRef>
          </c:cat>
          <c:val>
            <c:numRef>
              <c:f>'Q4'!$B$4:$B$8</c:f>
              <c:numCache>
                <c:formatCode>General</c:formatCode>
                <c:ptCount val="4"/>
                <c:pt idx="0">
                  <c:v>844</c:v>
                </c:pt>
                <c:pt idx="1">
                  <c:v>28641</c:v>
                </c:pt>
                <c:pt idx="2">
                  <c:v>517</c:v>
                </c:pt>
                <c:pt idx="3">
                  <c:v>1045</c:v>
                </c:pt>
              </c:numCache>
            </c:numRef>
          </c:val>
          <c:extLst>
            <c:ext xmlns:c16="http://schemas.microsoft.com/office/drawing/2014/chart" uri="{C3380CC4-5D6E-409C-BE32-E72D297353CC}">
              <c16:uniqueId val="{00000008-714A-4974-8439-85DB10A17D4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7744134419395017"/>
          <c:y val="0.13113396679923289"/>
          <c:w val="0.19798101099763837"/>
          <c:h val="0.8244814872551543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973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A53081-F7F8-01C8-D693-61FBC27ED6A0}"/>
              </a:ext>
            </a:extLst>
          </p:cNvPr>
          <p:cNvSpPr/>
          <p:nvPr/>
        </p:nvSpPr>
        <p:spPr>
          <a:xfrm>
            <a:off x="12834851" y="7747463"/>
            <a:ext cx="1662545" cy="415636"/>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Vikas Singh</a:t>
            </a:r>
          </a:p>
        </p:txBody>
      </p:sp>
      <p:sp>
        <p:nvSpPr>
          <p:cNvPr id="3" name="Text 0"/>
          <p:cNvSpPr/>
          <p:nvPr/>
        </p:nvSpPr>
        <p:spPr>
          <a:xfrm>
            <a:off x="793790" y="1244084"/>
            <a:ext cx="7556421" cy="2934653"/>
          </a:xfrm>
          <a:prstGeom prst="rect">
            <a:avLst/>
          </a:prstGeom>
          <a:noFill/>
          <a:ln/>
        </p:spPr>
        <p:txBody>
          <a:bodyPr wrap="square" lIns="0" tIns="0" rIns="0" bIns="0" rtlCol="0" anchor="t"/>
          <a:lstStyle/>
          <a:p>
            <a:pPr marL="0" indent="0">
              <a:lnSpc>
                <a:spcPts val="7700"/>
              </a:lnSpc>
              <a:buNone/>
            </a:pPr>
            <a:r>
              <a:rPr lang="en-US" sz="6150" dirty="0">
                <a:solidFill>
                  <a:srgbClr val="76B9FF"/>
                </a:solidFill>
                <a:latin typeface="Roboto Slab" pitchFamily="34" charset="0"/>
                <a:ea typeface="Roboto Slab" pitchFamily="34" charset="-122"/>
                <a:cs typeface="Roboto Slab" pitchFamily="34" charset="-120"/>
              </a:rPr>
              <a:t>Vrinda Store: Customer and Sales Analysis</a:t>
            </a:r>
            <a:endParaRPr lang="en-US" sz="6150" dirty="0"/>
          </a:p>
        </p:txBody>
      </p:sp>
      <p:sp>
        <p:nvSpPr>
          <p:cNvPr id="4" name="Text 1"/>
          <p:cNvSpPr/>
          <p:nvPr/>
        </p:nvSpPr>
        <p:spPr>
          <a:xfrm>
            <a:off x="793790" y="4518898"/>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Vrinda Store's comprehensive analysis of customer demographics, sales performance, and geographic insights provides valuable information for strategic decision-making. This data-driven approach allows for targeted marketing campaigns, inventory optimization, and improved customer engagement across various segments.</a:t>
            </a:r>
            <a:endParaRPr lang="en-US" sz="1750" dirty="0"/>
          </a:p>
        </p:txBody>
      </p:sp>
      <p:sp>
        <p:nvSpPr>
          <p:cNvPr id="5" name="Shape 2"/>
          <p:cNvSpPr/>
          <p:nvPr/>
        </p:nvSpPr>
        <p:spPr>
          <a:xfrm>
            <a:off x="793790" y="6605468"/>
            <a:ext cx="362903" cy="362903"/>
          </a:xfrm>
          <a:prstGeom prst="roundRect">
            <a:avLst>
              <a:gd name="adj" fmla="val 25194296"/>
            </a:avLst>
          </a:prstGeom>
          <a:solidFill>
            <a:srgbClr val="573AB8"/>
          </a:solidFill>
          <a:ln w="7620">
            <a:solidFill>
              <a:srgbClr val="FFFFFF"/>
            </a:solidFill>
            <a:prstDash val="solid"/>
          </a:ln>
        </p:spPr>
      </p:sp>
      <p:sp>
        <p:nvSpPr>
          <p:cNvPr id="6" name="Text 3"/>
          <p:cNvSpPr/>
          <p:nvPr/>
        </p:nvSpPr>
        <p:spPr>
          <a:xfrm>
            <a:off x="914162" y="6738104"/>
            <a:ext cx="122039"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Roboto Medium" pitchFamily="34" charset="0"/>
                <a:ea typeface="Roboto Medium" pitchFamily="34" charset="-122"/>
                <a:cs typeface="Roboto Medium" pitchFamily="34" charset="-120"/>
              </a:rPr>
              <a:t>VS</a:t>
            </a:r>
            <a:endParaRPr lang="en-US" sz="750" dirty="0"/>
          </a:p>
        </p:txBody>
      </p:sp>
      <p:sp>
        <p:nvSpPr>
          <p:cNvPr id="7" name="Text 4"/>
          <p:cNvSpPr/>
          <p:nvPr/>
        </p:nvSpPr>
        <p:spPr>
          <a:xfrm>
            <a:off x="1270040" y="6588562"/>
            <a:ext cx="1871543" cy="396835"/>
          </a:xfrm>
          <a:prstGeom prst="rect">
            <a:avLst/>
          </a:prstGeom>
          <a:noFill/>
          <a:ln/>
        </p:spPr>
        <p:txBody>
          <a:bodyPr wrap="none" lIns="0" tIns="0" rIns="0" bIns="0" rtlCol="0" anchor="t"/>
          <a:lstStyle/>
          <a:p>
            <a:pPr marL="0" indent="0" algn="l">
              <a:lnSpc>
                <a:spcPts val="3100"/>
              </a:lnSpc>
              <a:buNone/>
            </a:pPr>
            <a:r>
              <a:rPr lang="en-US" sz="2200" b="1" dirty="0">
                <a:solidFill>
                  <a:srgbClr val="D6E5EF"/>
                </a:solidFill>
                <a:latin typeface="Roboto Bold" pitchFamily="34" charset="0"/>
                <a:ea typeface="Roboto Bold" pitchFamily="34" charset="-122"/>
                <a:cs typeface="Roboto Bold" pitchFamily="34" charset="-120"/>
              </a:rPr>
              <a:t>by Vicky Singh</a:t>
            </a:r>
            <a:endParaRPr lang="en-US" sz="2200" dirty="0"/>
          </a:p>
        </p:txBody>
      </p:sp>
      <p:pic>
        <p:nvPicPr>
          <p:cNvPr id="1026" name="Picture 2" descr="Vrinda">
            <a:extLst>
              <a:ext uri="{FF2B5EF4-FFF2-40B4-BE49-F238E27FC236}">
                <a16:creationId xmlns:a16="http://schemas.microsoft.com/office/drawing/2014/main" id="{45893723-BD97-BFED-EFCA-8FAFDEC36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583" y="208196"/>
            <a:ext cx="5976937" cy="7855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94108" y="929759"/>
            <a:ext cx="7087076" cy="631865"/>
          </a:xfrm>
          <a:prstGeom prst="rect">
            <a:avLst/>
          </a:prstGeom>
          <a:noFill/>
          <a:ln/>
        </p:spPr>
        <p:txBody>
          <a:bodyPr wrap="none" lIns="0" tIns="0" rIns="0" bIns="0" rtlCol="0" anchor="t"/>
          <a:lstStyle/>
          <a:p>
            <a:pPr marL="0" indent="0">
              <a:lnSpc>
                <a:spcPts val="4950"/>
              </a:lnSpc>
              <a:buNone/>
            </a:pPr>
            <a:r>
              <a:rPr lang="en-US" sz="3950" dirty="0">
                <a:solidFill>
                  <a:srgbClr val="76B9FF"/>
                </a:solidFill>
                <a:latin typeface="Roboto Slab" pitchFamily="34" charset="0"/>
                <a:ea typeface="Roboto Slab" pitchFamily="34" charset="-122"/>
                <a:cs typeface="Roboto Slab" pitchFamily="34" charset="-120"/>
              </a:rPr>
              <a:t>Marketing and B2B Strategies</a:t>
            </a:r>
            <a:endParaRPr lang="en-US" sz="3950" dirty="0"/>
          </a:p>
        </p:txBody>
      </p:sp>
      <p:sp>
        <p:nvSpPr>
          <p:cNvPr id="4" name="Shape 1"/>
          <p:cNvSpPr/>
          <p:nvPr/>
        </p:nvSpPr>
        <p:spPr>
          <a:xfrm>
            <a:off x="6194108" y="1864876"/>
            <a:ext cx="3763208" cy="3421023"/>
          </a:xfrm>
          <a:prstGeom prst="roundRect">
            <a:avLst>
              <a:gd name="adj" fmla="val 887"/>
            </a:avLst>
          </a:prstGeom>
          <a:solidFill>
            <a:srgbClr val="3F4652"/>
          </a:solidFill>
          <a:ln/>
        </p:spPr>
      </p:sp>
      <p:sp>
        <p:nvSpPr>
          <p:cNvPr id="5" name="Text 2"/>
          <p:cNvSpPr/>
          <p:nvPr/>
        </p:nvSpPr>
        <p:spPr>
          <a:xfrm>
            <a:off x="6396276" y="2067044"/>
            <a:ext cx="3358872" cy="631746"/>
          </a:xfrm>
          <a:prstGeom prst="rect">
            <a:avLst/>
          </a:prstGeom>
          <a:noFill/>
          <a:ln/>
        </p:spPr>
        <p:txBody>
          <a:bodyPr wrap="square" lIns="0" tIns="0" rIns="0" bIns="0" rtlCol="0" anchor="t"/>
          <a:lstStyle/>
          <a:p>
            <a:pPr marL="0" indent="0">
              <a:lnSpc>
                <a:spcPts val="2450"/>
              </a:lnSpc>
              <a:buNone/>
            </a:pPr>
            <a:r>
              <a:rPr lang="en-US" sz="1950" dirty="0">
                <a:solidFill>
                  <a:srgbClr val="D6E5EF"/>
                </a:solidFill>
                <a:latin typeface="Roboto Slab" pitchFamily="34" charset="0"/>
                <a:ea typeface="Roboto Slab" pitchFamily="34" charset="-122"/>
                <a:cs typeface="Roboto Slab" pitchFamily="34" charset="-120"/>
              </a:rPr>
              <a:t>Demographic-Targeted Marketing</a:t>
            </a:r>
            <a:endParaRPr lang="en-US" sz="1950" dirty="0"/>
          </a:p>
        </p:txBody>
      </p:sp>
      <p:sp>
        <p:nvSpPr>
          <p:cNvPr id="6" name="Text 3"/>
          <p:cNvSpPr/>
          <p:nvPr/>
        </p:nvSpPr>
        <p:spPr>
          <a:xfrm>
            <a:off x="6396276" y="2820114"/>
            <a:ext cx="3358872" cy="2263616"/>
          </a:xfrm>
          <a:prstGeom prst="rect">
            <a:avLst/>
          </a:prstGeom>
          <a:noFill/>
          <a:ln/>
        </p:spPr>
        <p:txBody>
          <a:bodyPr wrap="square" lIns="0" tIns="0" rIns="0" bIns="0" rtlCol="0" anchor="t"/>
          <a:lstStyle/>
          <a:p>
            <a:pPr marL="0" indent="0">
              <a:lnSpc>
                <a:spcPts val="2500"/>
              </a:lnSpc>
              <a:buNone/>
            </a:pPr>
            <a:r>
              <a:rPr lang="en-US" sz="1550" dirty="0">
                <a:solidFill>
                  <a:srgbClr val="D6E5EF"/>
                </a:solidFill>
                <a:latin typeface="Roboto" pitchFamily="34" charset="0"/>
                <a:ea typeface="Roboto" pitchFamily="34" charset="-122"/>
                <a:cs typeface="Roboto" pitchFamily="34" charset="-120"/>
              </a:rPr>
              <a:t>Optimize marketing campaigns for the Adult and Youth age groups, as well as for women if they are the primary customers. Consider running exclusive offers tailored to these demographics to boost sales and customer loyalty.</a:t>
            </a:r>
            <a:endParaRPr lang="en-US" sz="1550" dirty="0"/>
          </a:p>
        </p:txBody>
      </p:sp>
      <p:sp>
        <p:nvSpPr>
          <p:cNvPr id="7" name="Shape 4"/>
          <p:cNvSpPr/>
          <p:nvPr/>
        </p:nvSpPr>
        <p:spPr>
          <a:xfrm>
            <a:off x="10159484" y="1864876"/>
            <a:ext cx="3763208" cy="3421023"/>
          </a:xfrm>
          <a:prstGeom prst="roundRect">
            <a:avLst>
              <a:gd name="adj" fmla="val 887"/>
            </a:avLst>
          </a:prstGeom>
          <a:solidFill>
            <a:srgbClr val="3F4652"/>
          </a:solidFill>
          <a:ln/>
        </p:spPr>
      </p:sp>
      <p:sp>
        <p:nvSpPr>
          <p:cNvPr id="8" name="Text 5"/>
          <p:cNvSpPr/>
          <p:nvPr/>
        </p:nvSpPr>
        <p:spPr>
          <a:xfrm>
            <a:off x="10361652" y="2067044"/>
            <a:ext cx="2561749" cy="315873"/>
          </a:xfrm>
          <a:prstGeom prst="rect">
            <a:avLst/>
          </a:prstGeom>
          <a:noFill/>
          <a:ln/>
        </p:spPr>
        <p:txBody>
          <a:bodyPr wrap="none" lIns="0" tIns="0" rIns="0" bIns="0" rtlCol="0" anchor="t"/>
          <a:lstStyle/>
          <a:p>
            <a:pPr marL="0" indent="0">
              <a:lnSpc>
                <a:spcPts val="2450"/>
              </a:lnSpc>
              <a:buNone/>
            </a:pPr>
            <a:r>
              <a:rPr lang="en-US" sz="1950" dirty="0">
                <a:solidFill>
                  <a:srgbClr val="D6E5EF"/>
                </a:solidFill>
                <a:latin typeface="Roboto Slab" pitchFamily="34" charset="0"/>
                <a:ea typeface="Roboto Slab" pitchFamily="34" charset="-122"/>
                <a:cs typeface="Roboto Slab" pitchFamily="34" charset="-120"/>
              </a:rPr>
              <a:t>Weekend Promotions</a:t>
            </a:r>
            <a:endParaRPr lang="en-US" sz="1950" dirty="0"/>
          </a:p>
        </p:txBody>
      </p:sp>
      <p:sp>
        <p:nvSpPr>
          <p:cNvPr id="9" name="Text 6"/>
          <p:cNvSpPr/>
          <p:nvPr/>
        </p:nvSpPr>
        <p:spPr>
          <a:xfrm>
            <a:off x="10361652" y="2504242"/>
            <a:ext cx="3358872" cy="2263616"/>
          </a:xfrm>
          <a:prstGeom prst="rect">
            <a:avLst/>
          </a:prstGeom>
          <a:noFill/>
          <a:ln/>
        </p:spPr>
        <p:txBody>
          <a:bodyPr wrap="square" lIns="0" tIns="0" rIns="0" bIns="0" rtlCol="0" anchor="t"/>
          <a:lstStyle/>
          <a:p>
            <a:pPr marL="0" indent="0">
              <a:lnSpc>
                <a:spcPts val="2500"/>
              </a:lnSpc>
              <a:buNone/>
            </a:pPr>
            <a:r>
              <a:rPr lang="en-US" sz="1550" dirty="0">
                <a:solidFill>
                  <a:srgbClr val="D6E5EF"/>
                </a:solidFill>
                <a:latin typeface="Roboto" pitchFamily="34" charset="0"/>
                <a:ea typeface="Roboto" pitchFamily="34" charset="-122"/>
                <a:cs typeface="Roboto" pitchFamily="34" charset="-120"/>
              </a:rPr>
              <a:t>Since weekends drive higher sales, implement special promotions on Saturdays and Sundays. Flash sales, limited-time discounts, or free shipping on weekends could encourage more purchases and capitalize on peak shopping times.</a:t>
            </a:r>
            <a:endParaRPr lang="en-US" sz="1550" dirty="0"/>
          </a:p>
        </p:txBody>
      </p:sp>
      <p:sp>
        <p:nvSpPr>
          <p:cNvPr id="10" name="Shape 7"/>
          <p:cNvSpPr/>
          <p:nvPr/>
        </p:nvSpPr>
        <p:spPr>
          <a:xfrm>
            <a:off x="6194108" y="5488067"/>
            <a:ext cx="7728585" cy="1811655"/>
          </a:xfrm>
          <a:prstGeom prst="roundRect">
            <a:avLst>
              <a:gd name="adj" fmla="val 1674"/>
            </a:avLst>
          </a:prstGeom>
          <a:solidFill>
            <a:srgbClr val="3F4652"/>
          </a:solidFill>
          <a:ln/>
        </p:spPr>
      </p:sp>
      <p:sp>
        <p:nvSpPr>
          <p:cNvPr id="11" name="Text 8"/>
          <p:cNvSpPr/>
          <p:nvPr/>
        </p:nvSpPr>
        <p:spPr>
          <a:xfrm>
            <a:off x="6396276" y="5690235"/>
            <a:ext cx="2596872" cy="315873"/>
          </a:xfrm>
          <a:prstGeom prst="rect">
            <a:avLst/>
          </a:prstGeom>
          <a:noFill/>
          <a:ln/>
        </p:spPr>
        <p:txBody>
          <a:bodyPr wrap="none" lIns="0" tIns="0" rIns="0" bIns="0" rtlCol="0" anchor="t"/>
          <a:lstStyle/>
          <a:p>
            <a:pPr marL="0" indent="0">
              <a:lnSpc>
                <a:spcPts val="2450"/>
              </a:lnSpc>
              <a:buNone/>
            </a:pPr>
            <a:r>
              <a:rPr lang="en-US" sz="1950" dirty="0">
                <a:solidFill>
                  <a:srgbClr val="D6E5EF"/>
                </a:solidFill>
                <a:latin typeface="Roboto Slab" pitchFamily="34" charset="0"/>
                <a:ea typeface="Roboto Slab" pitchFamily="34" charset="-122"/>
                <a:cs typeface="Roboto Slab" pitchFamily="34" charset="-120"/>
              </a:rPr>
              <a:t>Expand B2B Offerings</a:t>
            </a:r>
            <a:endParaRPr lang="en-US" sz="1950" dirty="0"/>
          </a:p>
        </p:txBody>
      </p:sp>
      <p:sp>
        <p:nvSpPr>
          <p:cNvPr id="12" name="Text 9"/>
          <p:cNvSpPr/>
          <p:nvPr/>
        </p:nvSpPr>
        <p:spPr>
          <a:xfrm>
            <a:off x="6396276" y="6127433"/>
            <a:ext cx="7324249" cy="970121"/>
          </a:xfrm>
          <a:prstGeom prst="rect">
            <a:avLst/>
          </a:prstGeom>
          <a:noFill/>
          <a:ln/>
        </p:spPr>
        <p:txBody>
          <a:bodyPr wrap="square" lIns="0" tIns="0" rIns="0" bIns="0" rtlCol="0" anchor="t"/>
          <a:lstStyle/>
          <a:p>
            <a:pPr marL="0" indent="0">
              <a:lnSpc>
                <a:spcPts val="2500"/>
              </a:lnSpc>
              <a:buNone/>
            </a:pPr>
            <a:r>
              <a:rPr lang="en-US" sz="1550" dirty="0">
                <a:solidFill>
                  <a:srgbClr val="D6E5EF"/>
                </a:solidFill>
                <a:latin typeface="Roboto" pitchFamily="34" charset="0"/>
                <a:ea typeface="Roboto" pitchFamily="34" charset="-122"/>
                <a:cs typeface="Roboto" pitchFamily="34" charset="-120"/>
              </a:rPr>
              <a:t>Given the higher order values in B2B sales, enhance services for business customers by offering dedicated support, bulk order discounts, and faster shipping options to attract and retain more B2B clients.</a:t>
            </a:r>
            <a:endParaRPr lang="en-US" sz="1550" dirty="0"/>
          </a:p>
        </p:txBody>
      </p:sp>
      <p:sp>
        <p:nvSpPr>
          <p:cNvPr id="13" name="Rectangle 12">
            <a:extLst>
              <a:ext uri="{FF2B5EF4-FFF2-40B4-BE49-F238E27FC236}">
                <a16:creationId xmlns:a16="http://schemas.microsoft.com/office/drawing/2014/main" id="{4417E867-76D1-DCD7-1304-FDC320FE6850}"/>
              </a:ext>
            </a:extLst>
          </p:cNvPr>
          <p:cNvSpPr/>
          <p:nvPr/>
        </p:nvSpPr>
        <p:spPr>
          <a:xfrm>
            <a:off x="12834851" y="7747463"/>
            <a:ext cx="1662545" cy="415636"/>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Vikas Singh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95607"/>
            <a:ext cx="11055548"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Customer Demographics: Gender and Age</a:t>
            </a:r>
            <a:endParaRPr lang="en-US" sz="4450" dirty="0"/>
          </a:p>
        </p:txBody>
      </p:sp>
      <p:sp>
        <p:nvSpPr>
          <p:cNvPr id="3" name="Text 1"/>
          <p:cNvSpPr/>
          <p:nvPr/>
        </p:nvSpPr>
        <p:spPr>
          <a:xfrm>
            <a:off x="793790"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Gender Insights</a:t>
            </a:r>
            <a:endParaRPr lang="en-US" sz="2200" dirty="0"/>
          </a:p>
        </p:txBody>
      </p:sp>
      <p:sp>
        <p:nvSpPr>
          <p:cNvPr id="4" name="Text 2"/>
          <p:cNvSpPr/>
          <p:nvPr/>
        </p:nvSpPr>
        <p:spPr>
          <a:xfrm>
            <a:off x="793790" y="3852505"/>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Women constitute the majority of customers, presenting an opportunity to tailor marketing campaigns, product recommendations, and store layouts to women's interests and shopping habits. Targeted approaches like exclusive promotions or loyalty programs for women could enhance engagement and customer retention.</a:t>
            </a:r>
            <a:endParaRPr lang="en-US" sz="1750" dirty="0"/>
          </a:p>
        </p:txBody>
      </p:sp>
      <p:sp>
        <p:nvSpPr>
          <p:cNvPr id="5" name="Text 3"/>
          <p:cNvSpPr/>
          <p:nvPr/>
        </p:nvSpPr>
        <p:spPr>
          <a:xfrm>
            <a:off x="7599521"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Age Group Analysis</a:t>
            </a:r>
            <a:endParaRPr lang="en-US" sz="2200" dirty="0"/>
          </a:p>
        </p:txBody>
      </p:sp>
      <p:sp>
        <p:nvSpPr>
          <p:cNvPr id="6" name="Text 4"/>
          <p:cNvSpPr/>
          <p:nvPr/>
        </p:nvSpPr>
        <p:spPr>
          <a:xfrm>
            <a:off x="7599521" y="3852505"/>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Adult (30-50) and Youth (18-29) demographics are the most active shoppers, indicating strong purchasing power. Tailored promotions and product lines can be developed for these age groups, such as digital-first campaigns for younger audiences and email-based loyalty programs for adults.</a:t>
            </a:r>
            <a:endParaRPr lang="en-US" sz="1750" dirty="0"/>
          </a:p>
        </p:txBody>
      </p:sp>
      <p:sp>
        <p:nvSpPr>
          <p:cNvPr id="7" name="Rectangle 6">
            <a:extLst>
              <a:ext uri="{FF2B5EF4-FFF2-40B4-BE49-F238E27FC236}">
                <a16:creationId xmlns:a16="http://schemas.microsoft.com/office/drawing/2014/main" id="{9ECDEB9D-4E54-7B9A-76DA-28C5FCCF73A8}"/>
              </a:ext>
            </a:extLst>
          </p:cNvPr>
          <p:cNvSpPr/>
          <p:nvPr/>
        </p:nvSpPr>
        <p:spPr>
          <a:xfrm>
            <a:off x="12834851" y="7747463"/>
            <a:ext cx="1662545" cy="415636"/>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Vikas Singh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02945" y="589121"/>
            <a:ext cx="6638568" cy="627578"/>
          </a:xfrm>
          <a:prstGeom prst="rect">
            <a:avLst/>
          </a:prstGeom>
          <a:noFill/>
          <a:ln/>
        </p:spPr>
        <p:txBody>
          <a:bodyPr wrap="none" lIns="0" tIns="0" rIns="0" bIns="0" rtlCol="0" anchor="t"/>
          <a:lstStyle/>
          <a:p>
            <a:pPr marL="0" indent="0">
              <a:lnSpc>
                <a:spcPts val="4900"/>
              </a:lnSpc>
              <a:buNone/>
            </a:pPr>
            <a:r>
              <a:rPr lang="en-US" sz="3950" dirty="0">
                <a:solidFill>
                  <a:srgbClr val="76B9FF"/>
                </a:solidFill>
                <a:latin typeface="Roboto Slab" pitchFamily="34" charset="0"/>
                <a:ea typeface="Roboto Slab" pitchFamily="34" charset="-122"/>
                <a:cs typeface="Roboto Slab" pitchFamily="34" charset="-120"/>
              </a:rPr>
              <a:t>Sales Performance Analysis</a:t>
            </a:r>
            <a:endParaRPr lang="en-US" sz="3950" dirty="0"/>
          </a:p>
        </p:txBody>
      </p:sp>
      <p:sp>
        <p:nvSpPr>
          <p:cNvPr id="4" name="Shape 1"/>
          <p:cNvSpPr/>
          <p:nvPr/>
        </p:nvSpPr>
        <p:spPr>
          <a:xfrm>
            <a:off x="992743" y="1517928"/>
            <a:ext cx="22860" cy="6122432"/>
          </a:xfrm>
          <a:prstGeom prst="roundRect">
            <a:avLst>
              <a:gd name="adj" fmla="val 131792"/>
            </a:avLst>
          </a:prstGeom>
          <a:solidFill>
            <a:srgbClr val="585F6B"/>
          </a:solidFill>
          <a:ln/>
        </p:spPr>
      </p:sp>
      <p:sp>
        <p:nvSpPr>
          <p:cNvPr id="5" name="Shape 2"/>
          <p:cNvSpPr/>
          <p:nvPr/>
        </p:nvSpPr>
        <p:spPr>
          <a:xfrm>
            <a:off x="1207234" y="1958221"/>
            <a:ext cx="702945" cy="22860"/>
          </a:xfrm>
          <a:prstGeom prst="roundRect">
            <a:avLst>
              <a:gd name="adj" fmla="val 131792"/>
            </a:avLst>
          </a:prstGeom>
          <a:solidFill>
            <a:srgbClr val="585F6B"/>
          </a:solidFill>
          <a:ln/>
        </p:spPr>
      </p:sp>
      <p:sp>
        <p:nvSpPr>
          <p:cNvPr id="6" name="Shape 3"/>
          <p:cNvSpPr/>
          <p:nvPr/>
        </p:nvSpPr>
        <p:spPr>
          <a:xfrm>
            <a:off x="778252" y="1743789"/>
            <a:ext cx="451842" cy="451842"/>
          </a:xfrm>
          <a:prstGeom prst="roundRect">
            <a:avLst>
              <a:gd name="adj" fmla="val 6668"/>
            </a:avLst>
          </a:prstGeom>
          <a:solidFill>
            <a:srgbClr val="3F4652"/>
          </a:solidFill>
          <a:ln/>
        </p:spPr>
      </p:sp>
      <p:sp>
        <p:nvSpPr>
          <p:cNvPr id="7" name="Text 4"/>
          <p:cNvSpPr/>
          <p:nvPr/>
        </p:nvSpPr>
        <p:spPr>
          <a:xfrm>
            <a:off x="942082" y="1819037"/>
            <a:ext cx="124182" cy="301228"/>
          </a:xfrm>
          <a:prstGeom prst="rect">
            <a:avLst/>
          </a:prstGeom>
          <a:noFill/>
          <a:ln/>
        </p:spPr>
        <p:txBody>
          <a:bodyPr wrap="none" lIns="0" tIns="0" rIns="0" bIns="0" rtlCol="0" anchor="t"/>
          <a:lstStyle/>
          <a:p>
            <a:pPr marL="0" indent="0" algn="ctr">
              <a:lnSpc>
                <a:spcPts val="2350"/>
              </a:lnSpc>
              <a:buNone/>
            </a:pPr>
            <a:r>
              <a:rPr lang="en-US" sz="2350" dirty="0">
                <a:solidFill>
                  <a:srgbClr val="D6E5EF"/>
                </a:solidFill>
                <a:latin typeface="Roboto Slab" pitchFamily="34" charset="0"/>
                <a:ea typeface="Roboto Slab" pitchFamily="34" charset="-122"/>
                <a:cs typeface="Roboto Slab" pitchFamily="34" charset="-120"/>
              </a:rPr>
              <a:t>1</a:t>
            </a:r>
            <a:endParaRPr lang="en-US" sz="2350" dirty="0"/>
          </a:p>
        </p:txBody>
      </p:sp>
      <p:sp>
        <p:nvSpPr>
          <p:cNvPr id="8" name="Text 5"/>
          <p:cNvSpPr/>
          <p:nvPr/>
        </p:nvSpPr>
        <p:spPr>
          <a:xfrm>
            <a:off x="2108835" y="1718667"/>
            <a:ext cx="3551873" cy="313849"/>
          </a:xfrm>
          <a:prstGeom prst="rect">
            <a:avLst/>
          </a:prstGeom>
          <a:noFill/>
          <a:ln/>
        </p:spPr>
        <p:txBody>
          <a:bodyPr wrap="none" lIns="0" tIns="0" rIns="0" bIns="0" rtlCol="0" anchor="t"/>
          <a:lstStyle/>
          <a:p>
            <a:pPr marL="0" indent="0" algn="l">
              <a:lnSpc>
                <a:spcPts val="2450"/>
              </a:lnSpc>
              <a:buNone/>
            </a:pPr>
            <a:r>
              <a:rPr lang="en-US" sz="1950" dirty="0">
                <a:solidFill>
                  <a:srgbClr val="D6E5EF"/>
                </a:solidFill>
                <a:latin typeface="Roboto Slab" pitchFamily="34" charset="0"/>
                <a:ea typeface="Roboto Slab" pitchFamily="34" charset="-122"/>
                <a:cs typeface="Roboto Slab" pitchFamily="34" charset="-120"/>
              </a:rPr>
              <a:t>Monthly and Seasonal Trends</a:t>
            </a:r>
            <a:endParaRPr lang="en-US" sz="1950" dirty="0"/>
          </a:p>
        </p:txBody>
      </p:sp>
      <p:sp>
        <p:nvSpPr>
          <p:cNvPr id="9" name="Text 6"/>
          <p:cNvSpPr/>
          <p:nvPr/>
        </p:nvSpPr>
        <p:spPr>
          <a:xfrm>
            <a:off x="2108835" y="2153007"/>
            <a:ext cx="6332220" cy="1285399"/>
          </a:xfrm>
          <a:prstGeom prst="rect">
            <a:avLst/>
          </a:prstGeom>
          <a:noFill/>
          <a:ln/>
        </p:spPr>
        <p:txBody>
          <a:bodyPr wrap="square" lIns="0" tIns="0" rIns="0" bIns="0" rtlCol="0" anchor="t"/>
          <a:lstStyle/>
          <a:p>
            <a:pPr marL="0" indent="0" algn="l">
              <a:lnSpc>
                <a:spcPts val="2500"/>
              </a:lnSpc>
              <a:buNone/>
            </a:pPr>
            <a:r>
              <a:rPr lang="en-US" sz="1550" dirty="0">
                <a:solidFill>
                  <a:srgbClr val="D6E5EF"/>
                </a:solidFill>
                <a:latin typeface="Roboto" pitchFamily="34" charset="0"/>
                <a:ea typeface="Roboto" pitchFamily="34" charset="-122"/>
                <a:cs typeface="Roboto" pitchFamily="34" charset="-120"/>
              </a:rPr>
              <a:t>December sees a spike in sales due to holiday shopping, while October experiences increased sales during festival seasons. This understanding helps optimize inventory planning and strategically time sales promotions.</a:t>
            </a:r>
            <a:endParaRPr lang="en-US" sz="1550" dirty="0"/>
          </a:p>
        </p:txBody>
      </p:sp>
      <p:sp>
        <p:nvSpPr>
          <p:cNvPr id="10" name="Shape 7"/>
          <p:cNvSpPr/>
          <p:nvPr/>
        </p:nvSpPr>
        <p:spPr>
          <a:xfrm>
            <a:off x="1207234" y="4280178"/>
            <a:ext cx="702945" cy="22860"/>
          </a:xfrm>
          <a:prstGeom prst="roundRect">
            <a:avLst>
              <a:gd name="adj" fmla="val 131792"/>
            </a:avLst>
          </a:prstGeom>
          <a:solidFill>
            <a:srgbClr val="585F6B"/>
          </a:solidFill>
          <a:ln/>
        </p:spPr>
      </p:sp>
      <p:sp>
        <p:nvSpPr>
          <p:cNvPr id="11" name="Shape 8"/>
          <p:cNvSpPr/>
          <p:nvPr/>
        </p:nvSpPr>
        <p:spPr>
          <a:xfrm>
            <a:off x="778252" y="4065746"/>
            <a:ext cx="451842" cy="451842"/>
          </a:xfrm>
          <a:prstGeom prst="roundRect">
            <a:avLst>
              <a:gd name="adj" fmla="val 6668"/>
            </a:avLst>
          </a:prstGeom>
          <a:solidFill>
            <a:srgbClr val="3F4652"/>
          </a:solidFill>
          <a:ln/>
        </p:spPr>
      </p:sp>
      <p:sp>
        <p:nvSpPr>
          <p:cNvPr id="12" name="Text 9"/>
          <p:cNvSpPr/>
          <p:nvPr/>
        </p:nvSpPr>
        <p:spPr>
          <a:xfrm>
            <a:off x="921008" y="4140994"/>
            <a:ext cx="166330" cy="301228"/>
          </a:xfrm>
          <a:prstGeom prst="rect">
            <a:avLst/>
          </a:prstGeom>
          <a:noFill/>
          <a:ln/>
        </p:spPr>
        <p:txBody>
          <a:bodyPr wrap="none" lIns="0" tIns="0" rIns="0" bIns="0" rtlCol="0" anchor="t"/>
          <a:lstStyle/>
          <a:p>
            <a:pPr marL="0" indent="0" algn="ctr">
              <a:lnSpc>
                <a:spcPts val="2350"/>
              </a:lnSpc>
              <a:buNone/>
            </a:pPr>
            <a:r>
              <a:rPr lang="en-US" sz="2350" dirty="0">
                <a:solidFill>
                  <a:srgbClr val="D6E5EF"/>
                </a:solidFill>
                <a:latin typeface="Roboto Slab" pitchFamily="34" charset="0"/>
                <a:ea typeface="Roboto Slab" pitchFamily="34" charset="-122"/>
                <a:cs typeface="Roboto Slab" pitchFamily="34" charset="-120"/>
              </a:rPr>
              <a:t>2</a:t>
            </a:r>
            <a:endParaRPr lang="en-US" sz="2350" dirty="0"/>
          </a:p>
        </p:txBody>
      </p:sp>
      <p:sp>
        <p:nvSpPr>
          <p:cNvPr id="13" name="Text 10"/>
          <p:cNvSpPr/>
          <p:nvPr/>
        </p:nvSpPr>
        <p:spPr>
          <a:xfrm>
            <a:off x="2108835" y="4040624"/>
            <a:ext cx="3021211" cy="313849"/>
          </a:xfrm>
          <a:prstGeom prst="rect">
            <a:avLst/>
          </a:prstGeom>
          <a:noFill/>
          <a:ln/>
        </p:spPr>
        <p:txBody>
          <a:bodyPr wrap="none" lIns="0" tIns="0" rIns="0" bIns="0" rtlCol="0" anchor="t"/>
          <a:lstStyle/>
          <a:p>
            <a:pPr marL="0" indent="0" algn="l">
              <a:lnSpc>
                <a:spcPts val="2450"/>
              </a:lnSpc>
              <a:buNone/>
            </a:pPr>
            <a:r>
              <a:rPr lang="en-US" sz="1950" dirty="0">
                <a:solidFill>
                  <a:srgbClr val="D6E5EF"/>
                </a:solidFill>
                <a:latin typeface="Roboto Slab" pitchFamily="34" charset="0"/>
                <a:ea typeface="Roboto Slab" pitchFamily="34" charset="-122"/>
                <a:cs typeface="Roboto Slab" pitchFamily="34" charset="-120"/>
              </a:rPr>
              <a:t>Day of the Week Analysis</a:t>
            </a:r>
            <a:endParaRPr lang="en-US" sz="1950" dirty="0"/>
          </a:p>
        </p:txBody>
      </p:sp>
      <p:sp>
        <p:nvSpPr>
          <p:cNvPr id="14" name="Text 11"/>
          <p:cNvSpPr/>
          <p:nvPr/>
        </p:nvSpPr>
        <p:spPr>
          <a:xfrm>
            <a:off x="2108835" y="4474964"/>
            <a:ext cx="6332220" cy="964049"/>
          </a:xfrm>
          <a:prstGeom prst="rect">
            <a:avLst/>
          </a:prstGeom>
          <a:noFill/>
          <a:ln/>
        </p:spPr>
        <p:txBody>
          <a:bodyPr wrap="square" lIns="0" tIns="0" rIns="0" bIns="0" rtlCol="0" anchor="t"/>
          <a:lstStyle/>
          <a:p>
            <a:pPr marL="0" indent="0" algn="l">
              <a:lnSpc>
                <a:spcPts val="2500"/>
              </a:lnSpc>
              <a:buNone/>
            </a:pPr>
            <a:r>
              <a:rPr lang="en-US" sz="1550" dirty="0">
                <a:solidFill>
                  <a:srgbClr val="D6E5EF"/>
                </a:solidFill>
                <a:latin typeface="Roboto" pitchFamily="34" charset="0"/>
                <a:ea typeface="Roboto" pitchFamily="34" charset="-122"/>
                <a:cs typeface="Roboto" pitchFamily="34" charset="-120"/>
              </a:rPr>
              <a:t>Higher sales on weekends, especially Saturdays and Sundays, suggest customers prefer shopping during leisure time. Weekend sales or flash deals can capitalize on this trend.</a:t>
            </a:r>
            <a:endParaRPr lang="en-US" sz="1550" dirty="0"/>
          </a:p>
        </p:txBody>
      </p:sp>
      <p:sp>
        <p:nvSpPr>
          <p:cNvPr id="15" name="Shape 12"/>
          <p:cNvSpPr/>
          <p:nvPr/>
        </p:nvSpPr>
        <p:spPr>
          <a:xfrm>
            <a:off x="1207234" y="6280785"/>
            <a:ext cx="702945" cy="22860"/>
          </a:xfrm>
          <a:prstGeom prst="roundRect">
            <a:avLst>
              <a:gd name="adj" fmla="val 131792"/>
            </a:avLst>
          </a:prstGeom>
          <a:solidFill>
            <a:srgbClr val="585F6B"/>
          </a:solidFill>
          <a:ln/>
        </p:spPr>
      </p:sp>
      <p:sp>
        <p:nvSpPr>
          <p:cNvPr id="16" name="Shape 13"/>
          <p:cNvSpPr/>
          <p:nvPr/>
        </p:nvSpPr>
        <p:spPr>
          <a:xfrm>
            <a:off x="778252" y="6066353"/>
            <a:ext cx="451842" cy="451842"/>
          </a:xfrm>
          <a:prstGeom prst="roundRect">
            <a:avLst>
              <a:gd name="adj" fmla="val 6668"/>
            </a:avLst>
          </a:prstGeom>
          <a:solidFill>
            <a:srgbClr val="3F4652"/>
          </a:solidFill>
          <a:ln/>
        </p:spPr>
      </p:sp>
      <p:sp>
        <p:nvSpPr>
          <p:cNvPr id="17" name="Text 14"/>
          <p:cNvSpPr/>
          <p:nvPr/>
        </p:nvSpPr>
        <p:spPr>
          <a:xfrm>
            <a:off x="922794" y="6141601"/>
            <a:ext cx="162639" cy="301228"/>
          </a:xfrm>
          <a:prstGeom prst="rect">
            <a:avLst/>
          </a:prstGeom>
          <a:noFill/>
          <a:ln/>
        </p:spPr>
        <p:txBody>
          <a:bodyPr wrap="none" lIns="0" tIns="0" rIns="0" bIns="0" rtlCol="0" anchor="t"/>
          <a:lstStyle/>
          <a:p>
            <a:pPr marL="0" indent="0" algn="ctr">
              <a:lnSpc>
                <a:spcPts val="2350"/>
              </a:lnSpc>
              <a:buNone/>
            </a:pPr>
            <a:r>
              <a:rPr lang="en-US" sz="2350" dirty="0">
                <a:solidFill>
                  <a:srgbClr val="D6E5EF"/>
                </a:solidFill>
                <a:latin typeface="Roboto Slab" pitchFamily="34" charset="0"/>
                <a:ea typeface="Roboto Slab" pitchFamily="34" charset="-122"/>
                <a:cs typeface="Roboto Slab" pitchFamily="34" charset="-120"/>
              </a:rPr>
              <a:t>3</a:t>
            </a:r>
            <a:endParaRPr lang="en-US" sz="2350" dirty="0"/>
          </a:p>
        </p:txBody>
      </p:sp>
      <p:sp>
        <p:nvSpPr>
          <p:cNvPr id="18" name="Text 15"/>
          <p:cNvSpPr/>
          <p:nvPr/>
        </p:nvSpPr>
        <p:spPr>
          <a:xfrm>
            <a:off x="2108835" y="6041231"/>
            <a:ext cx="2677120" cy="313849"/>
          </a:xfrm>
          <a:prstGeom prst="rect">
            <a:avLst/>
          </a:prstGeom>
          <a:noFill/>
          <a:ln/>
        </p:spPr>
        <p:txBody>
          <a:bodyPr wrap="none" lIns="0" tIns="0" rIns="0" bIns="0" rtlCol="0" anchor="t"/>
          <a:lstStyle/>
          <a:p>
            <a:pPr marL="0" indent="0" algn="l">
              <a:lnSpc>
                <a:spcPts val="2450"/>
              </a:lnSpc>
              <a:buNone/>
            </a:pPr>
            <a:r>
              <a:rPr lang="en-US" sz="1950" dirty="0">
                <a:solidFill>
                  <a:srgbClr val="D6E5EF"/>
                </a:solidFill>
                <a:latin typeface="Roboto Slab" pitchFamily="34" charset="0"/>
                <a:ea typeface="Roboto Slab" pitchFamily="34" charset="-122"/>
                <a:cs typeface="Roboto Slab" pitchFamily="34" charset="-120"/>
              </a:rPr>
              <a:t>Year-over-Year Trends</a:t>
            </a:r>
            <a:endParaRPr lang="en-US" sz="1950" dirty="0"/>
          </a:p>
        </p:txBody>
      </p:sp>
      <p:sp>
        <p:nvSpPr>
          <p:cNvPr id="19" name="Text 16"/>
          <p:cNvSpPr/>
          <p:nvPr/>
        </p:nvSpPr>
        <p:spPr>
          <a:xfrm>
            <a:off x="2108835" y="6475571"/>
            <a:ext cx="6332220" cy="964049"/>
          </a:xfrm>
          <a:prstGeom prst="rect">
            <a:avLst/>
          </a:prstGeom>
          <a:noFill/>
          <a:ln/>
        </p:spPr>
        <p:txBody>
          <a:bodyPr wrap="square" lIns="0" tIns="0" rIns="0" bIns="0" rtlCol="0" anchor="t"/>
          <a:lstStyle/>
          <a:p>
            <a:pPr marL="0" indent="0" algn="l">
              <a:lnSpc>
                <a:spcPts val="2500"/>
              </a:lnSpc>
              <a:buNone/>
            </a:pPr>
            <a:r>
              <a:rPr lang="en-US" sz="1550" dirty="0">
                <a:solidFill>
                  <a:srgbClr val="D6E5EF"/>
                </a:solidFill>
                <a:latin typeface="Roboto" pitchFamily="34" charset="0"/>
                <a:ea typeface="Roboto" pitchFamily="34" charset="-122"/>
                <a:cs typeface="Roboto" pitchFamily="34" charset="-120"/>
              </a:rPr>
              <a:t>Analyzing growth trends reveals if Vrinda Store's customer base and revenue are increasing, staying steady, or declining over time, aiding in long-term business forecasts and strategy adjustments.</a:t>
            </a:r>
            <a:endParaRPr lang="en-US" sz="1550" dirty="0"/>
          </a:p>
        </p:txBody>
      </p:sp>
      <p:sp>
        <p:nvSpPr>
          <p:cNvPr id="20" name="Rectangle 19">
            <a:extLst>
              <a:ext uri="{FF2B5EF4-FFF2-40B4-BE49-F238E27FC236}">
                <a16:creationId xmlns:a16="http://schemas.microsoft.com/office/drawing/2014/main" id="{9E37A494-A4F5-F0B8-359F-77694FF2F035}"/>
              </a:ext>
            </a:extLst>
          </p:cNvPr>
          <p:cNvSpPr/>
          <p:nvPr/>
        </p:nvSpPr>
        <p:spPr>
          <a:xfrm>
            <a:off x="12834851" y="7747463"/>
            <a:ext cx="1662545" cy="415636"/>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Vikas Singh</a:t>
            </a:r>
          </a:p>
        </p:txBody>
      </p:sp>
      <p:pic>
        <p:nvPicPr>
          <p:cNvPr id="22" name="Picture 21">
            <a:extLst>
              <a:ext uri="{FF2B5EF4-FFF2-40B4-BE49-F238E27FC236}">
                <a16:creationId xmlns:a16="http://schemas.microsoft.com/office/drawing/2014/main" id="{EECA9F9D-A201-6228-F3EE-1FE3B8B17F28}"/>
              </a:ext>
            </a:extLst>
          </p:cNvPr>
          <p:cNvPicPr>
            <a:picLocks noChangeAspect="1"/>
          </p:cNvPicPr>
          <p:nvPr/>
        </p:nvPicPr>
        <p:blipFill>
          <a:blip r:embed="rId3"/>
          <a:stretch>
            <a:fillRect/>
          </a:stretch>
        </p:blipFill>
        <p:spPr>
          <a:xfrm>
            <a:off x="8708290" y="1586854"/>
            <a:ext cx="5789105" cy="60535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793790" y="1303734"/>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Geographic Insights</a:t>
            </a:r>
            <a:endParaRPr lang="en-US" sz="4450" dirty="0"/>
          </a:p>
        </p:txBody>
      </p:sp>
      <p:sp>
        <p:nvSpPr>
          <p:cNvPr id="4" name="Shape 1"/>
          <p:cNvSpPr/>
          <p:nvPr/>
        </p:nvSpPr>
        <p:spPr>
          <a:xfrm>
            <a:off x="793790" y="2352675"/>
            <a:ext cx="3664863" cy="4573072"/>
          </a:xfrm>
          <a:prstGeom prst="roundRect">
            <a:avLst>
              <a:gd name="adj" fmla="val 928"/>
            </a:avLst>
          </a:prstGeom>
          <a:solidFill>
            <a:srgbClr val="3F4652"/>
          </a:solidFill>
          <a:ln/>
        </p:spPr>
      </p:sp>
      <p:sp>
        <p:nvSpPr>
          <p:cNvPr id="5" name="Text 2"/>
          <p:cNvSpPr/>
          <p:nvPr/>
        </p:nvSpPr>
        <p:spPr>
          <a:xfrm>
            <a:off x="1020604" y="2579489"/>
            <a:ext cx="301692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Top-Performing States</a:t>
            </a:r>
            <a:endParaRPr lang="en-US" sz="2200" dirty="0"/>
          </a:p>
        </p:txBody>
      </p:sp>
      <p:sp>
        <p:nvSpPr>
          <p:cNvPr id="6" name="Text 3"/>
          <p:cNvSpPr/>
          <p:nvPr/>
        </p:nvSpPr>
        <p:spPr>
          <a:xfrm>
            <a:off x="1020604" y="3069908"/>
            <a:ext cx="3211235" cy="3266123"/>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Karnataka, Maharashtra, and Tamil Nadu rank highest in sales, suggesting key regions for Vrinda Store's customer base. These areas may benefit from localized marketing campaigns, special offers, or potential future brick-and-mortar locations.</a:t>
            </a:r>
            <a:endParaRPr lang="en-US" sz="1750" dirty="0"/>
          </a:p>
        </p:txBody>
      </p:sp>
      <p:sp>
        <p:nvSpPr>
          <p:cNvPr id="7" name="Shape 4"/>
          <p:cNvSpPr/>
          <p:nvPr/>
        </p:nvSpPr>
        <p:spPr>
          <a:xfrm>
            <a:off x="4685467" y="2352675"/>
            <a:ext cx="3664863" cy="4573072"/>
          </a:xfrm>
          <a:prstGeom prst="roundRect">
            <a:avLst>
              <a:gd name="adj" fmla="val 928"/>
            </a:avLst>
          </a:prstGeom>
          <a:solidFill>
            <a:srgbClr val="3F4652"/>
          </a:solidFill>
          <a:ln/>
        </p:spPr>
      </p:sp>
      <p:sp>
        <p:nvSpPr>
          <p:cNvPr id="8" name="Text 5"/>
          <p:cNvSpPr/>
          <p:nvPr/>
        </p:nvSpPr>
        <p:spPr>
          <a:xfrm>
            <a:off x="4912281" y="257948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Top Cities</a:t>
            </a:r>
            <a:endParaRPr lang="en-US" sz="2200" dirty="0"/>
          </a:p>
        </p:txBody>
      </p:sp>
      <p:sp>
        <p:nvSpPr>
          <p:cNvPr id="9" name="Text 6"/>
          <p:cNvSpPr/>
          <p:nvPr/>
        </p:nvSpPr>
        <p:spPr>
          <a:xfrm>
            <a:off x="4912281" y="3069908"/>
            <a:ext cx="3211235" cy="362902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Major cities like Mohali, Gurugram, and Kolkata likely have dense customer clusters. Increased advertising in these cities, including targeted online ads, could further bolster sales. Distribution centers could be strategically placed closer to these high-demand areas for logistical efficiency.</a:t>
            </a:r>
            <a:endParaRPr lang="en-US" sz="1750" dirty="0"/>
          </a:p>
        </p:txBody>
      </p:sp>
      <p:sp>
        <p:nvSpPr>
          <p:cNvPr id="12" name="Rectangle 11">
            <a:extLst>
              <a:ext uri="{FF2B5EF4-FFF2-40B4-BE49-F238E27FC236}">
                <a16:creationId xmlns:a16="http://schemas.microsoft.com/office/drawing/2014/main" id="{BA927CEA-3064-BBF3-C40F-9BECCCCBD9C6}"/>
              </a:ext>
            </a:extLst>
          </p:cNvPr>
          <p:cNvSpPr/>
          <p:nvPr/>
        </p:nvSpPr>
        <p:spPr>
          <a:xfrm>
            <a:off x="12834851" y="7747463"/>
            <a:ext cx="1662545" cy="415636"/>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Vikas Singh</a:t>
            </a:r>
          </a:p>
        </p:txBody>
      </p:sp>
      <p:pic>
        <p:nvPicPr>
          <p:cNvPr id="14" name="Picture 13">
            <a:extLst>
              <a:ext uri="{FF2B5EF4-FFF2-40B4-BE49-F238E27FC236}">
                <a16:creationId xmlns:a16="http://schemas.microsoft.com/office/drawing/2014/main" id="{92E90C3D-E792-6826-7350-8A1DC409A93F}"/>
              </a:ext>
            </a:extLst>
          </p:cNvPr>
          <p:cNvPicPr>
            <a:picLocks noChangeAspect="1"/>
          </p:cNvPicPr>
          <p:nvPr/>
        </p:nvPicPr>
        <p:blipFill>
          <a:blip r:embed="rId3"/>
          <a:stretch>
            <a:fillRect/>
          </a:stretch>
        </p:blipFill>
        <p:spPr>
          <a:xfrm>
            <a:off x="8577144" y="2352675"/>
            <a:ext cx="5687496" cy="45730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793790" y="742305"/>
            <a:ext cx="7361634"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Order and Product Analysis</a:t>
            </a:r>
            <a:endParaRPr lang="en-US" sz="4450" dirty="0"/>
          </a:p>
        </p:txBody>
      </p:sp>
      <p:sp>
        <p:nvSpPr>
          <p:cNvPr id="4" name="Shape 1"/>
          <p:cNvSpPr/>
          <p:nvPr/>
        </p:nvSpPr>
        <p:spPr>
          <a:xfrm>
            <a:off x="328282" y="1863523"/>
            <a:ext cx="510302" cy="510302"/>
          </a:xfrm>
          <a:prstGeom prst="roundRect">
            <a:avLst>
              <a:gd name="adj" fmla="val 6667"/>
            </a:avLst>
          </a:prstGeom>
          <a:solidFill>
            <a:srgbClr val="3F4652"/>
          </a:solidFill>
          <a:ln/>
        </p:spPr>
      </p:sp>
      <p:sp>
        <p:nvSpPr>
          <p:cNvPr id="5" name="Text 2"/>
          <p:cNvSpPr/>
          <p:nvPr/>
        </p:nvSpPr>
        <p:spPr>
          <a:xfrm>
            <a:off x="513305" y="1948534"/>
            <a:ext cx="140256"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1</a:t>
            </a:r>
            <a:endParaRPr lang="en-US" sz="2650" dirty="0"/>
          </a:p>
        </p:txBody>
      </p:sp>
      <p:sp>
        <p:nvSpPr>
          <p:cNvPr id="6" name="Text 3"/>
          <p:cNvSpPr/>
          <p:nvPr/>
        </p:nvSpPr>
        <p:spPr>
          <a:xfrm>
            <a:off x="1065398" y="1863523"/>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Average Order Value (AOV)</a:t>
            </a:r>
            <a:endParaRPr lang="en-US" sz="2200" dirty="0"/>
          </a:p>
        </p:txBody>
      </p:sp>
      <p:sp>
        <p:nvSpPr>
          <p:cNvPr id="7" name="Text 4"/>
          <p:cNvSpPr/>
          <p:nvPr/>
        </p:nvSpPr>
        <p:spPr>
          <a:xfrm>
            <a:off x="1065398" y="2708272"/>
            <a:ext cx="2927747" cy="2903220"/>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AOV typically ranges from INR 500-1,500, indicating customers are purchasing relatively affordable items. This suggests a focus on mid-range priced products may resonate well with the customer base.</a:t>
            </a:r>
            <a:endParaRPr lang="en-US" sz="1750" dirty="0"/>
          </a:p>
        </p:txBody>
      </p:sp>
      <p:sp>
        <p:nvSpPr>
          <p:cNvPr id="8" name="Shape 5"/>
          <p:cNvSpPr/>
          <p:nvPr/>
        </p:nvSpPr>
        <p:spPr>
          <a:xfrm>
            <a:off x="4219959" y="1863523"/>
            <a:ext cx="510302" cy="510302"/>
          </a:xfrm>
          <a:prstGeom prst="roundRect">
            <a:avLst>
              <a:gd name="adj" fmla="val 6667"/>
            </a:avLst>
          </a:prstGeom>
          <a:solidFill>
            <a:srgbClr val="3F4652"/>
          </a:solidFill>
          <a:ln/>
        </p:spPr>
      </p:sp>
      <p:sp>
        <p:nvSpPr>
          <p:cNvPr id="9" name="Text 6"/>
          <p:cNvSpPr/>
          <p:nvPr/>
        </p:nvSpPr>
        <p:spPr>
          <a:xfrm>
            <a:off x="4381169" y="1948534"/>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2</a:t>
            </a:r>
            <a:endParaRPr lang="en-US" sz="2650" dirty="0"/>
          </a:p>
        </p:txBody>
      </p:sp>
      <p:sp>
        <p:nvSpPr>
          <p:cNvPr id="10" name="Text 7"/>
          <p:cNvSpPr/>
          <p:nvPr/>
        </p:nvSpPr>
        <p:spPr>
          <a:xfrm>
            <a:off x="5040208" y="1880147"/>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Quantity of Items per Order</a:t>
            </a:r>
            <a:endParaRPr lang="en-US" sz="2200" dirty="0"/>
          </a:p>
        </p:txBody>
      </p:sp>
      <p:sp>
        <p:nvSpPr>
          <p:cNvPr id="11" name="Text 8"/>
          <p:cNvSpPr/>
          <p:nvPr/>
        </p:nvSpPr>
        <p:spPr>
          <a:xfrm>
            <a:off x="5073452" y="2708271"/>
            <a:ext cx="2927747" cy="3266123"/>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Most purchases are single-item orders, indicating customers buy only what they specifically need. Consider bundling products or offering discounts on multi-item purchases to incentivize higher order quantities.</a:t>
            </a:r>
            <a:endParaRPr lang="en-US" sz="1750" dirty="0"/>
          </a:p>
        </p:txBody>
      </p:sp>
      <p:sp>
        <p:nvSpPr>
          <p:cNvPr id="12" name="Rectangle 11">
            <a:extLst>
              <a:ext uri="{FF2B5EF4-FFF2-40B4-BE49-F238E27FC236}">
                <a16:creationId xmlns:a16="http://schemas.microsoft.com/office/drawing/2014/main" id="{8805981C-6B31-91BC-09FE-C768C0646048}"/>
              </a:ext>
            </a:extLst>
          </p:cNvPr>
          <p:cNvSpPr/>
          <p:nvPr/>
        </p:nvSpPr>
        <p:spPr>
          <a:xfrm>
            <a:off x="12834851" y="7747463"/>
            <a:ext cx="1662545" cy="415636"/>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Vikas Singh</a:t>
            </a:r>
          </a:p>
        </p:txBody>
      </p:sp>
      <p:pic>
        <p:nvPicPr>
          <p:cNvPr id="14" name="Picture 13">
            <a:extLst>
              <a:ext uri="{FF2B5EF4-FFF2-40B4-BE49-F238E27FC236}">
                <a16:creationId xmlns:a16="http://schemas.microsoft.com/office/drawing/2014/main" id="{22FE19AC-9B4C-DF55-512A-110A390CB58F}"/>
              </a:ext>
            </a:extLst>
          </p:cNvPr>
          <p:cNvPicPr>
            <a:picLocks noChangeAspect="1"/>
          </p:cNvPicPr>
          <p:nvPr/>
        </p:nvPicPr>
        <p:blipFill>
          <a:blip r:embed="rId3"/>
          <a:stretch>
            <a:fillRect/>
          </a:stretch>
        </p:blipFill>
        <p:spPr>
          <a:xfrm>
            <a:off x="8001199" y="1948534"/>
            <a:ext cx="6496197" cy="53832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93790" y="349662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B2B vs. B2C Sales</a:t>
            </a:r>
            <a:endParaRPr lang="en-US" sz="4450" dirty="0"/>
          </a:p>
        </p:txBody>
      </p:sp>
      <p:sp>
        <p:nvSpPr>
          <p:cNvPr id="4" name="Shape 1"/>
          <p:cNvSpPr/>
          <p:nvPr/>
        </p:nvSpPr>
        <p:spPr>
          <a:xfrm>
            <a:off x="793790" y="4545568"/>
            <a:ext cx="13042821" cy="1678781"/>
          </a:xfrm>
          <a:prstGeom prst="roundRect">
            <a:avLst>
              <a:gd name="adj" fmla="val 2027"/>
            </a:avLst>
          </a:prstGeom>
          <a:noFill/>
          <a:ln w="7620">
            <a:solidFill>
              <a:srgbClr val="FFFFFF">
                <a:alpha val="24000"/>
              </a:srgbClr>
            </a:solidFill>
            <a:prstDash val="solid"/>
          </a:ln>
        </p:spPr>
      </p:sp>
      <p:sp>
        <p:nvSpPr>
          <p:cNvPr id="5" name="Shape 2"/>
          <p:cNvSpPr/>
          <p:nvPr/>
        </p:nvSpPr>
        <p:spPr>
          <a:xfrm>
            <a:off x="801410" y="4553188"/>
            <a:ext cx="13027581" cy="650319"/>
          </a:xfrm>
          <a:prstGeom prst="rect">
            <a:avLst/>
          </a:prstGeom>
          <a:solidFill>
            <a:srgbClr val="FFFFFF">
              <a:alpha val="4000"/>
            </a:srgbClr>
          </a:solidFill>
          <a:ln/>
        </p:spPr>
      </p:sp>
      <p:sp>
        <p:nvSpPr>
          <p:cNvPr id="6" name="Text 3"/>
          <p:cNvSpPr/>
          <p:nvPr/>
        </p:nvSpPr>
        <p:spPr>
          <a:xfrm>
            <a:off x="1028224" y="4696897"/>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B2B Orders</a:t>
            </a:r>
            <a:endParaRPr lang="en-US" sz="1750" dirty="0"/>
          </a:p>
        </p:txBody>
      </p:sp>
      <p:sp>
        <p:nvSpPr>
          <p:cNvPr id="7" name="Text 4"/>
          <p:cNvSpPr/>
          <p:nvPr/>
        </p:nvSpPr>
        <p:spPr>
          <a:xfrm>
            <a:off x="7545824" y="4696897"/>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Higher average order value, larger quantities, less frequent</a:t>
            </a:r>
            <a:endParaRPr lang="en-US" sz="1750" dirty="0"/>
          </a:p>
        </p:txBody>
      </p:sp>
      <p:sp>
        <p:nvSpPr>
          <p:cNvPr id="8" name="Shape 5"/>
          <p:cNvSpPr/>
          <p:nvPr/>
        </p:nvSpPr>
        <p:spPr>
          <a:xfrm>
            <a:off x="801410" y="5203508"/>
            <a:ext cx="13027581" cy="1013222"/>
          </a:xfrm>
          <a:prstGeom prst="rect">
            <a:avLst/>
          </a:prstGeom>
          <a:solidFill>
            <a:srgbClr val="000000">
              <a:alpha val="4000"/>
            </a:srgbClr>
          </a:solidFill>
          <a:ln/>
        </p:spPr>
      </p:sp>
      <p:sp>
        <p:nvSpPr>
          <p:cNvPr id="9" name="Text 6"/>
          <p:cNvSpPr/>
          <p:nvPr/>
        </p:nvSpPr>
        <p:spPr>
          <a:xfrm>
            <a:off x="1028224" y="5347216"/>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B2C Orders</a:t>
            </a:r>
            <a:endParaRPr lang="en-US" sz="1750" dirty="0"/>
          </a:p>
        </p:txBody>
      </p:sp>
      <p:sp>
        <p:nvSpPr>
          <p:cNvPr id="10" name="Text 7"/>
          <p:cNvSpPr/>
          <p:nvPr/>
        </p:nvSpPr>
        <p:spPr>
          <a:xfrm>
            <a:off x="7545824" y="5347216"/>
            <a:ext cx="6056352" cy="72580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Majority of transactions, peak purchase times on weekends, slightly lower average order value</a:t>
            </a:r>
            <a:endParaRPr lang="en-US" sz="1750" dirty="0"/>
          </a:p>
        </p:txBody>
      </p:sp>
      <p:sp>
        <p:nvSpPr>
          <p:cNvPr id="11" name="Text 8"/>
          <p:cNvSpPr/>
          <p:nvPr/>
        </p:nvSpPr>
        <p:spPr>
          <a:xfrm>
            <a:off x="793790" y="6479500"/>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For B2B customers, Vrinda Store could offer bulk discounts, dedicated support, and fast shipping options. For B2C customers, weekend sales, loyalty rewards, and personalized recommendations can drive engagement. Highlighting customer reviews and product suggestions can enhance the shopping experience for these customers.</a:t>
            </a:r>
            <a:endParaRPr lang="en-US" sz="1750" dirty="0"/>
          </a:p>
        </p:txBody>
      </p:sp>
      <p:sp>
        <p:nvSpPr>
          <p:cNvPr id="12" name="Rectangle 11">
            <a:extLst>
              <a:ext uri="{FF2B5EF4-FFF2-40B4-BE49-F238E27FC236}">
                <a16:creationId xmlns:a16="http://schemas.microsoft.com/office/drawing/2014/main" id="{5AC54D4E-B81E-DB09-A4DB-54EF0C4CA689}"/>
              </a:ext>
            </a:extLst>
          </p:cNvPr>
          <p:cNvSpPr/>
          <p:nvPr/>
        </p:nvSpPr>
        <p:spPr>
          <a:xfrm>
            <a:off x="12834851" y="7747463"/>
            <a:ext cx="1662545" cy="415636"/>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Vikas Singh</a:t>
            </a:r>
          </a:p>
        </p:txBody>
      </p:sp>
      <p:graphicFrame>
        <p:nvGraphicFramePr>
          <p:cNvPr id="13" name="Chart 12">
            <a:extLst>
              <a:ext uri="{FF2B5EF4-FFF2-40B4-BE49-F238E27FC236}">
                <a16:creationId xmlns:a16="http://schemas.microsoft.com/office/drawing/2014/main" id="{664E53F8-E233-490B-B7DF-D7EA56AF50A5}"/>
              </a:ext>
            </a:extLst>
          </p:cNvPr>
          <p:cNvGraphicFramePr>
            <a:graphicFrameLocks/>
          </p:cNvGraphicFramePr>
          <p:nvPr>
            <p:extLst>
              <p:ext uri="{D42A27DB-BD31-4B8C-83A1-F6EECF244321}">
                <p14:modId xmlns:p14="http://schemas.microsoft.com/office/powerpoint/2010/main" val="3824136813"/>
              </p:ext>
            </p:extLst>
          </p:nvPr>
        </p:nvGraphicFramePr>
        <p:xfrm>
          <a:off x="801410" y="216131"/>
          <a:ext cx="6513790" cy="30253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418F87F8-697D-41B2-8A17-4F8812ADC3AF}"/>
              </a:ext>
            </a:extLst>
          </p:cNvPr>
          <p:cNvGraphicFramePr>
            <a:graphicFrameLocks/>
          </p:cNvGraphicFramePr>
          <p:nvPr>
            <p:extLst>
              <p:ext uri="{D42A27DB-BD31-4B8C-83A1-F6EECF244321}">
                <p14:modId xmlns:p14="http://schemas.microsoft.com/office/powerpoint/2010/main" val="1588058914"/>
              </p:ext>
            </p:extLst>
          </p:nvPr>
        </p:nvGraphicFramePr>
        <p:xfrm>
          <a:off x="7545824" y="216131"/>
          <a:ext cx="6283166" cy="302534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723662" y="691515"/>
            <a:ext cx="6078379" cy="646152"/>
          </a:xfrm>
          <a:prstGeom prst="rect">
            <a:avLst/>
          </a:prstGeom>
          <a:noFill/>
          <a:ln/>
        </p:spPr>
        <p:txBody>
          <a:bodyPr wrap="none" lIns="0" tIns="0" rIns="0" bIns="0" rtlCol="0" anchor="t"/>
          <a:lstStyle/>
          <a:p>
            <a:pPr marL="0" indent="0">
              <a:lnSpc>
                <a:spcPts val="5050"/>
              </a:lnSpc>
              <a:buNone/>
            </a:pPr>
            <a:r>
              <a:rPr lang="en-US" sz="4050" dirty="0">
                <a:solidFill>
                  <a:srgbClr val="76B9FF"/>
                </a:solidFill>
                <a:latin typeface="Roboto Slab" pitchFamily="34" charset="0"/>
                <a:ea typeface="Roboto Slab" pitchFamily="34" charset="-122"/>
                <a:cs typeface="Roboto Slab" pitchFamily="34" charset="-120"/>
              </a:rPr>
              <a:t>Gender and Age vs. Sales</a:t>
            </a:r>
            <a:endParaRPr lang="en-US" sz="4050" dirty="0"/>
          </a:p>
        </p:txBody>
      </p:sp>
      <p:pic>
        <p:nvPicPr>
          <p:cNvPr id="4" name="Image 1" descr="preencoded.png"/>
          <p:cNvPicPr>
            <a:picLocks noChangeAspect="1"/>
          </p:cNvPicPr>
          <p:nvPr/>
        </p:nvPicPr>
        <p:blipFill>
          <a:blip r:embed="rId3"/>
          <a:stretch>
            <a:fillRect/>
          </a:stretch>
        </p:blipFill>
        <p:spPr>
          <a:xfrm>
            <a:off x="723662" y="1647825"/>
            <a:ext cx="1033820" cy="2183963"/>
          </a:xfrm>
          <a:prstGeom prst="rect">
            <a:avLst/>
          </a:prstGeom>
        </p:spPr>
      </p:pic>
      <p:sp>
        <p:nvSpPr>
          <p:cNvPr id="5" name="Text 1"/>
          <p:cNvSpPr/>
          <p:nvPr/>
        </p:nvSpPr>
        <p:spPr>
          <a:xfrm>
            <a:off x="2067639" y="1854518"/>
            <a:ext cx="2584728" cy="323017"/>
          </a:xfrm>
          <a:prstGeom prst="rect">
            <a:avLst/>
          </a:prstGeom>
          <a:noFill/>
          <a:ln/>
        </p:spPr>
        <p:txBody>
          <a:bodyPr wrap="none" lIns="0" tIns="0" rIns="0" bIns="0" rtlCol="0" anchor="t"/>
          <a:lstStyle/>
          <a:p>
            <a:pPr marL="0" indent="0" algn="l">
              <a:lnSpc>
                <a:spcPts val="2500"/>
              </a:lnSpc>
              <a:buNone/>
            </a:pPr>
            <a:r>
              <a:rPr lang="en-US" sz="2000" dirty="0">
                <a:solidFill>
                  <a:srgbClr val="D6E5EF"/>
                </a:solidFill>
                <a:latin typeface="Roboto Slab" pitchFamily="34" charset="0"/>
                <a:ea typeface="Roboto Slab" pitchFamily="34" charset="-122"/>
                <a:cs typeface="Roboto Slab" pitchFamily="34" charset="-120"/>
              </a:rPr>
              <a:t>Gender Trends</a:t>
            </a:r>
            <a:endParaRPr lang="en-US" sz="2000" dirty="0"/>
          </a:p>
        </p:txBody>
      </p:sp>
      <p:sp>
        <p:nvSpPr>
          <p:cNvPr id="6" name="Text 2"/>
          <p:cNvSpPr/>
          <p:nvPr/>
        </p:nvSpPr>
        <p:spPr>
          <a:xfrm>
            <a:off x="2067639" y="2301597"/>
            <a:ext cx="6352699" cy="1323499"/>
          </a:xfrm>
          <a:prstGeom prst="rect">
            <a:avLst/>
          </a:prstGeom>
          <a:noFill/>
          <a:ln/>
        </p:spPr>
        <p:txBody>
          <a:bodyPr wrap="square" lIns="0" tIns="0" rIns="0" bIns="0" rtlCol="0" anchor="t"/>
          <a:lstStyle/>
          <a:p>
            <a:pPr marL="0" indent="0" algn="l">
              <a:lnSpc>
                <a:spcPts val="2600"/>
              </a:lnSpc>
              <a:buNone/>
            </a:pPr>
            <a:r>
              <a:rPr lang="en-US" sz="1600" dirty="0">
                <a:solidFill>
                  <a:srgbClr val="D6E5EF"/>
                </a:solidFill>
                <a:latin typeface="Roboto" pitchFamily="34" charset="0"/>
                <a:ea typeface="Roboto" pitchFamily="34" charset="-122"/>
                <a:cs typeface="Roboto" pitchFamily="34" charset="-120"/>
              </a:rPr>
              <a:t>Sales trends may vary between men and women, possibly influenced by product type preferences or seasonal buying behavior. Understanding these trends enables targeted promotions and potentially gender-specific product recommendations.</a:t>
            </a:r>
            <a:endParaRPr lang="en-US" sz="1600" dirty="0"/>
          </a:p>
        </p:txBody>
      </p:sp>
      <p:pic>
        <p:nvPicPr>
          <p:cNvPr id="7" name="Image 2" descr="preencoded.png"/>
          <p:cNvPicPr>
            <a:picLocks noChangeAspect="1"/>
          </p:cNvPicPr>
          <p:nvPr/>
        </p:nvPicPr>
        <p:blipFill>
          <a:blip r:embed="rId4"/>
          <a:stretch>
            <a:fillRect/>
          </a:stretch>
        </p:blipFill>
        <p:spPr>
          <a:xfrm>
            <a:off x="723662" y="3831788"/>
            <a:ext cx="1033820" cy="1853089"/>
          </a:xfrm>
          <a:prstGeom prst="rect">
            <a:avLst/>
          </a:prstGeom>
        </p:spPr>
      </p:pic>
      <p:sp>
        <p:nvSpPr>
          <p:cNvPr id="8" name="Text 3"/>
          <p:cNvSpPr/>
          <p:nvPr/>
        </p:nvSpPr>
        <p:spPr>
          <a:xfrm>
            <a:off x="2067639" y="4038481"/>
            <a:ext cx="2756059" cy="323017"/>
          </a:xfrm>
          <a:prstGeom prst="rect">
            <a:avLst/>
          </a:prstGeom>
          <a:noFill/>
          <a:ln/>
        </p:spPr>
        <p:txBody>
          <a:bodyPr wrap="none" lIns="0" tIns="0" rIns="0" bIns="0" rtlCol="0" anchor="t"/>
          <a:lstStyle/>
          <a:p>
            <a:pPr marL="0" indent="0" algn="l">
              <a:lnSpc>
                <a:spcPts val="2500"/>
              </a:lnSpc>
              <a:buNone/>
            </a:pPr>
            <a:r>
              <a:rPr lang="en-US" sz="2000" dirty="0">
                <a:solidFill>
                  <a:srgbClr val="D6E5EF"/>
                </a:solidFill>
                <a:latin typeface="Roboto Slab" pitchFamily="34" charset="0"/>
                <a:ea typeface="Roboto Slab" pitchFamily="34" charset="-122"/>
                <a:cs typeface="Roboto Slab" pitchFamily="34" charset="-120"/>
              </a:rPr>
              <a:t>Age Group Preferences</a:t>
            </a:r>
            <a:endParaRPr lang="en-US" sz="2000" dirty="0"/>
          </a:p>
        </p:txBody>
      </p:sp>
      <p:sp>
        <p:nvSpPr>
          <p:cNvPr id="9" name="Text 4"/>
          <p:cNvSpPr/>
          <p:nvPr/>
        </p:nvSpPr>
        <p:spPr>
          <a:xfrm>
            <a:off x="2067639" y="4485561"/>
            <a:ext cx="6352699" cy="992624"/>
          </a:xfrm>
          <a:prstGeom prst="rect">
            <a:avLst/>
          </a:prstGeom>
          <a:noFill/>
          <a:ln/>
        </p:spPr>
        <p:txBody>
          <a:bodyPr wrap="square" lIns="0" tIns="0" rIns="0" bIns="0" rtlCol="0" anchor="t"/>
          <a:lstStyle/>
          <a:p>
            <a:pPr marL="0" indent="0" algn="l">
              <a:lnSpc>
                <a:spcPts val="2600"/>
              </a:lnSpc>
              <a:buNone/>
            </a:pPr>
            <a:r>
              <a:rPr lang="en-US" sz="1600" dirty="0">
                <a:solidFill>
                  <a:srgbClr val="D6E5EF"/>
                </a:solidFill>
                <a:latin typeface="Roboto" pitchFamily="34" charset="0"/>
                <a:ea typeface="Roboto" pitchFamily="34" charset="-122"/>
                <a:cs typeface="Roboto" pitchFamily="34" charset="-120"/>
              </a:rPr>
              <a:t>The Adult and Youth age groups may have different preferences, which can inform how products are marketed and packaged. Offering personalized or age-specific promotions could be effective.</a:t>
            </a:r>
            <a:endParaRPr lang="en-US" sz="1600" dirty="0"/>
          </a:p>
        </p:txBody>
      </p:sp>
      <p:pic>
        <p:nvPicPr>
          <p:cNvPr id="10" name="Image 3" descr="preencoded.png"/>
          <p:cNvPicPr>
            <a:picLocks noChangeAspect="1"/>
          </p:cNvPicPr>
          <p:nvPr/>
        </p:nvPicPr>
        <p:blipFill>
          <a:blip r:embed="rId5"/>
          <a:stretch>
            <a:fillRect/>
          </a:stretch>
        </p:blipFill>
        <p:spPr>
          <a:xfrm>
            <a:off x="723662" y="5684877"/>
            <a:ext cx="1033820" cy="1853089"/>
          </a:xfrm>
          <a:prstGeom prst="rect">
            <a:avLst/>
          </a:prstGeom>
        </p:spPr>
      </p:pic>
      <p:sp>
        <p:nvSpPr>
          <p:cNvPr id="11" name="Text 5"/>
          <p:cNvSpPr/>
          <p:nvPr/>
        </p:nvSpPr>
        <p:spPr>
          <a:xfrm>
            <a:off x="2067639" y="5891570"/>
            <a:ext cx="2584728" cy="323017"/>
          </a:xfrm>
          <a:prstGeom prst="rect">
            <a:avLst/>
          </a:prstGeom>
          <a:noFill/>
          <a:ln/>
        </p:spPr>
        <p:txBody>
          <a:bodyPr wrap="none" lIns="0" tIns="0" rIns="0" bIns="0" rtlCol="0" anchor="t"/>
          <a:lstStyle/>
          <a:p>
            <a:pPr marL="0" indent="0" algn="l">
              <a:lnSpc>
                <a:spcPts val="2500"/>
              </a:lnSpc>
              <a:buNone/>
            </a:pPr>
            <a:r>
              <a:rPr lang="en-US" sz="2000" dirty="0">
                <a:solidFill>
                  <a:srgbClr val="D6E5EF"/>
                </a:solidFill>
                <a:latin typeface="Roboto Slab" pitchFamily="34" charset="0"/>
                <a:ea typeface="Roboto Slab" pitchFamily="34" charset="-122"/>
                <a:cs typeface="Roboto Slab" pitchFamily="34" charset="-120"/>
              </a:rPr>
              <a:t>Marketing Strategies</a:t>
            </a:r>
            <a:endParaRPr lang="en-US" sz="2000" dirty="0"/>
          </a:p>
        </p:txBody>
      </p:sp>
      <p:sp>
        <p:nvSpPr>
          <p:cNvPr id="12" name="Text 6"/>
          <p:cNvSpPr/>
          <p:nvPr/>
        </p:nvSpPr>
        <p:spPr>
          <a:xfrm>
            <a:off x="2067639" y="6338649"/>
            <a:ext cx="6352699" cy="992624"/>
          </a:xfrm>
          <a:prstGeom prst="rect">
            <a:avLst/>
          </a:prstGeom>
          <a:noFill/>
          <a:ln/>
        </p:spPr>
        <p:txBody>
          <a:bodyPr wrap="square" lIns="0" tIns="0" rIns="0" bIns="0" rtlCol="0" anchor="t"/>
          <a:lstStyle/>
          <a:p>
            <a:pPr marL="0" indent="0" algn="l">
              <a:lnSpc>
                <a:spcPts val="2600"/>
              </a:lnSpc>
              <a:buNone/>
            </a:pPr>
            <a:r>
              <a:rPr lang="en-US" sz="1600" dirty="0">
                <a:solidFill>
                  <a:srgbClr val="D6E5EF"/>
                </a:solidFill>
                <a:latin typeface="Roboto" pitchFamily="34" charset="0"/>
                <a:ea typeface="Roboto" pitchFamily="34" charset="-122"/>
                <a:cs typeface="Roboto" pitchFamily="34" charset="-120"/>
              </a:rPr>
              <a:t>For younger audiences, social media campaigns can be beneficial, whereas older demographics might respond well to email marketing and loyalty programs.</a:t>
            </a:r>
            <a:endParaRPr lang="en-US" sz="1600" dirty="0"/>
          </a:p>
        </p:txBody>
      </p:sp>
      <p:sp>
        <p:nvSpPr>
          <p:cNvPr id="13" name="Rectangle 12">
            <a:extLst>
              <a:ext uri="{FF2B5EF4-FFF2-40B4-BE49-F238E27FC236}">
                <a16:creationId xmlns:a16="http://schemas.microsoft.com/office/drawing/2014/main" id="{38B88F63-6B18-6731-8971-CC37C811B49C}"/>
              </a:ext>
            </a:extLst>
          </p:cNvPr>
          <p:cNvSpPr/>
          <p:nvPr/>
        </p:nvSpPr>
        <p:spPr>
          <a:xfrm>
            <a:off x="12834851" y="7747463"/>
            <a:ext cx="1662545" cy="415636"/>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Vikas Singh</a:t>
            </a:r>
          </a:p>
        </p:txBody>
      </p:sp>
      <p:pic>
        <p:nvPicPr>
          <p:cNvPr id="15" name="Picture 14">
            <a:extLst>
              <a:ext uri="{FF2B5EF4-FFF2-40B4-BE49-F238E27FC236}">
                <a16:creationId xmlns:a16="http://schemas.microsoft.com/office/drawing/2014/main" id="{C4277182-4F96-69BF-B9EF-453E75AA3071}"/>
              </a:ext>
            </a:extLst>
          </p:cNvPr>
          <p:cNvPicPr>
            <a:picLocks noChangeAspect="1"/>
          </p:cNvPicPr>
          <p:nvPr/>
        </p:nvPicPr>
        <p:blipFill>
          <a:blip r:embed="rId6"/>
          <a:stretch>
            <a:fillRect/>
          </a:stretch>
        </p:blipFill>
        <p:spPr>
          <a:xfrm>
            <a:off x="8667988" y="1753022"/>
            <a:ext cx="5663154" cy="2361778"/>
          </a:xfrm>
          <a:prstGeom prst="rect">
            <a:avLst/>
          </a:prstGeom>
        </p:spPr>
      </p:pic>
      <p:pic>
        <p:nvPicPr>
          <p:cNvPr id="17" name="Picture 16">
            <a:extLst>
              <a:ext uri="{FF2B5EF4-FFF2-40B4-BE49-F238E27FC236}">
                <a16:creationId xmlns:a16="http://schemas.microsoft.com/office/drawing/2014/main" id="{0A5BFDA2-0694-9F25-B1D5-6862729E2F09}"/>
              </a:ext>
            </a:extLst>
          </p:cNvPr>
          <p:cNvPicPr>
            <a:picLocks noChangeAspect="1"/>
          </p:cNvPicPr>
          <p:nvPr/>
        </p:nvPicPr>
        <p:blipFill>
          <a:blip r:embed="rId7"/>
          <a:stretch>
            <a:fillRect/>
          </a:stretch>
        </p:blipFill>
        <p:spPr>
          <a:xfrm>
            <a:off x="8667988" y="4361499"/>
            <a:ext cx="5663154" cy="3392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107787" y="527923"/>
            <a:ext cx="7716798" cy="554831"/>
          </a:xfrm>
          <a:prstGeom prst="rect">
            <a:avLst/>
          </a:prstGeom>
          <a:noFill/>
          <a:ln/>
        </p:spPr>
        <p:txBody>
          <a:bodyPr wrap="none" lIns="0" tIns="0" rIns="0" bIns="0" rtlCol="0" anchor="t"/>
          <a:lstStyle/>
          <a:p>
            <a:pPr marL="0" indent="0">
              <a:lnSpc>
                <a:spcPts val="4350"/>
              </a:lnSpc>
              <a:buNone/>
            </a:pPr>
            <a:r>
              <a:rPr lang="en-US" sz="3450" dirty="0">
                <a:solidFill>
                  <a:srgbClr val="76B9FF"/>
                </a:solidFill>
                <a:latin typeface="Roboto Slab" pitchFamily="34" charset="0"/>
                <a:ea typeface="Roboto Slab" pitchFamily="34" charset="-122"/>
                <a:cs typeface="Roboto Slab" pitchFamily="34" charset="-120"/>
              </a:rPr>
              <a:t>Top States and Order Status Analysis</a:t>
            </a:r>
            <a:endParaRPr lang="en-US" sz="3450" dirty="0"/>
          </a:p>
        </p:txBody>
      </p:sp>
      <p:pic>
        <p:nvPicPr>
          <p:cNvPr id="4" name="Image 1" descr="preencoded.png"/>
          <p:cNvPicPr>
            <a:picLocks noChangeAspect="1"/>
          </p:cNvPicPr>
          <p:nvPr/>
        </p:nvPicPr>
        <p:blipFill>
          <a:blip r:embed="rId3"/>
          <a:stretch>
            <a:fillRect/>
          </a:stretch>
        </p:blipFill>
        <p:spPr>
          <a:xfrm>
            <a:off x="6107787" y="1348978"/>
            <a:ext cx="443865" cy="443865"/>
          </a:xfrm>
          <a:prstGeom prst="rect">
            <a:avLst/>
          </a:prstGeom>
        </p:spPr>
      </p:pic>
      <p:sp>
        <p:nvSpPr>
          <p:cNvPr id="5" name="Text 1"/>
          <p:cNvSpPr/>
          <p:nvPr/>
        </p:nvSpPr>
        <p:spPr>
          <a:xfrm>
            <a:off x="6107787" y="1970365"/>
            <a:ext cx="2219325" cy="277416"/>
          </a:xfrm>
          <a:prstGeom prst="rect">
            <a:avLst/>
          </a:prstGeom>
          <a:noFill/>
          <a:ln/>
        </p:spPr>
        <p:txBody>
          <a:bodyPr wrap="none" lIns="0" tIns="0" rIns="0" bIns="0" rtlCol="0" anchor="t"/>
          <a:lstStyle/>
          <a:p>
            <a:pPr marL="0" indent="0" algn="l">
              <a:lnSpc>
                <a:spcPts val="2150"/>
              </a:lnSpc>
              <a:buNone/>
            </a:pPr>
            <a:r>
              <a:rPr lang="en-US" sz="1700" dirty="0">
                <a:solidFill>
                  <a:srgbClr val="D6E5EF"/>
                </a:solidFill>
                <a:latin typeface="Roboto Slab" pitchFamily="34" charset="0"/>
                <a:ea typeface="Roboto Slab" pitchFamily="34" charset="-122"/>
                <a:cs typeface="Roboto Slab" pitchFamily="34" charset="-120"/>
              </a:rPr>
              <a:t>Top States</a:t>
            </a:r>
            <a:endParaRPr lang="en-US" sz="1700" dirty="0"/>
          </a:p>
        </p:txBody>
      </p:sp>
      <p:sp>
        <p:nvSpPr>
          <p:cNvPr id="6" name="Text 2"/>
          <p:cNvSpPr/>
          <p:nvPr/>
        </p:nvSpPr>
        <p:spPr>
          <a:xfrm>
            <a:off x="6107787" y="2354223"/>
            <a:ext cx="7901226" cy="851892"/>
          </a:xfrm>
          <a:prstGeom prst="rect">
            <a:avLst/>
          </a:prstGeom>
          <a:noFill/>
          <a:ln/>
        </p:spPr>
        <p:txBody>
          <a:bodyPr wrap="square" lIns="0" tIns="0" rIns="0" bIns="0" rtlCol="0" anchor="t"/>
          <a:lstStyle/>
          <a:p>
            <a:pPr marL="0" indent="0" algn="l">
              <a:lnSpc>
                <a:spcPts val="2200"/>
              </a:lnSpc>
              <a:buNone/>
            </a:pPr>
            <a:r>
              <a:rPr lang="en-US" sz="1350" dirty="0">
                <a:solidFill>
                  <a:srgbClr val="D6E5EF"/>
                </a:solidFill>
                <a:latin typeface="Roboto" pitchFamily="34" charset="0"/>
                <a:ea typeface="Roboto" pitchFamily="34" charset="-122"/>
                <a:cs typeface="Roboto" pitchFamily="34" charset="-120"/>
              </a:rPr>
              <a:t>The highest-selling states show demand hubs where targeted advertising could improve brand reach. These areas could be focal points for expanding advertising efforts or enhancing delivery options for faster shipping.</a:t>
            </a:r>
            <a:endParaRPr lang="en-US" sz="1350" dirty="0"/>
          </a:p>
        </p:txBody>
      </p:sp>
      <p:pic>
        <p:nvPicPr>
          <p:cNvPr id="7" name="Image 2" descr="preencoded.png"/>
          <p:cNvPicPr>
            <a:picLocks noChangeAspect="1"/>
          </p:cNvPicPr>
          <p:nvPr/>
        </p:nvPicPr>
        <p:blipFill>
          <a:blip r:embed="rId4"/>
          <a:stretch>
            <a:fillRect/>
          </a:stretch>
        </p:blipFill>
        <p:spPr>
          <a:xfrm>
            <a:off x="6107787" y="3738682"/>
            <a:ext cx="443865" cy="443865"/>
          </a:xfrm>
          <a:prstGeom prst="rect">
            <a:avLst/>
          </a:prstGeom>
        </p:spPr>
      </p:pic>
      <p:sp>
        <p:nvSpPr>
          <p:cNvPr id="8" name="Text 3"/>
          <p:cNvSpPr/>
          <p:nvPr/>
        </p:nvSpPr>
        <p:spPr>
          <a:xfrm>
            <a:off x="6107787" y="4360069"/>
            <a:ext cx="2265164" cy="277416"/>
          </a:xfrm>
          <a:prstGeom prst="rect">
            <a:avLst/>
          </a:prstGeom>
          <a:noFill/>
          <a:ln/>
        </p:spPr>
        <p:txBody>
          <a:bodyPr wrap="none" lIns="0" tIns="0" rIns="0" bIns="0" rtlCol="0" anchor="t"/>
          <a:lstStyle/>
          <a:p>
            <a:pPr marL="0" indent="0" algn="l">
              <a:lnSpc>
                <a:spcPts val="2150"/>
              </a:lnSpc>
              <a:buNone/>
            </a:pPr>
            <a:r>
              <a:rPr lang="en-US" sz="1700" dirty="0">
                <a:solidFill>
                  <a:srgbClr val="D6E5EF"/>
                </a:solidFill>
                <a:latin typeface="Roboto Slab" pitchFamily="34" charset="0"/>
                <a:ea typeface="Roboto Slab" pitchFamily="34" charset="-122"/>
                <a:cs typeface="Roboto Slab" pitchFamily="34" charset="-120"/>
              </a:rPr>
              <a:t>Order Status Analysis</a:t>
            </a:r>
            <a:endParaRPr lang="en-US" sz="1700" dirty="0"/>
          </a:p>
        </p:txBody>
      </p:sp>
      <p:sp>
        <p:nvSpPr>
          <p:cNvPr id="9" name="Text 4"/>
          <p:cNvSpPr/>
          <p:nvPr/>
        </p:nvSpPr>
        <p:spPr>
          <a:xfrm>
            <a:off x="6107787" y="4743926"/>
            <a:ext cx="7901226" cy="851892"/>
          </a:xfrm>
          <a:prstGeom prst="rect">
            <a:avLst/>
          </a:prstGeom>
          <a:noFill/>
          <a:ln/>
        </p:spPr>
        <p:txBody>
          <a:bodyPr wrap="square" lIns="0" tIns="0" rIns="0" bIns="0" rtlCol="0" anchor="t"/>
          <a:lstStyle/>
          <a:p>
            <a:pPr marL="0" indent="0" algn="l">
              <a:lnSpc>
                <a:spcPts val="2200"/>
              </a:lnSpc>
              <a:buNone/>
            </a:pPr>
            <a:r>
              <a:rPr lang="en-US" sz="1350" dirty="0">
                <a:solidFill>
                  <a:srgbClr val="D6E5EF"/>
                </a:solidFill>
                <a:latin typeface="Roboto" pitchFamily="34" charset="0"/>
                <a:ea typeface="Roboto" pitchFamily="34" charset="-122"/>
                <a:cs typeface="Roboto" pitchFamily="34" charset="-120"/>
              </a:rPr>
              <a:t>Data on order statuses (e.g., completed, pending, or returned) can reveal potential issues in the ordering process. High return or cancellation rates might signal a need for improved product descriptions, sizing guides, or customer support enhancements.</a:t>
            </a:r>
            <a:endParaRPr lang="en-US" sz="1350" dirty="0"/>
          </a:p>
        </p:txBody>
      </p:sp>
      <p:pic>
        <p:nvPicPr>
          <p:cNvPr id="10" name="Image 3" descr="preencoded.png"/>
          <p:cNvPicPr>
            <a:picLocks noChangeAspect="1"/>
          </p:cNvPicPr>
          <p:nvPr/>
        </p:nvPicPr>
        <p:blipFill>
          <a:blip r:embed="rId5"/>
          <a:stretch>
            <a:fillRect/>
          </a:stretch>
        </p:blipFill>
        <p:spPr>
          <a:xfrm>
            <a:off x="6107787" y="6128385"/>
            <a:ext cx="443865" cy="443865"/>
          </a:xfrm>
          <a:prstGeom prst="rect">
            <a:avLst/>
          </a:prstGeom>
        </p:spPr>
      </p:pic>
      <p:sp>
        <p:nvSpPr>
          <p:cNvPr id="11" name="Text 5"/>
          <p:cNvSpPr/>
          <p:nvPr/>
        </p:nvSpPr>
        <p:spPr>
          <a:xfrm>
            <a:off x="6107787" y="6749772"/>
            <a:ext cx="2502456" cy="277416"/>
          </a:xfrm>
          <a:prstGeom prst="rect">
            <a:avLst/>
          </a:prstGeom>
          <a:noFill/>
          <a:ln/>
        </p:spPr>
        <p:txBody>
          <a:bodyPr wrap="none" lIns="0" tIns="0" rIns="0" bIns="0" rtlCol="0" anchor="t"/>
          <a:lstStyle/>
          <a:p>
            <a:pPr marL="0" indent="0" algn="l">
              <a:lnSpc>
                <a:spcPts val="2150"/>
              </a:lnSpc>
              <a:buNone/>
            </a:pPr>
            <a:r>
              <a:rPr lang="en-US" sz="1700" dirty="0">
                <a:solidFill>
                  <a:srgbClr val="D6E5EF"/>
                </a:solidFill>
                <a:latin typeface="Roboto Slab" pitchFamily="34" charset="0"/>
                <a:ea typeface="Roboto Slab" pitchFamily="34" charset="-122"/>
                <a:cs typeface="Roboto Slab" pitchFamily="34" charset="-120"/>
              </a:rPr>
              <a:t>Targeted Improvements</a:t>
            </a:r>
            <a:endParaRPr lang="en-US" sz="1700" dirty="0"/>
          </a:p>
        </p:txBody>
      </p:sp>
      <p:sp>
        <p:nvSpPr>
          <p:cNvPr id="12" name="Text 6"/>
          <p:cNvSpPr/>
          <p:nvPr/>
        </p:nvSpPr>
        <p:spPr>
          <a:xfrm>
            <a:off x="6107787" y="7133630"/>
            <a:ext cx="7901226" cy="567928"/>
          </a:xfrm>
          <a:prstGeom prst="rect">
            <a:avLst/>
          </a:prstGeom>
          <a:noFill/>
          <a:ln/>
        </p:spPr>
        <p:txBody>
          <a:bodyPr wrap="square" lIns="0" tIns="0" rIns="0" bIns="0" rtlCol="0" anchor="t"/>
          <a:lstStyle/>
          <a:p>
            <a:pPr marL="0" indent="0" algn="l">
              <a:lnSpc>
                <a:spcPts val="2200"/>
              </a:lnSpc>
              <a:buNone/>
            </a:pPr>
            <a:r>
              <a:rPr lang="en-US" sz="1350" dirty="0">
                <a:solidFill>
                  <a:srgbClr val="D6E5EF"/>
                </a:solidFill>
                <a:latin typeface="Roboto" pitchFamily="34" charset="0"/>
                <a:ea typeface="Roboto" pitchFamily="34" charset="-122"/>
                <a:cs typeface="Roboto" pitchFamily="34" charset="-120"/>
              </a:rPr>
              <a:t>By focusing on top-performing states and addressing order status issues, Vrinda Store can optimize its operations and improve customer satisfaction across key markets.</a:t>
            </a:r>
            <a:endParaRPr lang="en-US" sz="1350" dirty="0"/>
          </a:p>
        </p:txBody>
      </p:sp>
      <p:sp>
        <p:nvSpPr>
          <p:cNvPr id="13" name="Rectangle 12">
            <a:extLst>
              <a:ext uri="{FF2B5EF4-FFF2-40B4-BE49-F238E27FC236}">
                <a16:creationId xmlns:a16="http://schemas.microsoft.com/office/drawing/2014/main" id="{1AC0C0A8-C403-A50B-82E3-8D60A0CED634}"/>
              </a:ext>
            </a:extLst>
          </p:cNvPr>
          <p:cNvSpPr/>
          <p:nvPr/>
        </p:nvSpPr>
        <p:spPr>
          <a:xfrm>
            <a:off x="12834851" y="7747463"/>
            <a:ext cx="1662545" cy="415636"/>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Vikas Singh</a:t>
            </a:r>
          </a:p>
        </p:txBody>
      </p:sp>
      <p:pic>
        <p:nvPicPr>
          <p:cNvPr id="2050" name="Picture 2" descr="India map network - Bright mesh on dark blue background">
            <a:extLst>
              <a:ext uri="{FF2B5EF4-FFF2-40B4-BE49-F238E27FC236}">
                <a16:creationId xmlns:a16="http://schemas.microsoft.com/office/drawing/2014/main" id="{0BB09224-CFC1-8012-B64A-AA216F305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5818909" cy="82296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140664D-9713-BEB9-E400-D6F4FB16ADC8}"/>
              </a:ext>
            </a:extLst>
          </p:cNvPr>
          <p:cNvSpPr/>
          <p:nvPr/>
        </p:nvSpPr>
        <p:spPr>
          <a:xfrm>
            <a:off x="3507971" y="5203767"/>
            <a:ext cx="2310938" cy="581891"/>
          </a:xfrm>
          <a:prstGeom prst="rect">
            <a:avLst/>
          </a:prstGeom>
          <a:solidFill>
            <a:srgbClr val="1E36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177058"/>
            <a:ext cx="9875401"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Inventory and Regional Optimization</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Peak Time Inventory</a:t>
            </a:r>
            <a:endParaRPr lang="en-US" sz="2200" dirty="0"/>
          </a:p>
        </p:txBody>
      </p:sp>
      <p:sp>
        <p:nvSpPr>
          <p:cNvPr id="4" name="Text 2"/>
          <p:cNvSpPr/>
          <p:nvPr/>
        </p:nvSpPr>
        <p:spPr>
          <a:xfrm>
            <a:off x="793790" y="4033957"/>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Ensure high-demand products are well-stocked during peak months like December and around festivals. Use predictive analysis to anticipate stock needs and prevent stockouts during crucial sales periods.</a:t>
            </a:r>
            <a:endParaRPr lang="en-US" sz="1750" dirty="0"/>
          </a:p>
        </p:txBody>
      </p:sp>
      <p:sp>
        <p:nvSpPr>
          <p:cNvPr id="5" name="Text 3"/>
          <p:cNvSpPr/>
          <p:nvPr/>
        </p:nvSpPr>
        <p:spPr>
          <a:xfrm>
            <a:off x="7599521" y="3452813"/>
            <a:ext cx="3025378"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High-Demand Regions</a:t>
            </a:r>
            <a:endParaRPr lang="en-US" sz="2200" dirty="0"/>
          </a:p>
        </p:txBody>
      </p:sp>
      <p:sp>
        <p:nvSpPr>
          <p:cNvPr id="6" name="Text 4"/>
          <p:cNvSpPr/>
          <p:nvPr/>
        </p:nvSpPr>
        <p:spPr>
          <a:xfrm>
            <a:off x="7599521" y="403395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Given the strong sales in specific cities and states, invest in local advertising and potentially reduce delivery times by setting up fulfillment centers closer to these regions. This approach can improve customer satisfaction and potentially increase sales in these key areas.</a:t>
            </a:r>
            <a:endParaRPr lang="en-US" sz="1750" dirty="0"/>
          </a:p>
        </p:txBody>
      </p:sp>
      <p:sp>
        <p:nvSpPr>
          <p:cNvPr id="7" name="Rectangle 6">
            <a:extLst>
              <a:ext uri="{FF2B5EF4-FFF2-40B4-BE49-F238E27FC236}">
                <a16:creationId xmlns:a16="http://schemas.microsoft.com/office/drawing/2014/main" id="{82923579-B702-B9AE-E2DE-B28324C9F1ED}"/>
              </a:ext>
            </a:extLst>
          </p:cNvPr>
          <p:cNvSpPr/>
          <p:nvPr/>
        </p:nvSpPr>
        <p:spPr>
          <a:xfrm>
            <a:off x="12834851" y="7747463"/>
            <a:ext cx="1662545" cy="415636"/>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Vikas Singh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972</Words>
  <Application>Microsoft Office PowerPoint</Application>
  <PresentationFormat>Custom</PresentationFormat>
  <Paragraphs>85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vt:lpstr>
      <vt:lpstr>Roboto Bold</vt:lpstr>
      <vt:lpstr>Roboto Medium</vt:lpstr>
      <vt:lpstr>Arial</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vicky.singh</cp:lastModifiedBy>
  <cp:revision>2</cp:revision>
  <dcterms:created xsi:type="dcterms:W3CDTF">2024-11-08T14:52:09Z</dcterms:created>
  <dcterms:modified xsi:type="dcterms:W3CDTF">2024-11-08T15:39:13Z</dcterms:modified>
</cp:coreProperties>
</file>