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8" r:id="rId5"/>
    <p:sldId id="326" r:id="rId6"/>
    <p:sldId id="259" r:id="rId7"/>
    <p:sldId id="257" r:id="rId8"/>
    <p:sldId id="261" r:id="rId9"/>
    <p:sldId id="263" r:id="rId10"/>
    <p:sldId id="264" r:id="rId11"/>
    <p:sldId id="268" r:id="rId12"/>
    <p:sldId id="341" r:id="rId13"/>
    <p:sldId id="343" r:id="rId14"/>
    <p:sldId id="342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0" autoAdjust="0"/>
  </p:normalViewPr>
  <p:slideViewPr>
    <p:cSldViewPr snapToGrid="0">
      <p:cViewPr>
        <p:scale>
          <a:sx n="72" d="100"/>
          <a:sy n="72" d="100"/>
        </p:scale>
        <p:origin x="456" y="3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a.gov/air-trends/air-quality-index-aqi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ohanrao/air-quality-data-in-indi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597847" y="891916"/>
            <a:ext cx="10996305" cy="468442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786" y="1176728"/>
            <a:ext cx="9621737" cy="4264702"/>
          </a:xfrm>
          <a:noFill/>
        </p:spPr>
        <p:txBody>
          <a:bodyPr anchor="ctr" anchorCtr="0"/>
          <a:lstStyle/>
          <a:p>
            <a:r>
              <a:rPr lang="en-US" sz="2800" dirty="0"/>
              <a:t>Air Quality Index (AQI) Prediction Using Regression</a:t>
            </a:r>
            <a:br>
              <a:rPr lang="en-US" sz="2800" dirty="0"/>
            </a:br>
            <a:r>
              <a:rPr lang="en-US" sz="1000" dirty="0"/>
              <a:t>Predicting AQI Levels Using Environmental Features</a:t>
            </a: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br>
              <a:rPr lang="en-US" sz="1000" dirty="0"/>
            </a:br>
            <a:r>
              <a:rPr lang="en-US" sz="1000" dirty="0"/>
              <a:t>BY:</a:t>
            </a:r>
            <a:br>
              <a:rPr lang="en-US" sz="1000" dirty="0"/>
            </a:br>
            <a:br>
              <a:rPr lang="en-US" sz="1000" dirty="0"/>
            </a:br>
            <a:r>
              <a:rPr lang="en-US" sz="1200" dirty="0"/>
              <a:t>Rishi </a:t>
            </a:r>
            <a:r>
              <a:rPr lang="en-US" sz="1200" dirty="0" err="1"/>
              <a:t>patwa</a:t>
            </a:r>
            <a:r>
              <a:rPr lang="en-US" sz="1200" dirty="0"/>
              <a:t> (202401100400156)</a:t>
            </a:r>
            <a:br>
              <a:rPr lang="en-US" sz="1200" dirty="0"/>
            </a:br>
            <a:r>
              <a:rPr lang="en-US" sz="1200" dirty="0"/>
              <a:t>Sneha </a:t>
            </a:r>
            <a:r>
              <a:rPr lang="en-US" sz="1200" dirty="0" err="1"/>
              <a:t>sahu</a:t>
            </a:r>
            <a:r>
              <a:rPr lang="en-US" sz="1200" dirty="0"/>
              <a:t> (202401100400188)</a:t>
            </a:r>
            <a:br>
              <a:rPr lang="en-US" sz="1200" dirty="0"/>
            </a:br>
            <a:r>
              <a:rPr lang="en-US" sz="1200" dirty="0" err="1"/>
              <a:t>tanya</a:t>
            </a:r>
            <a:r>
              <a:rPr lang="en-US" sz="1200" dirty="0"/>
              <a:t> Yadav (20240110040097)</a:t>
            </a:r>
            <a:br>
              <a:rPr lang="en-US" sz="1200" dirty="0"/>
            </a:br>
            <a:r>
              <a:rPr lang="en-US" sz="1200" dirty="0"/>
              <a:t>           Vanshika Aggarwal(202401100400207)</a:t>
            </a:r>
            <a:br>
              <a:rPr lang="en-US" sz="1200" dirty="0"/>
            </a:br>
            <a:r>
              <a:rPr lang="en-US" sz="1200" dirty="0"/>
              <a:t>          </a:t>
            </a:r>
            <a:r>
              <a:rPr lang="en-US" sz="1200" dirty="0" err="1"/>
              <a:t>vikas</a:t>
            </a:r>
            <a:r>
              <a:rPr lang="en-US" sz="1200" dirty="0"/>
              <a:t> </a:t>
            </a:r>
            <a:r>
              <a:rPr lang="en-US" sz="1200" dirty="0" err="1"/>
              <a:t>kumar</a:t>
            </a:r>
            <a:r>
              <a:rPr lang="en-US" sz="1200" dirty="0"/>
              <a:t> </a:t>
            </a:r>
            <a:r>
              <a:rPr lang="en-US" sz="1200" dirty="0" err="1"/>
              <a:t>singh</a:t>
            </a:r>
            <a:r>
              <a:rPr lang="en-US" sz="1200" dirty="0"/>
              <a:t> (202401100400210)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78B81-33EE-7E45-804A-BB2054264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7570-4623-9EC0-D752-1F21E09D1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IN" dirty="0"/>
              <a:t>City-wise AQI Visualization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17BA0-501C-E6E8-5600-F93A92BF5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232" y="2971800"/>
            <a:ext cx="8046720" cy="914400"/>
          </a:xfrm>
          <a:noFill/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0" dirty="0"/>
              <a:t>The graph/map illustrates average AQI levels across various Indian cities based on </a:t>
            </a:r>
            <a:r>
              <a:rPr lang="en-US" sz="9600" dirty="0"/>
              <a:t>the </a:t>
            </a:r>
            <a:r>
              <a:rPr lang="en-US" sz="9600" dirty="0" err="1"/>
              <a:t>dataset.Dataset</a:t>
            </a:r>
            <a:r>
              <a:rPr lang="en-US" sz="9600" dirty="0"/>
              <a:t> contains daily air quality data from various Indian cities.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b="1" dirty="0"/>
              <a:t>Delhi, Kanpur, Lucknow, and Varanasi</a:t>
            </a:r>
            <a:r>
              <a:rPr lang="en-US" sz="9600" dirty="0"/>
              <a:t> consistently show high AQI values, often crossing 300, which falls in the “Very Poor” or “Severe” </a:t>
            </a:r>
            <a:r>
              <a:rPr lang="en-US" sz="9600" dirty="0" err="1"/>
              <a:t>category.Features</a:t>
            </a:r>
            <a:r>
              <a:rPr lang="en-US" sz="9600" dirty="0"/>
              <a:t>: PM2.5, PM10, SO2, NO2, CO, O3</a:t>
            </a:r>
          </a:p>
          <a:p>
            <a:pPr algn="l"/>
            <a:r>
              <a:rPr lang="en-US" sz="9600" dirty="0"/>
              <a:t>These cities suffer from dense population, vehicular emissions, industrial output, and in Delhi’s case, additional factors like stubble burning in neighboring states.</a:t>
            </a:r>
          </a:p>
        </p:txBody>
      </p:sp>
    </p:spTree>
    <p:extLst>
      <p:ext uri="{BB962C8B-B14F-4D97-AF65-F5344CB8AC3E}">
        <p14:creationId xmlns:p14="http://schemas.microsoft.com/office/powerpoint/2010/main" val="3631592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5596E-7238-BD32-8373-E2BC54F4D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D3AA-5DC3-9684-617D-6100AD87D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IN" dirty="0"/>
              <a:t>References / Credits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14B04-87A9-90F8-60C9-08BF54609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232" y="2971800"/>
            <a:ext cx="8046720" cy="914400"/>
          </a:xfrm>
          <a:noFill/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8000" dirty="0"/>
              <a:t>Dataset: Rohan Rao – Kaggle</a:t>
            </a:r>
            <a:r>
              <a:rPr lang="en-US" sz="96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8000" dirty="0"/>
              <a:t>AQI Information: </a:t>
            </a:r>
            <a:r>
              <a:rPr lang="en-IN" sz="8000" dirty="0">
                <a:hlinkClick r:id="rId2"/>
              </a:rPr>
              <a:t>epa.gov</a:t>
            </a:r>
            <a:endParaRPr lang="en-IN" sz="80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/>
              <a:t>Libraries Used: Pandas, NumPy, </a:t>
            </a:r>
            <a:r>
              <a:rPr lang="en-US" sz="8000" dirty="0" err="1"/>
              <a:t>Sklearn</a:t>
            </a:r>
            <a:r>
              <a:rPr lang="en-US" sz="8000" dirty="0"/>
              <a:t>, </a:t>
            </a:r>
            <a:r>
              <a:rPr lang="en-US" sz="8000" dirty="0" err="1"/>
              <a:t>XGBoost</a:t>
            </a:r>
            <a:r>
              <a:rPr lang="en-US" sz="8000" dirty="0"/>
              <a:t>, Matplotlib, </a:t>
            </a:r>
            <a:r>
              <a:rPr lang="en-US" sz="8000" dirty="0" err="1"/>
              <a:t>Seaborn</a:t>
            </a:r>
            <a:r>
              <a:rPr lang="en-US" sz="9600" dirty="0" err="1"/>
              <a:t>Dataset</a:t>
            </a:r>
            <a:r>
              <a:rPr lang="en-US" sz="96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5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667512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1764793"/>
            <a:ext cx="4114800" cy="445312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REGRESSION MODELS USED</a:t>
            </a:r>
          </a:p>
          <a:p>
            <a:r>
              <a:rPr lang="en-US" dirty="0"/>
              <a:t>FEATURE CORRELATION</a:t>
            </a:r>
          </a:p>
          <a:p>
            <a:r>
              <a:rPr lang="en-US" dirty="0"/>
              <a:t>PREDICTION VS ACTUAL AQI</a:t>
            </a:r>
          </a:p>
          <a:p>
            <a:r>
              <a:rPr lang="en-US" dirty="0"/>
              <a:t>CITY-WISE AQI VISUALIZATION</a:t>
            </a:r>
          </a:p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1307592"/>
          </a:xfrm>
          <a:noFill/>
        </p:spPr>
        <p:txBody>
          <a:bodyPr anchor="ctr" anchorCtr="0">
            <a:noAutofit/>
          </a:bodyPr>
          <a:lstStyle/>
          <a:p>
            <a:r>
              <a:rPr lang="en-US" dirty="0"/>
              <a:t>Problem statement</a:t>
            </a:r>
          </a:p>
        </p:txBody>
      </p:sp>
      <p:pic>
        <p:nvPicPr>
          <p:cNvPr id="10" name="Picture Placeholder 9" descr="Close up of bubbles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" r="83"/>
          <a:stretch/>
        </p:blipFill>
        <p:spPr>
          <a:xfrm>
            <a:off x="0" y="0"/>
            <a:ext cx="12188952" cy="2368296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F55ECF4-888D-B734-F919-C9BA5323E2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6823" y="4334256"/>
            <a:ext cx="1051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pollution is a critical issue affecting public health in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 prediction of AQI is essential for preventive health and policy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 a regression model to predict AQI from pollutants like PM2.5, PM10, NO2, etc.</a:t>
            </a:r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232" y="2971800"/>
            <a:ext cx="8046720" cy="914400"/>
          </a:xfrm>
          <a:noFill/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9600" dirty="0"/>
              <a:t>AQI indicates how clean or polluted the air 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dirty="0"/>
              <a:t>Dataset contains daily air quality data from various Indian cities.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dirty="0"/>
              <a:t>Target variable: </a:t>
            </a:r>
            <a:r>
              <a:rPr lang="en-US" sz="9600" b="1" dirty="0"/>
              <a:t>AQI</a:t>
            </a:r>
            <a:endParaRPr lang="en-US" sz="9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dirty="0"/>
              <a:t>Features: PM2.5, PM10, SO2, NO2, CO, O3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600" dirty="0"/>
              <a:t>Dataset Source: Kaggle (Rohan Rao)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877824"/>
          </a:xfrm>
          <a:noFill/>
        </p:spPr>
        <p:txBody>
          <a:bodyPr/>
          <a:lstStyle/>
          <a:p>
            <a:r>
              <a:rPr lang="en-IN" dirty="0"/>
              <a:t>Dataset Overview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FD12292-BD94-06C8-4E26-C547E23D0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40096" y="2415570"/>
            <a:ext cx="600741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Kaggle Dataset – Rohan Rao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Points: 29 Indian cities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Span: 2015–2020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 Pollutant concentration and AQI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  <a:noFill/>
        </p:spPr>
        <p:txBody>
          <a:bodyPr/>
          <a:lstStyle/>
          <a:p>
            <a:r>
              <a:rPr lang="en-IN" dirty="0"/>
              <a:t>Data Preprocessing</a:t>
            </a:r>
            <a:endParaRPr lang="en-US" dirty="0"/>
          </a:p>
        </p:txBody>
      </p:sp>
      <p:pic>
        <p:nvPicPr>
          <p:cNvPr id="6" name="Picture Placeholder 17" descr="Scientist looking at a test tube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280160" y="548640"/>
            <a:ext cx="3017520" cy="3017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14708" y="655781"/>
            <a:ext cx="4413874" cy="3870037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Dropped rows with HIGH missing AQI or pollutant</a:t>
            </a:r>
          </a:p>
          <a:p>
            <a:r>
              <a:rPr lang="en-US" dirty="0"/>
              <a:t>Handled LESS missing values using forward-fill/backward-fill methods.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IN" dirty="0"/>
              <a:t>Regression Models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59" y="2377440"/>
            <a:ext cx="8716247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IN" dirty="0"/>
              <a:t>KNN (K-Nearest </a:t>
            </a:r>
            <a:r>
              <a:rPr lang="en-IN" dirty="0" err="1"/>
              <a:t>Neigbours</a:t>
            </a:r>
            <a:r>
              <a:rPr lang="en-IN" dirty="0"/>
              <a:t>)</a:t>
            </a:r>
          </a:p>
          <a:p>
            <a:r>
              <a:rPr lang="en-IN" dirty="0"/>
              <a:t>Evaluation Metrics: MAE, MSE, R² Score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IN" dirty="0"/>
              <a:t>Feature Correlation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7D9005-F434-B0CD-B1CF-ECD55ADF67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42996" y="2011680"/>
            <a:ext cx="634346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correlation obse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ved between PM2.5, PM10, and AQI.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NO2 and CO also show moderate impact.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80B34DD-EEA6-0ACD-48D1-1EDEB9EF52AA}"/>
              </a:ext>
            </a:extLst>
          </p:cNvPr>
          <p:cNvSpPr txBox="1">
            <a:spLocks/>
          </p:cNvSpPr>
          <p:nvPr/>
        </p:nvSpPr>
        <p:spPr>
          <a:xfrm>
            <a:off x="1185672" y="3193257"/>
            <a:ext cx="9820656" cy="914400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IN" dirty="0"/>
              <a:t>Feature importance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EA39FA-4515-BB1C-A770-68159604B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2996" y="4153824"/>
            <a:ext cx="46792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1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0" dirty="0"/>
              <a:t>PM2.5 and PM10 are the most significant predictors</a:t>
            </a:r>
            <a:endParaRPr lang="en-US" b="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0" dirty="0"/>
              <a:t>NO2 and CO also play an important role.</a:t>
            </a:r>
            <a:endParaRPr lang="en-US" altLang="en-US" b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5E918-D0E1-4E42-0950-C9C89CE13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42AB-1F63-9FC6-1D63-192CAD25F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IN" dirty="0"/>
              <a:t>Predicted vs Actual AQI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EF9F2-E7B0-AA06-357F-02DECBB04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6232" y="2971800"/>
            <a:ext cx="8046720" cy="914400"/>
          </a:xfrm>
          <a:noFill/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8000" dirty="0"/>
              <a:t>The graph below compares the predicted AQI values against the actual AQI from the test </a:t>
            </a:r>
            <a:r>
              <a:rPr lang="en-US" sz="8000" dirty="0" err="1"/>
              <a:t>dataset.</a:t>
            </a:r>
            <a:r>
              <a:rPr lang="en-US" sz="9600" dirty="0" err="1"/>
              <a:t>Dataset</a:t>
            </a:r>
            <a:r>
              <a:rPr lang="en-US" sz="9600" dirty="0"/>
              <a:t> contains daily air quality data from various Indian cities.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/>
              <a:t>Models KNN show very close alignment with the actual values, especially for mid-range AQI (100–250), indicating good model </a:t>
            </a:r>
            <a:r>
              <a:rPr lang="en-US" sz="8000" dirty="0" err="1"/>
              <a:t>performance.</a:t>
            </a:r>
            <a:r>
              <a:rPr lang="en-US" sz="9600" dirty="0" err="1"/>
              <a:t>Features</a:t>
            </a:r>
            <a:r>
              <a:rPr lang="en-US" sz="9600" dirty="0"/>
              <a:t>: PM2.5, PM10, SO2, NO2, CO, O3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8000" dirty="0"/>
              <a:t>Slight deviations are observed at extreme values (very low or very high AQI), which could be due to fewer data points or outliers in those ranges.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45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{39FB5AF3-DE1A-45B8-B1D8-A2C6A58BF0B5}tf67061901_win32</Template>
  <TotalTime>44</TotalTime>
  <Words>512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Daytona Condensed Light</vt:lpstr>
      <vt:lpstr>Posterama</vt:lpstr>
      <vt:lpstr>Custom</vt:lpstr>
      <vt:lpstr>Air Quality Index (AQI) Prediction Using Regression Predicting AQI Levels Using Environmental Features     BY:  Rishi patwa (202401100400156) Sneha sahu (202401100400188) tanya Yadav (20240110040097)            Vanshika Aggarwal(202401100400207)           vikas kumar singh (202401100400210)</vt:lpstr>
      <vt:lpstr>INDEX</vt:lpstr>
      <vt:lpstr>Problem statement</vt:lpstr>
      <vt:lpstr>introduction </vt:lpstr>
      <vt:lpstr>Dataset Overview </vt:lpstr>
      <vt:lpstr>Data Preprocessing</vt:lpstr>
      <vt:lpstr>Regression Models Used</vt:lpstr>
      <vt:lpstr>Feature Correlation</vt:lpstr>
      <vt:lpstr>Predicted vs Actual AQI </vt:lpstr>
      <vt:lpstr>City-wise AQI Visualization </vt:lpstr>
      <vt:lpstr>References / Credits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tanyaaa.yadav2807@outlook.com</dc:creator>
  <cp:lastModifiedBy>tanyaaa.yadav2807@outlook.com</cp:lastModifiedBy>
  <cp:revision>1</cp:revision>
  <dcterms:created xsi:type="dcterms:W3CDTF">2025-05-27T09:06:15Z</dcterms:created>
  <dcterms:modified xsi:type="dcterms:W3CDTF">2025-05-27T09:50:23Z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