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68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5ACE8-5B25-442E-857A-B69ED679BEF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45B7C-5471-488D-AAB5-9E1F1C6A9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64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Harnessing Big Data at Goldman Sachs involves leveraging vast amounts of data to drive decision-making, improve financial services, and enhance operational efficiency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5B7C-5471-488D-AAB5-9E1F1C6A9B7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6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318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4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0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4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4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6946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0035" y="5395787"/>
            <a:ext cx="7765321" cy="1326321"/>
          </a:xfrm>
        </p:spPr>
        <p:txBody>
          <a:bodyPr/>
          <a:lstStyle/>
          <a:p>
            <a:r>
              <a:rPr lang="en-US" dirty="0"/>
              <a:t>Harnessing Big Data at Goldman Sachs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2000" y="5735783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VIKAS B</a:t>
            </a:r>
            <a:br>
              <a:rPr lang="en-IN" dirty="0" smtClean="0"/>
            </a:br>
            <a:r>
              <a:rPr lang="en-IN" dirty="0" smtClean="0"/>
              <a:t>71762351043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71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The Challenge of Building an Open-Source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Ensuring Engagement: Encourage participation and contributions.</a:t>
            </a:r>
          </a:p>
          <a:p>
            <a:r>
              <a:t>Maintaining Quality: Ensure contributions meet high standards.</a:t>
            </a:r>
          </a:p>
          <a:p>
            <a:r>
              <a:t>Balancing Open and Proprietary: Decide what to open-source.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Advice from Goldman Sachs on Building a Successful Data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Investing in Talent: Hire skilled professionals and provide training.</a:t>
            </a:r>
          </a:p>
          <a:p>
            <a:r>
              <a:t>Prioritizing Data Governance: Establish clear policies.</a:t>
            </a:r>
          </a:p>
          <a:p>
            <a:r>
              <a:t>Embracing Innovation: Be open to new technologies and approaches.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Goldman Sachs’ approach reflects its commitment to leveraging technology.</a:t>
            </a:r>
          </a:p>
          <a:p>
            <a:r>
              <a:t>Maintaining leadership through analytics and innovation.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2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9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81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5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1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4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Goldman Sachs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lang="en-US" dirty="0" smtClean="0">
                <a:effectLst/>
              </a:rPr>
              <a:t>Goldman Sachs is </a:t>
            </a:r>
            <a:r>
              <a:rPr lang="en-US" dirty="0">
                <a:effectLst/>
              </a:rPr>
              <a:t>an American multinational investment bank and financial services company. Founded in 1869</a:t>
            </a:r>
            <a:r>
              <a:rPr dirty="0" smtClean="0"/>
              <a:t>.</a:t>
            </a:r>
            <a:endParaRPr dirty="0"/>
          </a:p>
          <a:p>
            <a:r>
              <a:rPr lang="en-US" dirty="0"/>
              <a:t>Goldman Sachs is the second largest investment bank in the world by </a:t>
            </a:r>
            <a:r>
              <a:rPr lang="en-US" dirty="0" smtClean="0"/>
              <a:t>revenue</a:t>
            </a:r>
          </a:p>
          <a:p>
            <a:r>
              <a:rPr lang="en-US" dirty="0" smtClean="0"/>
              <a:t>What they do:</a:t>
            </a:r>
            <a:br>
              <a:rPr lang="en-US" dirty="0" smtClean="0"/>
            </a:b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        </a:t>
            </a:r>
            <a:r>
              <a:rPr lang="en-US" dirty="0" smtClean="0">
                <a:effectLst/>
              </a:rPr>
              <a:t>They cultivate </a:t>
            </a:r>
            <a:r>
              <a:rPr lang="en-US" dirty="0">
                <a:effectLst/>
              </a:rPr>
              <a:t>and harness world-class intellectual capital and expertise to solve </a:t>
            </a:r>
            <a:r>
              <a:rPr lang="en-US" dirty="0" smtClean="0">
                <a:effectLst/>
              </a:rPr>
              <a:t>their </a:t>
            </a:r>
            <a:r>
              <a:rPr lang="en-US" dirty="0">
                <a:effectLst/>
              </a:rPr>
              <a:t>clients’ most complex challenges.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0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3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1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1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60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10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58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48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0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They Use 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Enhance Risk Management: Better assess and manage financial risks.</a:t>
            </a:r>
          </a:p>
          <a:p>
            <a:r>
              <a:rPr dirty="0"/>
              <a:t>Improve Trading Strategies: Develop sophisticated and profitable trading algorithms.</a:t>
            </a:r>
          </a:p>
          <a:p>
            <a:r>
              <a:rPr dirty="0"/>
              <a:t>Optimize Client Services: Tailor services to meet client needs more effectively.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415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26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9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75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36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762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49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19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65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9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36946"/>
            <a:ext cx="7765321" cy="1326321"/>
          </a:xfrm>
        </p:spPr>
        <p:txBody>
          <a:bodyPr>
            <a:normAutofit/>
          </a:bodyPr>
          <a:lstStyle/>
          <a:p>
            <a:r>
              <a:rPr dirty="0"/>
              <a:t>Importance of Data in Financial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746" y="1363266"/>
            <a:ext cx="7765322" cy="5185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 smtClean="0"/>
              <a:t>Make Informed Decisions</a:t>
            </a:r>
            <a:r>
              <a:rPr lang="en-US" dirty="0" smtClean="0"/>
              <a:t>:  </a:t>
            </a:r>
          </a:p>
          <a:p>
            <a:r>
              <a:rPr lang="en-US" dirty="0" smtClean="0"/>
              <a:t>Use accurate data analysis.</a:t>
            </a:r>
          </a:p>
          <a:p>
            <a:r>
              <a:rPr lang="en-US" dirty="0" smtClean="0"/>
              <a:t>Reveal critical information.</a:t>
            </a:r>
          </a:p>
          <a:p>
            <a:r>
              <a:rPr lang="en-US" dirty="0" smtClean="0"/>
              <a:t>Reduce uncertainty.</a:t>
            </a:r>
          </a:p>
          <a:p>
            <a:r>
              <a:rPr lang="en-US" dirty="0" smtClean="0"/>
              <a:t>Improve strategic planning and daily operations.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>Identify </a:t>
            </a:r>
            <a:r>
              <a:rPr dirty="0"/>
              <a:t>Trends and Opportunities: </a:t>
            </a:r>
            <a:endParaRPr lang="en-US" dirty="0" smtClean="0"/>
          </a:p>
          <a:p>
            <a:r>
              <a:rPr lang="en-US" dirty="0"/>
              <a:t>Analyze historical and real-time data.</a:t>
            </a:r>
          </a:p>
          <a:p>
            <a:r>
              <a:rPr lang="en-US" dirty="0"/>
              <a:t>Spot emerging patterns and trends.</a:t>
            </a:r>
          </a:p>
          <a:p>
            <a:r>
              <a:rPr lang="en-US" dirty="0"/>
              <a:t>Identify opportunities for growth and innovation.</a:t>
            </a:r>
          </a:p>
          <a:p>
            <a:r>
              <a:rPr lang="en-US" dirty="0"/>
              <a:t>Adapt quickly to market changes.</a:t>
            </a:r>
            <a:endParaRPr dirty="0"/>
          </a:p>
          <a:p>
            <a:pPr marL="0" indent="0">
              <a:buNone/>
            </a:pPr>
            <a:r>
              <a:rPr dirty="0"/>
              <a:t>Enhance Operational Efficiency</a:t>
            </a:r>
            <a:r>
              <a:rPr dirty="0" smtClean="0"/>
              <a:t>:</a:t>
            </a:r>
            <a:endParaRPr lang="en-US" dirty="0" smtClean="0"/>
          </a:p>
          <a:p>
            <a:r>
              <a:rPr dirty="0" smtClean="0"/>
              <a:t> </a:t>
            </a:r>
            <a:r>
              <a:rPr lang="en-US" dirty="0"/>
              <a:t>Use data to improve operations.</a:t>
            </a:r>
          </a:p>
          <a:p>
            <a:r>
              <a:rPr lang="en-US" dirty="0"/>
              <a:t>Identify and eliminate inefficiencies.</a:t>
            </a:r>
          </a:p>
          <a:p>
            <a:r>
              <a:rPr lang="en-US" dirty="0"/>
              <a:t>Streamline workflows.</a:t>
            </a:r>
          </a:p>
          <a:p>
            <a:r>
              <a:rPr lang="en-US" dirty="0"/>
              <a:t>Reduce costs and improve productivity.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82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41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47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52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11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10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68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00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672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56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Goldman Sachs’ Approach to Managing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Data Quality and Governance: Ensure data accuracy and consistency.</a:t>
            </a:r>
          </a:p>
          <a:p>
            <a:r>
              <a:rPr dirty="0"/>
              <a:t>Scalable Infrastructure: Handle large volumes of data efficiently.</a:t>
            </a:r>
          </a:p>
          <a:p>
            <a:r>
              <a:rPr dirty="0"/>
              <a:t>Automation: </a:t>
            </a:r>
            <a:r>
              <a:rPr lang="en-US" dirty="0"/>
              <a:t>Implement technology to perform tasks with minimal human intervention.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98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334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756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14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058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98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04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03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66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4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Why Goldman Sachs Open-Sourced Its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Promote Innovation: Encourage innovation and collaboration.</a:t>
            </a:r>
          </a:p>
          <a:p>
            <a:r>
              <a:rPr dirty="0"/>
              <a:t>Enhance Interoperability: Facilitate integration with other systems.</a:t>
            </a:r>
          </a:p>
          <a:p>
            <a:r>
              <a:rPr dirty="0"/>
              <a:t>Attract Talent: Engage with the open-source community.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2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Importance of Infrastructure, Automation, and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Ensure Scalability:</a:t>
            </a:r>
          </a:p>
          <a:p>
            <a:r>
              <a:rPr lang="en-US" dirty="0" smtClean="0"/>
              <a:t>Support </a:t>
            </a:r>
            <a:r>
              <a:rPr lang="en-US" dirty="0"/>
              <a:t>growing data needs.</a:t>
            </a:r>
          </a:p>
          <a:p>
            <a:r>
              <a:rPr lang="en-US" dirty="0"/>
              <a:t>Adapt infrastructure and systems to handle increasing volumes of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Increase Efficiency:</a:t>
            </a:r>
          </a:p>
          <a:p>
            <a:r>
              <a:rPr lang="en-US" dirty="0" smtClean="0"/>
              <a:t>Automation </a:t>
            </a:r>
            <a:r>
              <a:rPr lang="en-US" dirty="0"/>
              <a:t>reduces errors.</a:t>
            </a:r>
          </a:p>
          <a:p>
            <a:r>
              <a:rPr lang="en-US" dirty="0"/>
              <a:t>Speeds up processes, improving overall productivity.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Facilitate </a:t>
            </a:r>
            <a:r>
              <a:rPr lang="en-US" dirty="0"/>
              <a:t>Innovation:</a:t>
            </a:r>
          </a:p>
          <a:p>
            <a:r>
              <a:rPr lang="en-US" dirty="0" smtClean="0"/>
              <a:t>Develop </a:t>
            </a:r>
            <a:r>
              <a:rPr lang="en-US" dirty="0"/>
              <a:t>new tools and applications.</a:t>
            </a:r>
          </a:p>
          <a:p>
            <a:r>
              <a:rPr lang="en-US" dirty="0"/>
              <a:t>Foster creativity and advancement in technology and solutions.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About Goldman Sachs’ Data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lang="en-US" dirty="0"/>
              <a:t>Data Engineering: Building and optimizing data infrastructure and pipelines.</a:t>
            </a:r>
          </a:p>
          <a:p>
            <a:r>
              <a:rPr lang="en-US" dirty="0"/>
              <a:t>Data Science: Using statistical methods and machine learning for insights and modeling.</a:t>
            </a:r>
          </a:p>
          <a:p>
            <a:r>
              <a:rPr lang="en-US" dirty="0"/>
              <a:t>Data Analysis: Analyzing financial data for trading and investment decisions.</a:t>
            </a:r>
          </a:p>
          <a:p>
            <a:r>
              <a:rPr lang="en-US" dirty="0"/>
              <a:t>Business Intelligence: Creating dashboards and reports for performance tracking.</a:t>
            </a:r>
          </a:p>
          <a:p>
            <a:r>
              <a:rPr lang="en-US" dirty="0"/>
              <a:t>Data Governance: Ensuring data quality and regulatory compliance.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Promoting Data Interoperability Through Open-Source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Developing Open Standards: Create common frameworks for data exchange.</a:t>
            </a:r>
          </a:p>
          <a:p>
            <a:r>
              <a:t>Collaborating with the Community: Share knowledge and best practices.</a:t>
            </a:r>
          </a:p>
          <a:p>
            <a:r>
              <a:t>Building Modular Solutions: Design tools that integrate easily.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101</TotalTime>
  <Words>497</Words>
  <Application>Microsoft Office PowerPoint</Application>
  <PresentationFormat>On-screen Show (4:3)</PresentationFormat>
  <Paragraphs>79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Bookman Old Style</vt:lpstr>
      <vt:lpstr>Calibri</vt:lpstr>
      <vt:lpstr>Rockwell</vt:lpstr>
      <vt:lpstr>Damask</vt:lpstr>
      <vt:lpstr>Harnessing Big Data at Goldman Sachs</vt:lpstr>
      <vt:lpstr>Introduction to Goldman Sachs</vt:lpstr>
      <vt:lpstr>Why They Use Big Data Analytics</vt:lpstr>
      <vt:lpstr>Importance of Data in Financial Services</vt:lpstr>
      <vt:lpstr>Goldman Sachs’ Approach to Managing Data</vt:lpstr>
      <vt:lpstr>Why Goldman Sachs Open-Sourced Its Data Platform</vt:lpstr>
      <vt:lpstr>Importance of Infrastructure, Automation, and Platform</vt:lpstr>
      <vt:lpstr>About Goldman Sachs’ Data Team</vt:lpstr>
      <vt:lpstr>Promoting Data Interoperability Through Open-Source Platforms</vt:lpstr>
      <vt:lpstr>The Challenge of Building an Open-Source Community</vt:lpstr>
      <vt:lpstr>Advice from Goldman Sachs on Building a Successful Data Strategy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Big Data at Goldman Sachs</dc:title>
  <dc:subject/>
  <dc:creator/>
  <cp:keywords/>
  <dc:description>generated using python-pptx</dc:description>
  <cp:lastModifiedBy>Microsoft account</cp:lastModifiedBy>
  <cp:revision>12</cp:revision>
  <dcterms:created xsi:type="dcterms:W3CDTF">2013-01-27T09:14:16Z</dcterms:created>
  <dcterms:modified xsi:type="dcterms:W3CDTF">2024-08-08T07:19:11Z</dcterms:modified>
  <cp:category/>
</cp:coreProperties>
</file>