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218816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844560"/>
            <a:ext cx="12210480" cy="5603400"/>
          </a:xfrm>
          <a:prstGeom prst="bentConnector3">
            <a:avLst>
              <a:gd name="adj1" fmla="val 78341"/>
            </a:avLst>
          </a:prstGeom>
          <a:noFill/>
          <a:ln w="57240">
            <a:solidFill>
              <a:srgbClr val="6a1f7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11395080" y="5849280"/>
            <a:ext cx="451800" cy="451800"/>
          </a:xfrm>
          <a:prstGeom prst="rect">
            <a:avLst/>
          </a:prstGeom>
          <a:solidFill>
            <a:srgbClr val="e47e8d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1214360" y="5999760"/>
            <a:ext cx="441360" cy="451800"/>
          </a:xfrm>
          <a:prstGeom prst="rect">
            <a:avLst/>
          </a:prstGeom>
          <a:solidFill>
            <a:srgbClr val="9e71ac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9037800" y="405360"/>
            <a:ext cx="321480" cy="321480"/>
          </a:xfrm>
          <a:prstGeom prst="rect">
            <a:avLst/>
          </a:prstGeom>
          <a:solidFill>
            <a:srgbClr val="e47e8d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8857440" y="555840"/>
            <a:ext cx="314280" cy="321480"/>
          </a:xfrm>
          <a:prstGeom prst="rect">
            <a:avLst/>
          </a:prstGeom>
          <a:noFill/>
          <a:ln w="28440">
            <a:solidFill>
              <a:srgbClr val="6a1f7a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Placeholder 1" descr=""/>
          <p:cNvPicPr/>
          <p:nvPr/>
        </p:nvPicPr>
        <p:blipFill>
          <a:blip r:embed="rId2"/>
          <a:srcRect l="15734" t="0" r="15734" b="0"/>
          <a:stretch/>
        </p:blipFill>
        <p:spPr>
          <a:xfrm>
            <a:off x="7321320" y="1565280"/>
            <a:ext cx="4031280" cy="3922560"/>
          </a:xfrm>
          <a:prstGeom prst="rect">
            <a:avLst/>
          </a:prstGeom>
          <a:ln>
            <a:noFill/>
          </a:ln>
        </p:spPr>
      </p:pic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4776120" cy="6856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166760" y="2958480"/>
            <a:ext cx="23947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x-none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28360" y="1931400"/>
            <a:ext cx="3071160" cy="299412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0" y="6719040"/>
            <a:ext cx="12191040" cy="1519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9891000" cy="6856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037880" y="1706040"/>
            <a:ext cx="7828920" cy="308376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9088920" y="5147640"/>
            <a:ext cx="358560" cy="358560"/>
          </a:xfrm>
          <a:prstGeom prst="rect">
            <a:avLst/>
          </a:prstGeom>
          <a:solidFill>
            <a:srgbClr val="e47e8d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8867880" y="5369040"/>
            <a:ext cx="350640" cy="358560"/>
          </a:xfrm>
          <a:prstGeom prst="rect">
            <a:avLst/>
          </a:prstGeom>
          <a:noFill/>
          <a:ln w="28440">
            <a:solidFill>
              <a:srgbClr val="6a1f7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6719040"/>
            <a:ext cx="12191040" cy="1519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6719040"/>
            <a:ext cx="12191040" cy="1519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12191040" cy="51512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2915640" y="1431720"/>
            <a:ext cx="6359760" cy="273024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7240" cy="957240"/>
          </a:xfrm>
          <a:prstGeom prst="rect">
            <a:avLst/>
          </a:prstGeom>
          <a:ln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3764880" y="2243520"/>
            <a:ext cx="46450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x-none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x-none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x-none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212840" y="1512000"/>
            <a:ext cx="2890440" cy="1511280"/>
          </a:xfrm>
          <a:prstGeom prst="rect">
            <a:avLst/>
          </a:prstGeom>
          <a:ln>
            <a:noFill/>
          </a:ln>
        </p:spPr>
      </p:pic>
      <p:sp>
        <p:nvSpPr>
          <p:cNvPr id="288" name="CustomShape 1"/>
          <p:cNvSpPr/>
          <p:nvPr/>
        </p:nvSpPr>
        <p:spPr>
          <a:xfrm>
            <a:off x="1152000" y="5475960"/>
            <a:ext cx="418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Vikas Vashisth </a:t>
            </a:r>
            <a:br/>
            <a:r>
              <a:rPr b="1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(Software Consultant – DevOps at NashTech.)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1224000" y="4464000"/>
            <a:ext cx="863280" cy="8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405360"/>
            <a:ext cx="102920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Cons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440" y="1212840"/>
            <a:ext cx="10292040" cy="46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Limited Language Support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Limited offline scanning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Dependency on External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Time-consuming scanning process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Overall, Snyk provides robust vulnerability detection and monitoring capabilities, aiding</a:t>
            </a: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developers in identifying and addressing security risks in their software dependencies. </a:t>
            </a: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However, it's important to consider the limitations and potential trade-offs when choosing </a:t>
            </a: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or any other security tool for your specific requirements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480320" y="2178000"/>
            <a:ext cx="6938640" cy="21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DejaVu Sans"/>
              </a:rPr>
              <a:t>Comparison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0410840" y="221760"/>
            <a:ext cx="164844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672360" y="594720"/>
            <a:ext cx="280692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7488000" y="1886760"/>
            <a:ext cx="503892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7992360" y="666720"/>
            <a:ext cx="503892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7" name="Table 4"/>
          <p:cNvGraphicFramePr/>
          <p:nvPr/>
        </p:nvGraphicFramePr>
        <p:xfrm>
          <a:off x="924840" y="183240"/>
          <a:ext cx="10583280" cy="6102000"/>
        </p:xfrm>
        <a:graphic>
          <a:graphicData uri="http://schemas.openxmlformats.org/drawingml/2006/table">
            <a:tbl>
              <a:tblPr/>
              <a:tblGrid>
                <a:gridCol w="3527640"/>
                <a:gridCol w="3527640"/>
                <a:gridCol w="3528360"/>
              </a:tblGrid>
              <a:tr h="821160"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IN" sz="1800" spc="-1" strike="noStrike">
                          <a:latin typeface="Arial"/>
                        </a:rPr>
                        <a:t>Features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21160"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Vulnerability Scanning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Comprehensive vulnerability scanning with extensive database coverage.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Focuses on scanning container images and package vulnerabilities in the OS layer.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1160"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Supported Ecosystems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Wide range of programming languages and open source ecosystems.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Primarily focused on container security, but also supports some programming languages.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21160"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Continuous Monitoring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Integrates with CI/CD pipelines for automated scanning throughout the development life cycle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Primarily designed for on-demand scanning rather than continuous monitoring.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96840"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Pricing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Offers free tier for individual developers and small projects, with pricing based on organization size and number of projects.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Open source and free to use, but lacks certain enterprise-grade features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24040"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User Interface &amp; Reporting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User-friendly interface with clear reports, actionable insights, and collaboration features.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Primarily a command-line tool with basic reporting capabilities.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96840"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Support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Provides comprehensive support and documentation, including community support and enterprise-level support options.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600" spc="-1" strike="noStrike">
                          <a:solidFill>
                            <a:srgbClr val="3c3e41"/>
                          </a:solidFill>
                          <a:latin typeface="Arial"/>
                        </a:rPr>
                        <a:t>Community-driven project with support available through forums and issue tracking on GitHub.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9288000" y="216000"/>
            <a:ext cx="791640" cy="791640"/>
          </a:xfrm>
          <a:prstGeom prst="rect">
            <a:avLst/>
          </a:prstGeom>
          <a:ln>
            <a:noFill/>
          </a:ln>
        </p:spPr>
      </p:pic>
      <p:pic>
        <p:nvPicPr>
          <p:cNvPr id="319" name="" descr=""/>
          <p:cNvPicPr/>
          <p:nvPr/>
        </p:nvPicPr>
        <p:blipFill>
          <a:blip r:embed="rId2"/>
          <a:stretch/>
        </p:blipFill>
        <p:spPr>
          <a:xfrm>
            <a:off x="5044680" y="9360"/>
            <a:ext cx="2010960" cy="114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480320" y="2178000"/>
            <a:ext cx="6938640" cy="21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DejaVu Sans"/>
              </a:rPr>
              <a:t>Market Value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0410840" y="221760"/>
            <a:ext cx="164844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991440" y="307800"/>
            <a:ext cx="8727840" cy="587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1864800" y="721800"/>
            <a:ext cx="8502480" cy="568548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284760" y="253800"/>
            <a:ext cx="105145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Pricing Model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480320" y="2178000"/>
            <a:ext cx="6938640" cy="21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DejaVu Sans"/>
              </a:rPr>
              <a:t>Installation &amp;</a:t>
            </a:r>
            <a:br/>
            <a:r>
              <a:rPr b="1" lang="en-US" sz="4000" spc="-1" strike="noStrike">
                <a:solidFill>
                  <a:srgbClr val="6a1f7a"/>
                </a:solidFill>
                <a:latin typeface="Arial"/>
                <a:ea typeface="DejaVu Sans"/>
              </a:rPr>
              <a:t>Demo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480320" y="2178000"/>
            <a:ext cx="6938640" cy="21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DejaVu Sans"/>
              </a:rPr>
              <a:t>Quiz time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33400" y="136548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is a Boston-based cyber security company specializing in cloud computing and founded in 2015.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1034280" y="1509480"/>
            <a:ext cx="47300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838080" y="405360"/>
            <a:ext cx="105145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Noto Sans CJK SC"/>
              </a:rPr>
              <a:t>Q1. Snyk is a ___________ company specializing in cloud computing and founded in ___.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6264000" y="1368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is a Boston-based cyber security company specializing in cloud computing and founded in 2017.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6559200" y="1569960"/>
            <a:ext cx="2152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2" name="CustomShape 6"/>
          <p:cNvSpPr/>
          <p:nvPr/>
        </p:nvSpPr>
        <p:spPr>
          <a:xfrm>
            <a:off x="864000" y="4032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Noto Sans CJK SC"/>
              </a:rPr>
              <a:t>Snyk is a America-based cyber security company specializing in cloud computing and founded in 2017.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>
            <a:off x="6336000" y="405432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is a America-based cyber security company specializing in cloud computing and founded in 2015.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CustomShape 8"/>
          <p:cNvSpPr/>
          <p:nvPr/>
        </p:nvSpPr>
        <p:spPr>
          <a:xfrm>
            <a:off x="6674040" y="4233960"/>
            <a:ext cx="20372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5" name="CustomShape 9"/>
          <p:cNvSpPr/>
          <p:nvPr/>
        </p:nvSpPr>
        <p:spPr>
          <a:xfrm>
            <a:off x="1224000" y="4176000"/>
            <a:ext cx="2807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C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833400" y="1365480"/>
            <a:ext cx="5141160" cy="2280960"/>
          </a:xfrm>
          <a:prstGeom prst="rect">
            <a:avLst/>
          </a:prstGeom>
          <a:solidFill>
            <a:srgbClr val="afd0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is a Boston-based cyber security company specializing in cloud computing and founded in 2015.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1034280" y="1509480"/>
            <a:ext cx="47300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838080" y="405360"/>
            <a:ext cx="105145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Noto Sans CJK SC"/>
              </a:rPr>
              <a:t>Q1. Snyk is a ___________ company specializing in cloud computing and founded in ___.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6264000" y="1368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is a Boston-based cyber security company specializing in cloud computing and founded in 2017.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6559200" y="1569960"/>
            <a:ext cx="2152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864000" y="4032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Noto Sans CJK SC"/>
              </a:rPr>
              <a:t>Snyk is a America-based cyber security company specializing in cloud computing and founded in 2017.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6336000" y="405432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is a America-based cyber security company specializing in cloud computing and founded in 2015.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6674040" y="4233960"/>
            <a:ext cx="20372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4" name="CustomShape 9"/>
          <p:cNvSpPr/>
          <p:nvPr/>
        </p:nvSpPr>
        <p:spPr>
          <a:xfrm>
            <a:off x="1224000" y="4176000"/>
            <a:ext cx="2807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C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55360" y="1038960"/>
            <a:ext cx="69609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Lack of etiquette and manners is a huge turn off.</a:t>
            </a:r>
            <a:r>
              <a:rPr b="0" lang="en-US" sz="1400" spc="-1" strike="noStrike">
                <a:solidFill>
                  <a:srgbClr val="a6a6a6"/>
                </a:solidFill>
                <a:latin typeface="Arial"/>
                <a:ea typeface="DejaVu Sans"/>
              </a:rPr>
              <a:t> 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080" y="457200"/>
            <a:ext cx="102920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d6001c"/>
                </a:solidFill>
                <a:latin typeface="Arial"/>
                <a:ea typeface="DejaVu Sans"/>
              </a:rPr>
              <a:t>KnolX Etiquettes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49240" y="1565280"/>
            <a:ext cx="17463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IN" sz="1600" spc="-1" strike="noStrike">
                <a:solidFill>
                  <a:srgbClr val="3c3e41"/>
                </a:solidFill>
                <a:latin typeface="Arial"/>
                <a:ea typeface="DejaVu Sans"/>
              </a:rPr>
              <a:t>Punctuality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1068120" y="1834200"/>
            <a:ext cx="59698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99"/>
              </a:lnSpc>
              <a:spcAft>
                <a:spcPts val="499"/>
              </a:spcAft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Join the session 5 minutes prior to the session start time. We start on time and conclude on time!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849240" y="2689560"/>
            <a:ext cx="17463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IN" sz="1600" spc="-1" strike="noStrike">
                <a:solidFill>
                  <a:srgbClr val="3c3e41"/>
                </a:solidFill>
                <a:latin typeface="Arial"/>
                <a:ea typeface="DejaVu Sans"/>
              </a:rPr>
              <a:t>Feedback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068120" y="2996280"/>
            <a:ext cx="59698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99"/>
              </a:lnSpc>
              <a:spcAft>
                <a:spcPts val="499"/>
              </a:spcAft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Make sure to submit a constructive feedback for all sessions as it is very helpful for the presenter.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838080" y="3853080"/>
            <a:ext cx="17463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IN" sz="1600" spc="-1" strike="noStrike">
                <a:solidFill>
                  <a:srgbClr val="3c3e41"/>
                </a:solidFill>
                <a:latin typeface="Arial"/>
                <a:ea typeface="DejaVu Sans"/>
              </a:rPr>
              <a:t>Silent Mode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1057320" y="4159800"/>
            <a:ext cx="59698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99"/>
              </a:lnSpc>
              <a:spcAft>
                <a:spcPts val="499"/>
              </a:spcAft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Keep your mobile devices in silent mode, feel free to move out of session in case you need to attend an urgent call.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838080" y="5016600"/>
            <a:ext cx="360324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Avoid Disturbance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1057320" y="5323320"/>
            <a:ext cx="596988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99"/>
              </a:lnSpc>
              <a:spcAft>
                <a:spcPts val="499"/>
              </a:spcAft>
            </a:pPr>
            <a:r>
              <a:rPr b="0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Avoid unwanted chit chat during the session.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833400" y="136548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3 types of plan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1034280" y="1509480"/>
            <a:ext cx="47300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838080" y="405360"/>
            <a:ext cx="105145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Noto Sans CJK SC"/>
              </a:rPr>
              <a:t>Q2. Snyk offers how many types of plans 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6264000" y="1368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2 types of plan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6559200" y="1569960"/>
            <a:ext cx="2152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864000" y="4032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4 types of plan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CustomShape 7"/>
          <p:cNvSpPr/>
          <p:nvPr/>
        </p:nvSpPr>
        <p:spPr>
          <a:xfrm>
            <a:off x="6336000" y="405432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5 types of plan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2" name="CustomShape 8"/>
          <p:cNvSpPr/>
          <p:nvPr/>
        </p:nvSpPr>
        <p:spPr>
          <a:xfrm>
            <a:off x="6674040" y="4233960"/>
            <a:ext cx="20372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3" name="CustomShape 9"/>
          <p:cNvSpPr/>
          <p:nvPr/>
        </p:nvSpPr>
        <p:spPr>
          <a:xfrm>
            <a:off x="1224000" y="4176000"/>
            <a:ext cx="2807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C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833400" y="136548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3 types of plan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1034280" y="1509480"/>
            <a:ext cx="47300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838080" y="405360"/>
            <a:ext cx="105145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Noto Sans CJK SC"/>
              </a:rPr>
              <a:t>Q2. Snyk offers how many types of plans 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6264000" y="1368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2 types of plan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6559200" y="1569960"/>
            <a:ext cx="2152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864000" y="4032000"/>
            <a:ext cx="5141160" cy="2280960"/>
          </a:xfrm>
          <a:prstGeom prst="rect">
            <a:avLst/>
          </a:prstGeom>
          <a:solidFill>
            <a:srgbClr val="afd0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4 types of plan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0" name="CustomShape 7"/>
          <p:cNvSpPr/>
          <p:nvPr/>
        </p:nvSpPr>
        <p:spPr>
          <a:xfrm>
            <a:off x="6336000" y="405432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5 types of plan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1" name="CustomShape 8"/>
          <p:cNvSpPr/>
          <p:nvPr/>
        </p:nvSpPr>
        <p:spPr>
          <a:xfrm>
            <a:off x="6674040" y="4233960"/>
            <a:ext cx="20372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2" name="CustomShape 9"/>
          <p:cNvSpPr/>
          <p:nvPr/>
        </p:nvSpPr>
        <p:spPr>
          <a:xfrm>
            <a:off x="1224000" y="4176000"/>
            <a:ext cx="2807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C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833400" y="136548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Pay-per-scan pricing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1034280" y="1509480"/>
            <a:ext cx="47300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838080" y="405360"/>
            <a:ext cx="105145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Noto Sans CJK SC"/>
              </a:rPr>
              <a:t>Q3. Which pricing model does Snyk offer?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6264000" y="1368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Pay-per-user pricing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6559200" y="1569960"/>
            <a:ext cx="2152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8" name="CustomShape 6"/>
          <p:cNvSpPr/>
          <p:nvPr/>
        </p:nvSpPr>
        <p:spPr>
          <a:xfrm>
            <a:off x="864000" y="4032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Freemium with tiered plans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9" name="CustomShape 7"/>
          <p:cNvSpPr/>
          <p:nvPr/>
        </p:nvSpPr>
        <p:spPr>
          <a:xfrm>
            <a:off x="6336000" y="405432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Customized pricing based on usage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70" name="CustomShape 8"/>
          <p:cNvSpPr/>
          <p:nvPr/>
        </p:nvSpPr>
        <p:spPr>
          <a:xfrm>
            <a:off x="6674040" y="4233960"/>
            <a:ext cx="20372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1" name="CustomShape 9"/>
          <p:cNvSpPr/>
          <p:nvPr/>
        </p:nvSpPr>
        <p:spPr>
          <a:xfrm>
            <a:off x="1224000" y="4176000"/>
            <a:ext cx="2807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C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833400" y="136548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Pay-per-scan pricing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034280" y="1509480"/>
            <a:ext cx="47300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838080" y="405360"/>
            <a:ext cx="105145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Noto Sans CJK SC"/>
              </a:rPr>
              <a:t>Q3. Which pricing model does Snyk offer?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6264000" y="136800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Pay-per-user pricing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6559200" y="1569960"/>
            <a:ext cx="2152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864000" y="4032000"/>
            <a:ext cx="5141160" cy="2280960"/>
          </a:xfrm>
          <a:prstGeom prst="rect">
            <a:avLst/>
          </a:prstGeom>
          <a:solidFill>
            <a:srgbClr val="afd0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Freemium with tiered plans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6336000" y="4054320"/>
            <a:ext cx="5141160" cy="2280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Customized pricing based on usage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6674040" y="4233960"/>
            <a:ext cx="203724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1224000" y="4176000"/>
            <a:ext cx="2807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3c3e41"/>
                </a:solidFill>
                <a:latin typeface="Arial"/>
                <a:ea typeface="DejaVu Sans"/>
              </a:rPr>
              <a:t>Option C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809320" y="1506960"/>
            <a:ext cx="5214960" cy="38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Introduction to Snyk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Use Case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Pros and Cons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Comparison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Market Value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Installation &amp; Demo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480320" y="2178000"/>
            <a:ext cx="6938640" cy="21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DejaVu Sans"/>
              </a:rPr>
              <a:t>Introduction to Snyk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723240" y="720000"/>
            <a:ext cx="10292040" cy="46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is a platform that scans, fixes security, vulnerabilities and prioritize your code,</a:t>
            </a: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open source dependencies, container images and Infrastructure as a Code (IaC).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 basic terms, it works as a scanning tool (like an antivirus) which helps you to prevent</a:t>
            </a: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your code from unwanted vulnerabilities.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is a Boston-based cyber security company specializing in cloud computing and founded in 2015.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It integrates the open source code that runs inside a container which is deployed on IaC with technology like Kubernetes and Terraform. So that all these processes should be secured.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It Integrates the DevOps process so that it will be feasible to work with the developers with best practices and industry standards.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It directly integrates with IDE's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and workflow with automation pipelines to add security.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9720000" y="72000"/>
            <a:ext cx="2471400" cy="15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480320" y="2178000"/>
            <a:ext cx="6938640" cy="21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DejaVu Sans"/>
              </a:rPr>
              <a:t>Use Case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0410840" y="221760"/>
            <a:ext cx="164844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38440" y="1212840"/>
            <a:ext cx="10292040" cy="46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Snyk Open Source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Secure your 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Secure your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Secure your 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480320" y="2178000"/>
            <a:ext cx="6938640" cy="21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DejaVu Sans"/>
              </a:rPr>
              <a:t>Pros and Cons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38080" y="405360"/>
            <a:ext cx="1029204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Pros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38440" y="1212840"/>
            <a:ext cx="10292040" cy="46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Identify and fix issues as they emerge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Reduce security debt over time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Scale and govern security processes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Comprehensive Vulnerability Detection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Continuous Monitoring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Container Image Scanning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777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2023-03-03T06:28:41Z</dcterms:created>
  <dc:creator>Trang Dao Thi Thuy</dc:creator>
  <dc:description/>
  <dc:language>en-IN</dc:language>
  <cp:lastModifiedBy/>
  <dcterms:modified xsi:type="dcterms:W3CDTF">2023-07-04T10:11:07Z</dcterms:modified>
  <cp:revision>24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0x01010045E8092713309944A1F9603CB8ADE278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22</vt:i4>
  </property>
</Properties>
</file>