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68" r:id="rId7"/>
    <p:sldId id="265" r:id="rId8"/>
    <p:sldId id="261" r:id="rId9"/>
    <p:sldId id="264" r:id="rId10"/>
    <p:sldId id="262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5" autoAdjust="0"/>
    <p:restoredTop sz="94660"/>
  </p:normalViewPr>
  <p:slideViewPr>
    <p:cSldViewPr snapToGrid="0">
      <p:cViewPr>
        <p:scale>
          <a:sx n="81" d="100"/>
          <a:sy n="81" d="100"/>
        </p:scale>
        <p:origin x="-378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AD5C7-2130-49ED-852A-5B6FD34F8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3412" y="222738"/>
            <a:ext cx="8915399" cy="862397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C00000"/>
                </a:solidFill>
              </a:rPr>
              <a:t>Clinical Decision Support using Machine Learning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1753" y="1218841"/>
            <a:ext cx="6096000" cy="19261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1665"/>
              </a:lnSpc>
            </a:pPr>
            <a:r>
              <a:rPr lang="en-US" sz="1600" dirty="0"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en-US" sz="1600" dirty="0">
                <a:ea typeface="Calibri" panose="020F0502020204030204" pitchFamily="34" charset="0"/>
                <a:cs typeface="Arial" panose="020B0604020202020204" pitchFamily="34" charset="0"/>
              </a:rPr>
              <a:t>Project Progress Report</a:t>
            </a:r>
          </a:p>
          <a:p>
            <a:pPr algn="ctr">
              <a:spcAft>
                <a:spcPts val="3000"/>
              </a:spcAft>
            </a:pPr>
            <a:r>
              <a:rPr lang="en-US" sz="1600" dirty="0">
                <a:ea typeface="Calibri" panose="020F0502020204030204" pitchFamily="34" charset="0"/>
                <a:cs typeface="Arial" panose="020B0604020202020204" pitchFamily="34" charset="0"/>
              </a:rPr>
              <a:t>(Covering Period: January-2018 to March-2018)</a:t>
            </a:r>
          </a:p>
          <a:p>
            <a:pPr algn="ctr"/>
            <a:r>
              <a:rPr lang="en-US" sz="1600" dirty="0"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600" dirty="0" smtClean="0">
                <a:ea typeface="Calibri" panose="020F0502020204030204" pitchFamily="34" charset="0"/>
                <a:cs typeface="Arial" panose="020B0604020202020204" pitchFamily="34" charset="0"/>
              </a:rPr>
              <a:t>By</a:t>
            </a:r>
            <a:endParaRPr lang="en-US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600" dirty="0" smtClean="0">
                <a:ea typeface="Calibri" panose="020F0502020204030204" pitchFamily="34" charset="0"/>
                <a:cs typeface="Arial" panose="020B0604020202020204" pitchFamily="34" charset="0"/>
              </a:rPr>
              <a:t>Sushant Bindra, Vikas Kumar Ojha</a:t>
            </a:r>
            <a:endParaRPr lang="en-US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ea typeface="Calibri" panose="020F0502020204030204" pitchFamily="34" charset="0"/>
                <a:cs typeface="Arial" panose="020B0604020202020204" pitchFamily="34" charset="0"/>
              </a:rPr>
              <a:t>159101145, 159101160)</a:t>
            </a:r>
            <a:endParaRPr lang="en-US" sz="16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Manipal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88" y="3622788"/>
            <a:ext cx="3569130" cy="100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00185" y="5001567"/>
            <a:ext cx="6259133" cy="16004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(School Of Computing &amp; Information Technology</a:t>
            </a:r>
            <a:r>
              <a:rPr lang="en-US" sz="14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MANIPAL UNIVERSITY JAIPUR</a:t>
            </a:r>
          </a:p>
          <a:p>
            <a:pPr algn="ctr"/>
            <a:r>
              <a:rPr lang="en-US" sz="1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JAIPUR-303007</a:t>
            </a:r>
          </a:p>
          <a:p>
            <a:pPr algn="ctr"/>
            <a:r>
              <a:rPr lang="en-US" sz="1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RAJASTHAN, INDIA</a:t>
            </a:r>
          </a:p>
          <a:p>
            <a:pPr algn="ctr"/>
            <a:endParaRPr lang="en-US" sz="1400" b="1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2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66BD28-3229-499D-AF1B-488DD453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 (SVM)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53B73B-C43A-4B56-B01D-545D655EA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123090"/>
          </a:xfrm>
        </p:spPr>
        <p:txBody>
          <a:bodyPr/>
          <a:lstStyle/>
          <a:p>
            <a:r>
              <a:rPr lang="en-GB" dirty="0"/>
              <a:t>SVM functions by selecting critical samples from all classes known as support vectors.</a:t>
            </a:r>
          </a:p>
          <a:p>
            <a:r>
              <a:rPr lang="en-GB" dirty="0"/>
              <a:t>It then separates the classes by generating a linear function that divides them as broadly as possible using these support vectors.</a:t>
            </a:r>
          </a:p>
          <a:p>
            <a:r>
              <a:rPr lang="en-GB" dirty="0"/>
              <a:t>This linear classifier aims to maximize the distance between the decision hyperplane and the nearest data point </a:t>
            </a:r>
            <a:endParaRPr lang="en-IN" dirty="0"/>
          </a:p>
        </p:txBody>
      </p:sp>
      <p:pic>
        <p:nvPicPr>
          <p:cNvPr id="5" name="Picture 4" descr="A picture containing indoor, photo&#10;&#10;Description generated with high confidence">
            <a:extLst>
              <a:ext uri="{FF2B5EF4-FFF2-40B4-BE49-F238E27FC236}">
                <a16:creationId xmlns:a16="http://schemas.microsoft.com/office/drawing/2014/main" xmlns="" id="{E260E111-4A31-4910-8DEB-0A4615852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93" y="4418935"/>
            <a:ext cx="3942544" cy="15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A8285C-0423-445F-8A2D-75C25D0F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AD0C95E7-EA87-44B3-9938-4141411D9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68189"/>
              </p:ext>
            </p:extLst>
          </p:nvPr>
        </p:nvGraphicFramePr>
        <p:xfrm>
          <a:off x="2631963" y="1822432"/>
          <a:ext cx="8939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540">
                  <a:extLst>
                    <a:ext uri="{9D8B030D-6E8A-4147-A177-3AD203B41FA5}">
                      <a16:colId xmlns:a16="http://schemas.microsoft.com/office/drawing/2014/main" xmlns="" val="4181379372"/>
                    </a:ext>
                  </a:extLst>
                </a:gridCol>
                <a:gridCol w="1233997">
                  <a:extLst>
                    <a:ext uri="{9D8B030D-6E8A-4147-A177-3AD203B41FA5}">
                      <a16:colId xmlns:a16="http://schemas.microsoft.com/office/drawing/2014/main" xmlns="" val="1250224543"/>
                    </a:ext>
                  </a:extLst>
                </a:gridCol>
                <a:gridCol w="1864310">
                  <a:extLst>
                    <a:ext uri="{9D8B030D-6E8A-4147-A177-3AD203B41FA5}">
                      <a16:colId xmlns:a16="http://schemas.microsoft.com/office/drawing/2014/main" xmlns="" val="882945450"/>
                    </a:ext>
                  </a:extLst>
                </a:gridCol>
                <a:gridCol w="2734323">
                  <a:extLst>
                    <a:ext uri="{9D8B030D-6E8A-4147-A177-3AD203B41FA5}">
                      <a16:colId xmlns:a16="http://schemas.microsoft.com/office/drawing/2014/main" xmlns="" val="4175487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 Cross-validation Score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141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89.69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87.21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511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Decision-Tree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95.98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65.85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111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</a:t>
                      </a:r>
                      <a:r>
                        <a:rPr lang="en-IN" dirty="0" smtClean="0"/>
                        <a:t>-NN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506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Support Vector Machine (SVM)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94.47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2063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0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9A0E05B-FAE3-41BB-9DF4-1C46D0C5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410" y="1570091"/>
            <a:ext cx="4001315" cy="341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A1F862-349A-4827-BCA6-8367CBC5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228975-DED9-4C79-B7D8-0B21D71A0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>
            <a:normAutofit/>
          </a:bodyPr>
          <a:lstStyle/>
          <a:p>
            <a:r>
              <a:rPr lang="en-GB" dirty="0"/>
              <a:t>Perform hyper parameter- tuning for SVM with Grid Search to obtain the best results. </a:t>
            </a:r>
          </a:p>
          <a:p>
            <a:r>
              <a:rPr lang="en-GB" dirty="0"/>
              <a:t>Test the data with Artificial Neural Net.</a:t>
            </a:r>
          </a:p>
          <a:p>
            <a:r>
              <a:rPr lang="en-IN" dirty="0"/>
              <a:t>After completion of project, we shall prepare a research paper for submission in TREC con</a:t>
            </a:r>
          </a:p>
        </p:txBody>
      </p:sp>
    </p:spTree>
    <p:extLst>
      <p:ext uri="{BB962C8B-B14F-4D97-AF65-F5344CB8AC3E}">
        <p14:creationId xmlns:p14="http://schemas.microsoft.com/office/powerpoint/2010/main" val="14926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AC58E0-F9BA-433C-A1D5-05F10BDA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64907D-3BB0-4EAD-9F33-6B4A88D4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2921"/>
            <a:ext cx="8915400" cy="4485193"/>
          </a:xfrm>
        </p:spPr>
        <p:txBody>
          <a:bodyPr/>
          <a:lstStyle/>
          <a:p>
            <a:r>
              <a:rPr lang="en-GB" dirty="0"/>
              <a:t>Breast cancer represents one of the most widespread diseases that make a high number of deaths every year. </a:t>
            </a:r>
          </a:p>
          <a:p>
            <a:r>
              <a:rPr lang="en-GB" dirty="0"/>
              <a:t>In 2018, an estimated 266,120 new cases of invasive breast cancer are expected to be diagnosed in women in the U.S., along with 63,960 new cases of non-invasive (in situ) breast cancer.</a:t>
            </a:r>
          </a:p>
          <a:p>
            <a:r>
              <a:rPr lang="en-GB" dirty="0"/>
              <a:t>In many countries with advanced medical care, the five-year survival rate of early stage breast cancers is 80–90 per cent.</a:t>
            </a:r>
          </a:p>
          <a:p>
            <a:r>
              <a:rPr lang="en-GB" dirty="0"/>
              <a:t>The utilization of data science and machine learning approaches in medical fields is proving to be prolific.</a:t>
            </a:r>
          </a:p>
          <a:p>
            <a:r>
              <a:rPr lang="en-GB" dirty="0"/>
              <a:t>Classification and data mining methods are an effective way to classify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3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9D78CC-C60F-40B5-BB4A-AC4097A4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A0346B-B7FA-4B14-84E9-30B48E1CF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564" y="1792406"/>
            <a:ext cx="8915400" cy="3777622"/>
          </a:xfrm>
        </p:spPr>
        <p:txBody>
          <a:bodyPr/>
          <a:lstStyle/>
          <a:p>
            <a:r>
              <a:rPr lang="en-GB" dirty="0"/>
              <a:t>Performance comparison is conducted on the Wisconsin Breast Cancer dataset between different machine learning models:</a:t>
            </a:r>
          </a:p>
          <a:p>
            <a:pPr marL="0" indent="0">
              <a:buNone/>
            </a:pPr>
            <a:r>
              <a:rPr lang="en-GB" dirty="0"/>
              <a:t>	1. Linear Regression</a:t>
            </a:r>
          </a:p>
          <a:p>
            <a:pPr marL="0" indent="0">
              <a:buNone/>
            </a:pPr>
            <a:r>
              <a:rPr lang="en-GB" dirty="0"/>
              <a:t>	2. Decision Tree </a:t>
            </a:r>
          </a:p>
          <a:p>
            <a:pPr marL="0" indent="0">
              <a:buNone/>
            </a:pPr>
            <a:r>
              <a:rPr lang="en-GB" dirty="0"/>
              <a:t>	3. Support Vector Machine (SVM) </a:t>
            </a:r>
          </a:p>
          <a:p>
            <a:pPr marL="0" indent="0">
              <a:buNone/>
            </a:pPr>
            <a:r>
              <a:rPr lang="en-GB" dirty="0"/>
              <a:t>	4. k-Nearest Neighbors (k-NN)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5. Artificial Neural-net </a:t>
            </a:r>
          </a:p>
          <a:p>
            <a:r>
              <a:rPr lang="en-GB" dirty="0"/>
              <a:t>Assess the correctness in classifying data with respect to efficiency and effectiveness of each algorithm in terms of accuracy, precision, sensitivity and specificity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55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4C8039-D3B1-4DA2-B6B0-EA0309E4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30188"/>
            <a:ext cx="9359589" cy="1280890"/>
          </a:xfrm>
        </p:spPr>
        <p:txBody>
          <a:bodyPr/>
          <a:lstStyle/>
          <a:p>
            <a:r>
              <a:rPr lang="en-IN" dirty="0"/>
              <a:t>Machine Intelligence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90F183-92FE-4A8A-823D-DE822717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738" y="1153884"/>
            <a:ext cx="9541748" cy="542108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b="1" dirty="0" smtClean="0"/>
              <a:t>numpy</a:t>
            </a:r>
            <a:endParaRPr lang="en-GB" b="1" dirty="0"/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- </a:t>
            </a:r>
            <a:r>
              <a:rPr lang="en-IN" dirty="0"/>
              <a:t>provides a high-performance multidimensional array object, and tools for working with these arrays. 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en-IN" b="1" dirty="0"/>
              <a:t>Matplotlib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dirty="0" smtClean="0"/>
              <a:t>Plotting </a:t>
            </a:r>
            <a:r>
              <a:rPr lang="en-GB" dirty="0"/>
              <a:t>library which produces quality figures in a variety of formats</a:t>
            </a:r>
            <a:r>
              <a:rPr lang="en-GB" dirty="0" smtClean="0"/>
              <a:t>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dirty="0" smtClean="0"/>
              <a:t> </a:t>
            </a:r>
            <a:r>
              <a:rPr lang="en-GB" dirty="0"/>
              <a:t>Provides an object-oriented </a:t>
            </a:r>
            <a:r>
              <a:rPr lang="en-GB" dirty="0" smtClean="0"/>
              <a:t>API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dirty="0" smtClean="0"/>
              <a:t> </a:t>
            </a:r>
            <a:r>
              <a:rPr lang="en-GB" dirty="0"/>
              <a:t>Full control of line styles, font properties, axes properties, etc</a:t>
            </a:r>
            <a:r>
              <a:rPr lang="en-GB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IN" b="1" dirty="0"/>
              <a:t>Scikit-learn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- Simple and efficient tools for data analysis and machine learning.</a:t>
            </a:r>
            <a:br>
              <a:rPr lang="en-IN" dirty="0"/>
            </a:br>
            <a:r>
              <a:rPr lang="en-IN" dirty="0"/>
              <a:t>- Provides various learning algorithms like logistic regression, SVM, random forest</a:t>
            </a:r>
            <a:r>
              <a:rPr lang="en-IN" dirty="0" smtClean="0"/>
              <a:t>.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IN" b="1" dirty="0"/>
              <a:t>Tensorflow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- An open-source software library for dataflow programming across a range </a:t>
            </a:r>
            <a:r>
              <a:rPr lang="en-GB" dirty="0" smtClean="0"/>
              <a:t>of tasks</a:t>
            </a:r>
            <a:r>
              <a:rPr lang="en-GB" dirty="0"/>
              <a:t>. </a:t>
            </a:r>
            <a:br>
              <a:rPr lang="en-GB" dirty="0"/>
            </a:br>
            <a:r>
              <a:rPr lang="en-GB" dirty="0"/>
              <a:t>- It uses data flow graphs. Nodes in the graph represent mathematical operations, while the graph edges represent the multidimensional data arrays communicated between them.</a:t>
            </a:r>
            <a:endParaRPr lang="en-IN" dirty="0"/>
          </a:p>
          <a:p>
            <a:pPr marL="0" indent="0">
              <a:lnSpc>
                <a:spcPct val="110000"/>
              </a:lnSpc>
              <a:buNone/>
            </a:pPr>
            <a:endParaRPr lang="en-GB" dirty="0"/>
          </a:p>
          <a:p>
            <a:pPr>
              <a:lnSpc>
                <a:spcPct val="110000"/>
              </a:lnSpc>
              <a:buFontTx/>
              <a:buChar char="-"/>
            </a:pPr>
            <a:endParaRPr lang="en-GB" dirty="0"/>
          </a:p>
          <a:p>
            <a:pPr marL="0" indent="0">
              <a:lnSpc>
                <a:spcPct val="110000"/>
              </a:lnSpc>
              <a:buNone/>
            </a:pPr>
            <a:endParaRPr lang="en-IN" dirty="0"/>
          </a:p>
          <a:p>
            <a:pPr marL="0" indent="0">
              <a:lnSpc>
                <a:spcPct val="11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1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6C055-BF65-49A0-855B-36EB55A4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571" y="612387"/>
            <a:ext cx="8438491" cy="759213"/>
          </a:xfrm>
        </p:spPr>
        <p:txBody>
          <a:bodyPr/>
          <a:lstStyle/>
          <a:p>
            <a:r>
              <a:rPr lang="en-IN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826E90-8EEE-4881-8500-929BA262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313" y="1391278"/>
            <a:ext cx="7703403" cy="45454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The dataset consists of features which were computed from a digitized image of a fine needle aspirate (FNA) of a breast mass. The said features describe the characteristics of the cell nuclei.</a:t>
            </a:r>
          </a:p>
          <a:p>
            <a:r>
              <a:rPr lang="en-GB" dirty="0"/>
              <a:t>The dataset features are as follows: </a:t>
            </a:r>
          </a:p>
          <a:p>
            <a:pPr>
              <a:buAutoNum type="arabicParenBoth"/>
            </a:pPr>
            <a:r>
              <a:rPr lang="en-GB" dirty="0"/>
              <a:t>radius, </a:t>
            </a:r>
          </a:p>
          <a:p>
            <a:pPr>
              <a:buAutoNum type="arabicParenBoth"/>
            </a:pPr>
            <a:r>
              <a:rPr lang="en-GB" dirty="0"/>
              <a:t>texture,</a:t>
            </a:r>
          </a:p>
          <a:p>
            <a:pPr>
              <a:buAutoNum type="arabicParenBoth"/>
            </a:pPr>
            <a:r>
              <a:rPr lang="en-GB" dirty="0"/>
              <a:t>perimeter,</a:t>
            </a:r>
          </a:p>
          <a:p>
            <a:pPr>
              <a:buAutoNum type="arabicParenBoth"/>
            </a:pPr>
            <a:r>
              <a:rPr lang="en-GB" dirty="0"/>
              <a:t>area </a:t>
            </a:r>
            <a:endParaRPr lang="en-GB" dirty="0" smtClean="0"/>
          </a:p>
          <a:p>
            <a:pPr>
              <a:buAutoNum type="arabicParenBoth"/>
            </a:pPr>
            <a:r>
              <a:rPr lang="en-GB" dirty="0" smtClean="0"/>
              <a:t>smoothness</a:t>
            </a:r>
            <a:r>
              <a:rPr lang="en-GB" dirty="0"/>
              <a:t>, </a:t>
            </a:r>
          </a:p>
          <a:p>
            <a:pPr>
              <a:buAutoNum type="arabicParenBoth"/>
            </a:pPr>
            <a:r>
              <a:rPr lang="en-GB" dirty="0"/>
              <a:t>compactness, </a:t>
            </a:r>
          </a:p>
          <a:p>
            <a:pPr>
              <a:buAutoNum type="arabicParenBoth"/>
            </a:pPr>
            <a:r>
              <a:rPr lang="en-GB" dirty="0"/>
              <a:t>concavity, </a:t>
            </a:r>
          </a:p>
          <a:p>
            <a:pPr>
              <a:buAutoNum type="arabicParenBoth"/>
            </a:pPr>
            <a:r>
              <a:rPr lang="en-GB" dirty="0"/>
              <a:t>concave points, </a:t>
            </a:r>
          </a:p>
          <a:p>
            <a:pPr>
              <a:buAutoNum type="arabicParenBoth"/>
            </a:pPr>
            <a:r>
              <a:rPr lang="en-GB" dirty="0"/>
              <a:t>symmetry </a:t>
            </a:r>
          </a:p>
          <a:p>
            <a:pPr>
              <a:buAutoNum type="arabicParenBoth"/>
            </a:pPr>
            <a:r>
              <a:rPr lang="en-GB" dirty="0" smtClean="0"/>
              <a:t> fractal </a:t>
            </a:r>
            <a:r>
              <a:rPr lang="en-GB" dirty="0"/>
              <a:t>dimension. </a:t>
            </a:r>
            <a:endParaRPr lang="en-IN" dirty="0"/>
          </a:p>
        </p:txBody>
      </p:sp>
      <p:pic>
        <p:nvPicPr>
          <p:cNvPr id="1026" name="Picture 2" descr="C:\Users\vikas\Downloads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103" y="2674962"/>
            <a:ext cx="3518208" cy="301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ikas\Downloads\download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557" y="2784144"/>
            <a:ext cx="3829945" cy="327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41241" y="3040084"/>
            <a:ext cx="2101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357 Benign (0)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212 Malignant 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5077" y="6111015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569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508" y="55684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Selection</a:t>
            </a:r>
            <a:r>
              <a:rPr lang="en-US" sz="2700" b="1" dirty="0"/>
              <a:t> </a:t>
            </a:r>
            <a:r>
              <a:rPr lang="en-GB" sz="2700" dirty="0"/>
              <a:t>(selecting the right variables)</a:t>
            </a:r>
            <a:r>
              <a:rPr lang="en-GB" dirty="0"/>
              <a:t/>
            </a:r>
            <a:br>
              <a:rPr lang="en-GB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983" y="1637930"/>
            <a:ext cx="4016304" cy="43573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/>
              <a:t>radius, perimeter and area are highly correlated </a:t>
            </a:r>
            <a:r>
              <a:rPr lang="en-GB" sz="1600" dirty="0"/>
              <a:t>as expected from their relation.  </a:t>
            </a:r>
          </a:p>
          <a:p>
            <a:pPr>
              <a:lnSpc>
                <a:spcPct val="150000"/>
              </a:lnSpc>
            </a:pPr>
            <a:r>
              <a:rPr lang="en-GB" sz="1600" b="1" dirty="0"/>
              <a:t>Compactness, concavity and concave point are highly correlated.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So selected Parameters for use is perimeter,  texture, smoothness, compactness, and symmetry.</a:t>
            </a:r>
            <a:endParaRPr lang="en-US" sz="1600" dirty="0"/>
          </a:p>
        </p:txBody>
      </p:sp>
      <p:pic>
        <p:nvPicPr>
          <p:cNvPr id="2050" name="Picture 2" descr="C:\Users\vikas\Downloads\download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287" y="556847"/>
            <a:ext cx="6623713" cy="630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6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FE9585-3938-43C6-9B68-5541B425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50C05-9BAA-4A56-A99A-695D0EBA4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65110"/>
            <a:ext cx="8915400" cy="1529883"/>
          </a:xfrm>
        </p:spPr>
        <p:txBody>
          <a:bodyPr/>
          <a:lstStyle/>
          <a:p>
            <a:r>
              <a:rPr lang="en-GB" dirty="0"/>
              <a:t>Linear regression is a linear model, that is a model that assumes a linear relationship between the input variables (x) and the output variables (y).</a:t>
            </a:r>
          </a:p>
          <a:p>
            <a:r>
              <a:rPr lang="en-GB" dirty="0"/>
              <a:t>Given, an independent and a dependent variable, we fit equation of a line to perform predictions on unseen data.</a:t>
            </a:r>
          </a:p>
          <a:p>
            <a:endParaRPr lang="en-GB" dirty="0"/>
          </a:p>
        </p:txBody>
      </p:sp>
      <p:pic>
        <p:nvPicPr>
          <p:cNvPr id="5" name="Picture 4" descr="A picture containing indoor, photo, table, bottle&#10;&#10;Description generated with high confidence">
            <a:extLst>
              <a:ext uri="{FF2B5EF4-FFF2-40B4-BE49-F238E27FC236}">
                <a16:creationId xmlns:a16="http://schemas.microsoft.com/office/drawing/2014/main" xmlns="" id="{4ED18476-1557-45BC-87A5-4285FA3C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831" y="3690461"/>
            <a:ext cx="4376350" cy="169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C59DE3-7526-47F3-BA76-8424E60A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4013049-C6EF-4A05-BFB4-EAE125080675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848498" cy="2241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decision tree is a flowchart-like structure.</a:t>
            </a:r>
          </a:p>
          <a:p>
            <a:r>
              <a:rPr lang="en-GB" dirty="0"/>
              <a:t>This methodology is more commonly known as learning decision tree from data</a:t>
            </a:r>
          </a:p>
          <a:p>
            <a:r>
              <a:rPr lang="en-GB" dirty="0"/>
              <a:t>Decision Tree algorithms are referred to as CART or Classification and Regression Trees.</a:t>
            </a:r>
          </a:p>
          <a:p>
            <a:r>
              <a:rPr lang="en-GB" dirty="0"/>
              <a:t>The feature importance is clear and relations can be viewed easily.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 descr="A picture containing indoor, table, bottle, photo&#10;&#10;Description generated with high confidence">
            <a:extLst>
              <a:ext uri="{FF2B5EF4-FFF2-40B4-BE49-F238E27FC236}">
                <a16:creationId xmlns:a16="http://schemas.microsoft.com/office/drawing/2014/main" xmlns="" id="{7DDF00A3-99CE-419E-A3A7-3300D3302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001" y="4467764"/>
            <a:ext cx="3418586" cy="1453882"/>
          </a:xfrm>
          <a:prstGeom prst="rect">
            <a:avLst/>
          </a:prstGeom>
        </p:spPr>
      </p:pic>
      <p:pic>
        <p:nvPicPr>
          <p:cNvPr id="7" name="Picture 6" descr="A picture containing bottle, indoor, table&#10;&#10;Description generated with high confidence">
            <a:extLst>
              <a:ext uri="{FF2B5EF4-FFF2-40B4-BE49-F238E27FC236}">
                <a16:creationId xmlns:a16="http://schemas.microsoft.com/office/drawing/2014/main" xmlns="" id="{5AC05AA7-EACA-4EA7-9704-799EC5D1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549" y="4471729"/>
            <a:ext cx="3444783" cy="144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2B113D-3F76-47D7-AF28-0C3CE6A3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k</a:t>
            </a:r>
            <a:r>
              <a:rPr lang="en-IN" dirty="0"/>
              <a:t>-nearest Neighbors (</a:t>
            </a:r>
            <a:r>
              <a:rPr lang="en-IN" i="1" dirty="0"/>
              <a:t>k</a:t>
            </a:r>
            <a:r>
              <a:rPr lang="en-IN" dirty="0"/>
              <a:t>-NN)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A95D0D-B972-4340-9E53-413BF0B6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981200"/>
          </a:xfrm>
        </p:spPr>
        <p:txBody>
          <a:bodyPr/>
          <a:lstStyle/>
          <a:p>
            <a:r>
              <a:rPr lang="en-GB" dirty="0"/>
              <a:t>It is a non-parametric method used for classification and regression. </a:t>
            </a:r>
          </a:p>
          <a:p>
            <a:r>
              <a:rPr lang="en-GB" dirty="0"/>
              <a:t>The input consists of the </a:t>
            </a:r>
            <a:r>
              <a:rPr lang="en-GB" i="1" dirty="0"/>
              <a:t>k </a:t>
            </a:r>
            <a:r>
              <a:rPr lang="en-GB" dirty="0"/>
              <a:t>closest training examples in the feature space. </a:t>
            </a:r>
          </a:p>
          <a:p>
            <a:r>
              <a:rPr lang="en-GB" dirty="0"/>
              <a:t>In </a:t>
            </a:r>
            <a:r>
              <a:rPr lang="en-GB" i="1" dirty="0"/>
              <a:t>k-NN classification</a:t>
            </a:r>
            <a:r>
              <a:rPr lang="en-GB" dirty="0"/>
              <a:t>, the output is a class membership </a:t>
            </a:r>
          </a:p>
          <a:p>
            <a:r>
              <a:rPr lang="en-GB" dirty="0"/>
              <a:t>An object is classified by a majority vote of its neighbors, with the object being assigned to the class most common among its </a:t>
            </a:r>
            <a:r>
              <a:rPr lang="en-GB" i="1" dirty="0"/>
              <a:t>k </a:t>
            </a:r>
            <a:r>
              <a:rPr lang="en-GB" dirty="0"/>
              <a:t>nearest neighbors .</a:t>
            </a:r>
            <a:endParaRPr lang="en-IN" dirty="0"/>
          </a:p>
        </p:txBody>
      </p:sp>
      <p:pic>
        <p:nvPicPr>
          <p:cNvPr id="5" name="Picture 4" descr="A screen shot of a computer&#10;&#10;Description generated with high confidence">
            <a:extLst>
              <a:ext uri="{FF2B5EF4-FFF2-40B4-BE49-F238E27FC236}">
                <a16:creationId xmlns:a16="http://schemas.microsoft.com/office/drawing/2014/main" xmlns="" id="{A9A60846-38D9-4072-BDA7-3F1B289C5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6" y="4243527"/>
            <a:ext cx="4015879" cy="16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497</TotalTime>
  <Words>611</Words>
  <Application>Microsoft Office PowerPoint</Application>
  <PresentationFormat>Custom</PresentationFormat>
  <Paragraphs>102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Clinical Decision Support using Machine Learning</vt:lpstr>
      <vt:lpstr>Introduction</vt:lpstr>
      <vt:lpstr>Research objectives</vt:lpstr>
      <vt:lpstr>Machine Intelligence Libraries</vt:lpstr>
      <vt:lpstr>The Dataset</vt:lpstr>
      <vt:lpstr>Feature Selection (selecting the right variables)  </vt:lpstr>
      <vt:lpstr>Linear Regression</vt:lpstr>
      <vt:lpstr>Decision Tree</vt:lpstr>
      <vt:lpstr>k-nearest Neighbors (k-NN) </vt:lpstr>
      <vt:lpstr>Support Vector Machine (SVM) </vt:lpstr>
      <vt:lpstr>Results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Decision Support using Machine Learning</dc:title>
  <dc:creator>Sushant Bindra [CSE - 2015]</dc:creator>
  <cp:lastModifiedBy>Vikas Ojha</cp:lastModifiedBy>
  <cp:revision>107</cp:revision>
  <dcterms:created xsi:type="dcterms:W3CDTF">2018-03-09T19:01:10Z</dcterms:created>
  <dcterms:modified xsi:type="dcterms:W3CDTF">2018-03-10T09:28:05Z</dcterms:modified>
</cp:coreProperties>
</file>