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CEEBBA2-274D-F749-8427-8E3AB7C4187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6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4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3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7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6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EEBBA2-274D-F749-8427-8E3AB7C4187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3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s3.amazonaws.com/hr-challenge-images/9693/1450330231-04db904008-banana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9E36-43AF-D94F-84BC-911FB24A6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4945850"/>
            <a:ext cx="5586413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IN" sz="3100" b="1" dirty="0">
                <a:solidFill>
                  <a:srgbClr val="002060"/>
                </a:solidFill>
                <a:latin typeface="Cambria" panose="02040503050406030204" pitchFamily="18" charset="0"/>
              </a:rPr>
              <a:t>Code Challenge:</a:t>
            </a:r>
            <a:br>
              <a:rPr lang="en-IN" sz="3100" b="1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THE MINION GAME</a:t>
            </a: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A29CC-6831-0A4B-A0F4-387828437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6138" y="4849489"/>
            <a:ext cx="3935413" cy="16557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ambria" panose="02040503050406030204" pitchFamily="18" charset="0"/>
              </a:rPr>
              <a:t>Solve using Python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B4F15-DE72-0F44-9C37-4AC9BB02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72" y="743852"/>
            <a:ext cx="5302466" cy="3304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27E94B-E72C-3741-BF06-42DBAC43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3"/>
            <a:ext cx="12192000" cy="68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5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82A7-439D-0D45-9435-1703BC7E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Kevin and Stuart want to play the '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The Minion Game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'.</a:t>
            </a: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A9FF-742B-5341-A771-708FE1F7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55" y="2229386"/>
            <a:ext cx="10515600" cy="4351338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en-IN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Game Rules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</a:rPr>
              <a:t>Both players are given the same </a:t>
            </a:r>
            <a:r>
              <a:rPr lang="en-IN" b="1" dirty="0">
                <a:latin typeface="Cambria" panose="02040503050406030204" pitchFamily="18" charset="0"/>
              </a:rPr>
              <a:t>string, S </a:t>
            </a:r>
            <a:r>
              <a:rPr lang="en-IN" dirty="0">
                <a:latin typeface="Cambria" panose="02040503050406030204" pitchFamily="18" charset="0"/>
              </a:rPr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</a:rPr>
              <a:t>Both players have to make </a:t>
            </a:r>
            <a:r>
              <a:rPr lang="en-IN" b="1" i="1" dirty="0">
                <a:latin typeface="Cambria" panose="02040503050406030204" pitchFamily="18" charset="0"/>
              </a:rPr>
              <a:t>substrings</a:t>
            </a:r>
            <a:r>
              <a:rPr lang="en-IN" dirty="0">
                <a:latin typeface="Cambria" panose="02040503050406030204" pitchFamily="18" charset="0"/>
              </a:rPr>
              <a:t> using the letters of the string 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</a:rPr>
              <a:t>Stuart has to make words starting with </a:t>
            </a:r>
            <a:r>
              <a:rPr lang="en-IN" b="1" i="1" dirty="0">
                <a:latin typeface="Cambria" panose="02040503050406030204" pitchFamily="18" charset="0"/>
              </a:rPr>
              <a:t>consonants</a:t>
            </a:r>
            <a:r>
              <a:rPr lang="en-IN" dirty="0">
                <a:latin typeface="Cambria" panose="02040503050406030204" pitchFamily="18" charset="0"/>
              </a:rPr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</a:rPr>
              <a:t>Kevin has to make words starting with </a:t>
            </a:r>
            <a:r>
              <a:rPr lang="en-IN" b="1" i="1" dirty="0">
                <a:latin typeface="Cambria" panose="02040503050406030204" pitchFamily="18" charset="0"/>
              </a:rPr>
              <a:t>vowels</a:t>
            </a:r>
            <a:r>
              <a:rPr lang="en-IN" b="1" dirty="0">
                <a:latin typeface="Cambria" panose="02040503050406030204" pitchFamily="18" charset="0"/>
              </a:rPr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</a:rPr>
              <a:t>The game ends when both players have made all possible substrings.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5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072F-4D13-094C-945E-409C3F21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CONTD</a:t>
            </a:r>
            <a:r>
              <a:rPr lang="en-US" b="1" cap="none" dirty="0">
                <a:solidFill>
                  <a:srgbClr val="002060"/>
                </a:solidFill>
                <a:latin typeface="Cambria" panose="02040503050406030204" pitchFamily="18" charset="0"/>
              </a:rPr>
              <a:t>.</a:t>
            </a:r>
            <a:endParaRPr lang="en-US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D40B-F4A2-4B40-95BA-16D50A5E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02" y="2084832"/>
            <a:ext cx="10262998" cy="4443984"/>
          </a:xfrm>
        </p:spPr>
        <p:txBody>
          <a:bodyPr>
            <a:normAutofit/>
          </a:bodyPr>
          <a:lstStyle/>
          <a:p>
            <a:r>
              <a:rPr lang="en-IN" b="1" dirty="0">
                <a:latin typeface="Cambria" panose="02040503050406030204" pitchFamily="18" charset="0"/>
              </a:rPr>
              <a:t>Scoring</a:t>
            </a:r>
            <a:br>
              <a:rPr lang="en-IN" dirty="0">
                <a:latin typeface="Cambria" panose="02040503050406030204" pitchFamily="18" charset="0"/>
              </a:rPr>
            </a:br>
            <a:r>
              <a:rPr lang="en-IN" dirty="0">
                <a:latin typeface="Cambria" panose="02040503050406030204" pitchFamily="18" charset="0"/>
              </a:rPr>
              <a:t>A player gets +1 point for each occurrence of the substring in the string 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b="1" dirty="0">
                <a:latin typeface="Cambria" panose="02040503050406030204" pitchFamily="18" charset="0"/>
              </a:rPr>
              <a:t>For Example</a:t>
            </a:r>
            <a:r>
              <a:rPr lang="en-IN" dirty="0">
                <a:latin typeface="Cambria" panose="02040503050406030204" pitchFamily="18" charset="0"/>
              </a:rPr>
              <a:t>:</a:t>
            </a:r>
            <a:br>
              <a:rPr lang="en-IN" dirty="0">
                <a:latin typeface="Cambria" panose="02040503050406030204" pitchFamily="18" charset="0"/>
              </a:rPr>
            </a:br>
            <a:r>
              <a:rPr lang="en-IN" dirty="0">
                <a:latin typeface="Cambria" panose="02040503050406030204" pitchFamily="18" charset="0"/>
              </a:rPr>
              <a:t>String S  = </a:t>
            </a:r>
            <a:r>
              <a:rPr lang="en-IN" i="1" dirty="0">
                <a:latin typeface="Cambria" panose="02040503050406030204" pitchFamily="18" charset="0"/>
              </a:rPr>
              <a:t>BANANA</a:t>
            </a:r>
            <a:br>
              <a:rPr lang="en-IN" dirty="0">
                <a:latin typeface="Cambria" panose="02040503050406030204" pitchFamily="18" charset="0"/>
              </a:rPr>
            </a:br>
            <a:r>
              <a:rPr lang="en-IN" dirty="0">
                <a:latin typeface="Cambria" panose="02040503050406030204" pitchFamily="18" charset="0"/>
              </a:rPr>
              <a:t>Kevin's vowel beginning word = </a:t>
            </a:r>
            <a:r>
              <a:rPr lang="en-IN" i="1" dirty="0">
                <a:latin typeface="Cambria" panose="02040503050406030204" pitchFamily="18" charset="0"/>
              </a:rPr>
              <a:t>ANA</a:t>
            </a:r>
            <a:br>
              <a:rPr lang="en-IN" dirty="0">
                <a:latin typeface="Cambria" panose="02040503050406030204" pitchFamily="18" charset="0"/>
              </a:rPr>
            </a:br>
            <a:r>
              <a:rPr lang="en-IN" dirty="0">
                <a:latin typeface="Cambria" panose="02040503050406030204" pitchFamily="18" charset="0"/>
              </a:rPr>
              <a:t>Here, </a:t>
            </a:r>
            <a:r>
              <a:rPr lang="en-IN" i="1" dirty="0">
                <a:latin typeface="Cambria" panose="02040503050406030204" pitchFamily="18" charset="0"/>
              </a:rPr>
              <a:t>ANA</a:t>
            </a:r>
            <a:r>
              <a:rPr lang="en-IN" dirty="0">
                <a:latin typeface="Cambria" panose="02040503050406030204" pitchFamily="18" charset="0"/>
              </a:rPr>
              <a:t> occurs twice in </a:t>
            </a:r>
            <a:r>
              <a:rPr lang="en-IN" i="1" dirty="0">
                <a:latin typeface="Cambria" panose="02040503050406030204" pitchFamily="18" charset="0"/>
              </a:rPr>
              <a:t>BANANA</a:t>
            </a:r>
            <a:r>
              <a:rPr lang="en-IN" dirty="0">
                <a:latin typeface="Cambria" panose="02040503050406030204" pitchFamily="18" charset="0"/>
              </a:rPr>
              <a:t>. Hence, Kevin will get 2 Points.</a:t>
            </a:r>
          </a:p>
          <a:p>
            <a:endParaRPr lang="en-IN" dirty="0">
              <a:latin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</a:rPr>
              <a:t>Your task is to </a:t>
            </a:r>
            <a:r>
              <a:rPr lang="en-IN" b="1" i="1" dirty="0">
                <a:latin typeface="Cambria" panose="02040503050406030204" pitchFamily="18" charset="0"/>
              </a:rPr>
              <a:t>determine the winner of the game and their score</a:t>
            </a:r>
            <a:r>
              <a:rPr lang="en-IN" b="1" dirty="0">
                <a:latin typeface="Cambria" panose="02040503050406030204" pitchFamily="18" charset="0"/>
              </a:rPr>
              <a:t>.</a:t>
            </a:r>
            <a:br>
              <a:rPr lang="en-IN" b="1" dirty="0">
                <a:latin typeface="Cambria" panose="02040503050406030204" pitchFamily="18" charset="0"/>
              </a:rPr>
            </a:br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3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35565DD-8CFB-C246-A31E-236DFACFA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79578"/>
            <a:ext cx="251206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64AFFA-D9FA-FD4B-A926-37F5DC38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683" y="0"/>
            <a:ext cx="11801475" cy="66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74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A49A-777F-5240-A99C-B63E9188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93280"/>
            <a:ext cx="10515600" cy="1325563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IN" b="1" dirty="0">
                <a:latin typeface="Cambria" panose="02040503050406030204" pitchFamily="18" charset="0"/>
              </a:rPr>
              <a:t>Output Format</a:t>
            </a:r>
            <a:br>
              <a:rPr lang="en-IN" dirty="0">
                <a:latin typeface="Cambria" panose="02040503050406030204" pitchFamily="18" charset="0"/>
              </a:rPr>
            </a:br>
            <a:br>
              <a:rPr lang="en-IN" dirty="0">
                <a:latin typeface="Cambria" panose="02040503050406030204" pitchFamily="18" charset="0"/>
              </a:rPr>
            </a:br>
            <a:r>
              <a:rPr lang="en-IN" sz="2700" cap="none" dirty="0">
                <a:latin typeface="Cambria" panose="02040503050406030204" pitchFamily="18" charset="0"/>
              </a:rPr>
              <a:t>Print One Line: The Name Of The Winner And Their Score Separated By A Space.</a:t>
            </a:r>
            <a:br>
              <a:rPr lang="en-IN" sz="2700" cap="none" dirty="0">
                <a:latin typeface="Cambria" panose="02040503050406030204" pitchFamily="18" charset="0"/>
              </a:rPr>
            </a:br>
            <a:br>
              <a:rPr lang="en-IN" sz="2700" cap="none" dirty="0">
                <a:latin typeface="Cambria" panose="02040503050406030204" pitchFamily="18" charset="0"/>
              </a:rPr>
            </a:br>
            <a:r>
              <a:rPr lang="en-IN" sz="2700" cap="none" dirty="0">
                <a:latin typeface="Cambria" panose="02040503050406030204" pitchFamily="18" charset="0"/>
              </a:rPr>
              <a:t>If The Game Is A Draw, Print </a:t>
            </a:r>
            <a:r>
              <a:rPr lang="en-IN" sz="2700" i="1" cap="none" dirty="0">
                <a:latin typeface="Cambria" panose="02040503050406030204" pitchFamily="18" charset="0"/>
              </a:rPr>
              <a:t>Draw</a:t>
            </a:r>
            <a:r>
              <a:rPr lang="en-IN" sz="2700" dirty="0">
                <a:latin typeface="Cambria" panose="02040503050406030204" pitchFamily="18" charset="0"/>
              </a:rPr>
              <a:t>.</a:t>
            </a:r>
            <a:br>
              <a:rPr lang="en-IN" dirty="0">
                <a:latin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EE01-A577-7D48-A2CA-2B0F780FF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569" y="3810598"/>
            <a:ext cx="5181600" cy="1238209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 algn="ctr" fontAlgn="base">
              <a:buNone/>
            </a:pPr>
            <a:r>
              <a:rPr lang="en-IN" b="1" dirty="0">
                <a:latin typeface="Cambria" panose="02040503050406030204" pitchFamily="18" charset="0"/>
              </a:rPr>
              <a:t>Sample Input</a:t>
            </a:r>
            <a:endParaRPr lang="en-IN" dirty="0">
              <a:latin typeface="Cambria" panose="02040503050406030204" pitchFamily="18" charset="0"/>
            </a:endParaRPr>
          </a:p>
          <a:p>
            <a:pPr marL="0" indent="0" algn="ctr" fontAlgn="base">
              <a:buNone/>
            </a:pPr>
            <a:r>
              <a:rPr lang="en-IN" dirty="0">
                <a:latin typeface="Cambria" panose="02040503050406030204" pitchFamily="18" charset="0"/>
              </a:rPr>
              <a:t>BANANA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B0E5C-097D-6B4D-8232-33A0BAA09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810598"/>
            <a:ext cx="5181600" cy="1238209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 algn="ctr" fontAlgn="base">
              <a:buNone/>
            </a:pPr>
            <a:r>
              <a:rPr lang="en-IN" b="1" dirty="0">
                <a:latin typeface="Cambria" panose="02040503050406030204" pitchFamily="18" charset="0"/>
              </a:rPr>
              <a:t>Sample Output</a:t>
            </a:r>
            <a:endParaRPr lang="en-IN" dirty="0">
              <a:latin typeface="Cambria" panose="02040503050406030204" pitchFamily="18" charset="0"/>
            </a:endParaRPr>
          </a:p>
          <a:p>
            <a:pPr marL="0" indent="0" algn="ctr" fontAlgn="base">
              <a:buNone/>
            </a:pPr>
            <a:r>
              <a:rPr lang="en-IN" dirty="0">
                <a:latin typeface="Cambria" panose="02040503050406030204" pitchFamily="18" charset="0"/>
              </a:rPr>
              <a:t>Stuart 12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A49A-777F-5240-A99C-B63E9188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94517"/>
            <a:ext cx="10515600" cy="1325563"/>
          </a:xfrm>
        </p:spPr>
        <p:txBody>
          <a:bodyPr>
            <a:normAutofit/>
          </a:bodyPr>
          <a:lstStyle/>
          <a:p>
            <a:pPr algn="ctr" fontAlgn="base"/>
            <a:r>
              <a:rPr lang="en-IN" b="1" dirty="0">
                <a:latin typeface="Cambria" panose="02040503050406030204" pitchFamily="18" charset="0"/>
              </a:rPr>
              <a:t>Guess who wins??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EE01-A577-7D48-A2CA-2B0F780FF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943" y="2480479"/>
            <a:ext cx="5181600" cy="1735261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 fontAlgn="base">
              <a:buNone/>
            </a:pPr>
            <a:endParaRPr lang="en-IN" sz="2400" b="1" dirty="0">
              <a:latin typeface="Cambria" panose="02040503050406030204" pitchFamily="18" charset="0"/>
            </a:endParaRPr>
          </a:p>
          <a:p>
            <a:pPr marL="0" indent="0" algn="ctr" fontAlgn="base">
              <a:buNone/>
            </a:pPr>
            <a:r>
              <a:rPr lang="en-IN" sz="2400" b="1" dirty="0">
                <a:latin typeface="Cambria" panose="02040503050406030204" pitchFamily="18" charset="0"/>
              </a:rPr>
              <a:t>Sample Input</a:t>
            </a:r>
            <a:endParaRPr lang="en-IN" sz="2400" dirty="0">
              <a:latin typeface="Cambria" panose="02040503050406030204" pitchFamily="18" charset="0"/>
            </a:endParaRPr>
          </a:p>
          <a:p>
            <a:pPr marL="0" indent="0" algn="ctr" fontAlgn="base">
              <a:buNone/>
            </a:pPr>
            <a:r>
              <a:rPr lang="en-IN" sz="2400" dirty="0">
                <a:latin typeface="Cambria" panose="02040503050406030204" pitchFamily="18" charset="0"/>
              </a:rPr>
              <a:t>FLOCCINAUCINIHILIPILIFICATION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B0E5C-097D-6B4D-8232-33A0BAA09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80479"/>
            <a:ext cx="5181600" cy="1735261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 fontAlgn="base">
              <a:buNone/>
            </a:pPr>
            <a:endParaRPr lang="en-IN" sz="2400" b="1" dirty="0">
              <a:latin typeface="Cambria" panose="02040503050406030204" pitchFamily="18" charset="0"/>
            </a:endParaRPr>
          </a:p>
          <a:p>
            <a:pPr marL="0" indent="0" algn="ctr" fontAlgn="base">
              <a:buNone/>
            </a:pPr>
            <a:r>
              <a:rPr lang="en-IN" sz="2400" b="1" dirty="0">
                <a:latin typeface="Cambria" panose="02040503050406030204" pitchFamily="18" charset="0"/>
              </a:rPr>
              <a:t>Output</a:t>
            </a:r>
            <a:endParaRPr lang="en-IN" sz="2400" dirty="0">
              <a:latin typeface="Cambria" panose="02040503050406030204" pitchFamily="18" charset="0"/>
            </a:endParaRPr>
          </a:p>
          <a:p>
            <a:pPr marL="0" indent="0" algn="ctr" fontAlgn="base">
              <a:buNone/>
            </a:pPr>
            <a:r>
              <a:rPr lang="en-IN" sz="2400" dirty="0">
                <a:latin typeface="Cambria" panose="02040503050406030204" pitchFamily="18" charset="0"/>
              </a:rPr>
              <a:t>Stuart ??</a:t>
            </a:r>
          </a:p>
          <a:p>
            <a:pPr marL="0" indent="0" algn="ctr" fontAlgn="base">
              <a:buNone/>
            </a:pPr>
            <a:r>
              <a:rPr lang="en-IN" sz="2400" dirty="0">
                <a:latin typeface="Cambria" panose="02040503050406030204" pitchFamily="18" charset="0"/>
              </a:rPr>
              <a:t>Kevin ??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5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35D6-E1D6-8F48-BDC8-18BCFA5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FCE0F-A43F-CF48-BC7A-EDB61D0CAF31}"/>
              </a:ext>
            </a:extLst>
          </p:cNvPr>
          <p:cNvSpPr/>
          <p:nvPr/>
        </p:nvSpPr>
        <p:spPr>
          <a:xfrm>
            <a:off x="4188030" y="966803"/>
            <a:ext cx="7236032" cy="511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minion_game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(s):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 s1=</a:t>
            </a:r>
            <a:r>
              <a:rPr lang="en-IN" dirty="0">
                <a:solidFill>
                  <a:srgbClr val="09885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s2=</a:t>
            </a:r>
            <a:r>
              <a:rPr lang="en-IN" dirty="0">
                <a:solidFill>
                  <a:srgbClr val="09885A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vow=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'AEIOU’</a:t>
            </a:r>
          </a:p>
          <a:p>
            <a:pPr>
              <a:lnSpc>
                <a:spcPts val="1725"/>
              </a:lnSpc>
              <a:spcAft>
                <a:spcPts val="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(s)):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s[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vow: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s1=s1+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len(s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:])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s2=s2+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(s[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:])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endParaRPr lang="en-IN" dirty="0">
              <a:solidFill>
                <a:srgbClr val="000000"/>
              </a:solidFill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s1&gt;s2: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"Stuart"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s1)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dirty="0" err="1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s2&gt;s1: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"Kevin"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s2)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"Draw"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endParaRPr lang="en-IN" dirty="0">
              <a:solidFill>
                <a:srgbClr val="0000FF"/>
              </a:solidFill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endParaRPr lang="en-IN" dirty="0">
              <a:solidFill>
                <a:srgbClr val="0000FF"/>
              </a:solidFill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__name__ == </a:t>
            </a:r>
            <a:r>
              <a:rPr lang="en-IN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'__main__'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s = </a:t>
            </a:r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725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minion_game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0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34330C-A11E-8641-987B-2DEBE4A9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698" y="849085"/>
            <a:ext cx="4314239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50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{36F2D9BA-CDF0-E240-B2E4-65FEE4F1ED14}tf10001061</Template>
  <TotalTime>338</TotalTime>
  <Words>402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Cambria</vt:lpstr>
      <vt:lpstr>Menlo</vt:lpstr>
      <vt:lpstr>Tw Cen MT</vt:lpstr>
      <vt:lpstr>Tw Cen MT Condensed</vt:lpstr>
      <vt:lpstr>Wingdings 3</vt:lpstr>
      <vt:lpstr>Integral</vt:lpstr>
      <vt:lpstr>  Code Challenge: THE MINION GAME </vt:lpstr>
      <vt:lpstr>Kevin and Stuart want to play the 'The Minion Game'. </vt:lpstr>
      <vt:lpstr>CONTD.</vt:lpstr>
      <vt:lpstr>PowerPoint Presentation</vt:lpstr>
      <vt:lpstr>Output Format  Print One Line: The Name Of The Winner And Their Score Separated By A Space.  If The Game Is A Draw, Print Draw. </vt:lpstr>
      <vt:lpstr>Guess who wins??</vt:lpstr>
      <vt:lpstr>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Code Challenge: THE MINION GAME </dc:title>
  <dc:creator>VIKAS BO</dc:creator>
  <cp:lastModifiedBy>VIKAS BO</cp:lastModifiedBy>
  <cp:revision>4</cp:revision>
  <dcterms:created xsi:type="dcterms:W3CDTF">2020-05-21T08:07:06Z</dcterms:created>
  <dcterms:modified xsi:type="dcterms:W3CDTF">2020-06-10T04:57:40Z</dcterms:modified>
</cp:coreProperties>
</file>