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65" r:id="rId3"/>
    <p:sldId id="257" r:id="rId4"/>
    <p:sldId id="260" r:id="rId5"/>
    <p:sldId id="262" r:id="rId6"/>
    <p:sldId id="264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CEEBBA2-274D-F749-8427-8E3AB7C41876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2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6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4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3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7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6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6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EEBBA2-274D-F749-8427-8E3AB7C41876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3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9E36-43AF-D94F-84BC-911FB24A6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612" y="4945850"/>
            <a:ext cx="5586413" cy="146304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312C97ED-B2DA-7646-A4A6-FEC0C881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7125" cy="64088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BBFD1D-37C4-FF41-8DA7-D712B42C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5954"/>
            <a:ext cx="3300474" cy="18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5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409A-6C28-B64B-9EFF-E3EF7736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Migratory Birds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273C-BE85-7941-A8AF-86BDCA879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34737"/>
            <a:ext cx="9720073" cy="402336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You have been asked to help study the population of birds migrating across the continent. 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Each type of bird you are interested in will be identified by an integer value. 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Types of birds = 5 only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Each time a particular kind of bird is spotted, its id number will be added to your array of sightings. 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You would like to be able to find out which type of bird is most common given a list of sightings. 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Your task is to print the type number of that bird and if two or more types of birds are equally common, choose the type with the smallest ID number.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2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82A7-439D-0D45-9435-1703BC7E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A9FF-742B-5341-A771-708FE1F7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64" y="1754373"/>
            <a:ext cx="10515600" cy="1499616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Assume your bird sightings are of types 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arr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 = [1,1,2,2,3] . </a:t>
            </a:r>
          </a:p>
          <a:p>
            <a:pPr marL="0" indent="0" algn="ctr" fontAlgn="base">
              <a:buNone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There are two each of types  1 and 2, and 1 sighting of type 3 . </a:t>
            </a:r>
          </a:p>
          <a:p>
            <a:pPr marL="0" indent="0" algn="ctr" fontAlgn="base">
              <a:buNone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Pick the lower of the two types seen twice: type 1.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5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A49A-777F-5240-A99C-B63E9188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755"/>
            <a:ext cx="10515600" cy="1325563"/>
          </a:xfrm>
        </p:spPr>
        <p:txBody>
          <a:bodyPr>
            <a:normAutofit fontScale="90000"/>
          </a:bodyPr>
          <a:lstStyle/>
          <a:p>
            <a:pPr fontAlgn="base"/>
            <a:r>
              <a:rPr lang="en-IN" sz="3100" b="1" dirty="0">
                <a:solidFill>
                  <a:srgbClr val="002060"/>
                </a:solidFill>
                <a:latin typeface="Cambria" panose="02040503050406030204" pitchFamily="18" charset="0"/>
              </a:rPr>
              <a:t>	Input Format     		 Output format</a:t>
            </a: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59C96-AE3B-7B46-AA60-620A513FD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4420" y="1478475"/>
            <a:ext cx="475488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The first line contains an integer denoting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’n’,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The number of birds sighted and reported in the array </a:t>
            </a:r>
            <a:r>
              <a:rPr lang="en-IN" b="1" dirty="0" err="1">
                <a:solidFill>
                  <a:srgbClr val="002060"/>
                </a:solidFill>
                <a:latin typeface="Cambria" panose="02040503050406030204" pitchFamily="18" charset="0"/>
              </a:rPr>
              <a:t>arr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 .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The second line describes </a:t>
            </a:r>
            <a:r>
              <a:rPr lang="en-IN" b="1" dirty="0" err="1">
                <a:solidFill>
                  <a:srgbClr val="002060"/>
                </a:solidFill>
                <a:latin typeface="Cambria" panose="02040503050406030204" pitchFamily="18" charset="0"/>
              </a:rPr>
              <a:t>arr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as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’n’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space-separated integers representing the type numbers of each bird sighted.</a:t>
            </a: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7D8913-A3DF-4E42-AC42-8CC22F90C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1478475"/>
            <a:ext cx="475488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Print the type number of the most common bird;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If two or more types of birds are equally common, choose the type with the smallest ID number.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A49A-777F-5240-A99C-B63E9188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3871"/>
            <a:ext cx="10515600" cy="1325563"/>
          </a:xfrm>
        </p:spPr>
        <p:txBody>
          <a:bodyPr>
            <a:normAutofit/>
          </a:bodyPr>
          <a:lstStyle/>
          <a:p>
            <a:pPr algn="ctr" fontAlgn="base"/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Sample I/O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EE01-A577-7D48-A2CA-2B0F780FF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943" y="1779833"/>
            <a:ext cx="5181600" cy="1414627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Input</a:t>
            </a:r>
          </a:p>
          <a:p>
            <a:pPr marL="0" indent="0" algn="ctr" fontAlgn="base">
              <a:buNone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6</a:t>
            </a:r>
          </a:p>
          <a:p>
            <a:pPr marL="0" indent="0" algn="ctr" fontAlgn="base">
              <a:buNone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1 4 4 4 5 3</a:t>
            </a:r>
            <a:endParaRPr lang="en-US" sz="240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B0E5C-097D-6B4D-8232-33A0BAA09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79833"/>
            <a:ext cx="5181600" cy="1414627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Output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E4D928-0E65-AB41-A600-DA7D30BF1F24}"/>
              </a:ext>
            </a:extLst>
          </p:cNvPr>
          <p:cNvSpPr txBox="1">
            <a:spLocks/>
          </p:cNvSpPr>
          <p:nvPr/>
        </p:nvSpPr>
        <p:spPr>
          <a:xfrm>
            <a:off x="576943" y="3354859"/>
            <a:ext cx="5181600" cy="141462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Tw Cen MT" panose="020B0602020104020603" pitchFamily="34" charset="0"/>
              <a:buNone/>
            </a:pP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Input</a:t>
            </a:r>
          </a:p>
          <a:p>
            <a:pPr marL="0" indent="0" algn="ctr" fontAlgn="base">
              <a:buNone/>
            </a:pPr>
            <a:r>
              <a:rPr lang="en-IN" dirty="0"/>
              <a:t>11 </a:t>
            </a:r>
          </a:p>
          <a:p>
            <a:pPr marL="0" indent="0" algn="ctr" fontAlgn="base">
              <a:buNone/>
            </a:pPr>
            <a:r>
              <a:rPr lang="en-IN" dirty="0"/>
              <a:t>1 2 3 4 5 4 3 2 1 3 4</a:t>
            </a:r>
            <a:endParaRPr lang="en-US" sz="240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3A0753C-0B83-5A44-BBCF-2871FB01DC65}"/>
              </a:ext>
            </a:extLst>
          </p:cNvPr>
          <p:cNvSpPr txBox="1">
            <a:spLocks/>
          </p:cNvSpPr>
          <p:nvPr/>
        </p:nvSpPr>
        <p:spPr>
          <a:xfrm>
            <a:off x="6172200" y="3354859"/>
            <a:ext cx="5181600" cy="141462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Tw Cen MT" panose="020B0602020104020603" pitchFamily="34" charset="0"/>
              <a:buNone/>
            </a:pP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Output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5625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35D6-E1D6-8F48-BDC8-18BCFA5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FCE0F-A43F-CF48-BC7A-EDB61D0CAF31}"/>
              </a:ext>
            </a:extLst>
          </p:cNvPr>
          <p:cNvSpPr/>
          <p:nvPr/>
        </p:nvSpPr>
        <p:spPr>
          <a:xfrm>
            <a:off x="4017909" y="117693"/>
            <a:ext cx="322286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#include&lt;</a:t>
            </a:r>
            <a:r>
              <a:rPr lang="en-IN" dirty="0" err="1">
                <a:solidFill>
                  <a:srgbClr val="002060"/>
                </a:solidFill>
              </a:rPr>
              <a:t>stdio.h</a:t>
            </a:r>
            <a:r>
              <a:rPr lang="en-IN" dirty="0">
                <a:solidFill>
                  <a:srgbClr val="002060"/>
                </a:solidFill>
              </a:rPr>
              <a:t>&gt;</a:t>
            </a:r>
          </a:p>
          <a:p>
            <a:r>
              <a:rPr lang="en-IN" dirty="0">
                <a:solidFill>
                  <a:srgbClr val="002060"/>
                </a:solidFill>
              </a:rPr>
              <a:t>int main()</a:t>
            </a:r>
          </a:p>
          <a:p>
            <a:r>
              <a:rPr lang="en-IN" dirty="0">
                <a:solidFill>
                  <a:srgbClr val="002060"/>
                </a:solidFill>
              </a:rPr>
              <a:t>{</a:t>
            </a:r>
          </a:p>
          <a:p>
            <a:r>
              <a:rPr lang="en-IN" dirty="0">
                <a:solidFill>
                  <a:srgbClr val="002060"/>
                </a:solidFill>
              </a:rPr>
              <a:t>    int n;</a:t>
            </a:r>
          </a:p>
          <a:p>
            <a:r>
              <a:rPr lang="en-IN" dirty="0">
                <a:solidFill>
                  <a:srgbClr val="002060"/>
                </a:solidFill>
              </a:rPr>
              <a:t>    </a:t>
            </a:r>
            <a:r>
              <a:rPr lang="en-IN" dirty="0" err="1">
                <a:solidFill>
                  <a:srgbClr val="002060"/>
                </a:solidFill>
              </a:rPr>
              <a:t>scanf</a:t>
            </a:r>
            <a:r>
              <a:rPr lang="en-IN" dirty="0">
                <a:solidFill>
                  <a:srgbClr val="002060"/>
                </a:solidFill>
              </a:rPr>
              <a:t>("%d", &amp;n);</a:t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    int </a:t>
            </a:r>
            <a:r>
              <a:rPr lang="en-IN" dirty="0" err="1">
                <a:solidFill>
                  <a:srgbClr val="002060"/>
                </a:solidFill>
              </a:rPr>
              <a:t>birdIds</a:t>
            </a:r>
            <a:r>
              <a:rPr lang="en-IN" dirty="0">
                <a:solidFill>
                  <a:srgbClr val="002060"/>
                </a:solidFill>
              </a:rPr>
              <a:t>[n];</a:t>
            </a:r>
          </a:p>
          <a:p>
            <a:r>
              <a:rPr lang="en-IN" dirty="0">
                <a:solidFill>
                  <a:srgbClr val="002060"/>
                </a:solidFill>
              </a:rPr>
              <a:t>    int </a:t>
            </a:r>
            <a:r>
              <a:rPr lang="en-IN" dirty="0" err="1">
                <a:solidFill>
                  <a:srgbClr val="002060"/>
                </a:solidFill>
              </a:rPr>
              <a:t>freq</a:t>
            </a:r>
            <a:r>
              <a:rPr lang="en-IN" dirty="0">
                <a:solidFill>
                  <a:srgbClr val="002060"/>
                </a:solidFill>
              </a:rPr>
              <a:t>[6] = {0};</a:t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    for(int 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=0; 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&lt;n ; 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++)</a:t>
            </a:r>
          </a:p>
          <a:p>
            <a:r>
              <a:rPr lang="en-IN" dirty="0">
                <a:solidFill>
                  <a:srgbClr val="002060"/>
                </a:solidFill>
              </a:rPr>
              <a:t>    {</a:t>
            </a:r>
          </a:p>
          <a:p>
            <a:r>
              <a:rPr lang="en-IN" dirty="0">
                <a:solidFill>
                  <a:srgbClr val="002060"/>
                </a:solidFill>
              </a:rPr>
              <a:t>        </a:t>
            </a:r>
            <a:r>
              <a:rPr lang="en-IN" dirty="0" err="1">
                <a:solidFill>
                  <a:srgbClr val="002060"/>
                </a:solidFill>
              </a:rPr>
              <a:t>scanf</a:t>
            </a:r>
            <a:r>
              <a:rPr lang="en-IN" dirty="0">
                <a:solidFill>
                  <a:srgbClr val="002060"/>
                </a:solidFill>
              </a:rPr>
              <a:t>("%d",&amp;</a:t>
            </a:r>
            <a:r>
              <a:rPr lang="en-IN" dirty="0" err="1">
                <a:solidFill>
                  <a:srgbClr val="002060"/>
                </a:solidFill>
              </a:rPr>
              <a:t>birdIds</a:t>
            </a:r>
            <a:r>
              <a:rPr lang="en-IN" dirty="0">
                <a:solidFill>
                  <a:srgbClr val="002060"/>
                </a:solidFill>
              </a:rPr>
              <a:t>[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]);</a:t>
            </a:r>
          </a:p>
          <a:p>
            <a:r>
              <a:rPr lang="en-IN" dirty="0">
                <a:solidFill>
                  <a:srgbClr val="002060"/>
                </a:solidFill>
              </a:rPr>
              <a:t>        </a:t>
            </a:r>
            <a:r>
              <a:rPr lang="en-IN" dirty="0" err="1">
                <a:solidFill>
                  <a:srgbClr val="002060"/>
                </a:solidFill>
              </a:rPr>
              <a:t>freq</a:t>
            </a:r>
            <a:r>
              <a:rPr lang="en-IN" dirty="0">
                <a:solidFill>
                  <a:srgbClr val="002060"/>
                </a:solidFill>
              </a:rPr>
              <a:t>[</a:t>
            </a:r>
            <a:r>
              <a:rPr lang="en-IN" dirty="0" err="1">
                <a:solidFill>
                  <a:srgbClr val="002060"/>
                </a:solidFill>
              </a:rPr>
              <a:t>birdIds</a:t>
            </a:r>
            <a:r>
              <a:rPr lang="en-IN" dirty="0">
                <a:solidFill>
                  <a:srgbClr val="002060"/>
                </a:solidFill>
              </a:rPr>
              <a:t>[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]]++;</a:t>
            </a:r>
          </a:p>
          <a:p>
            <a:r>
              <a:rPr lang="en-IN" dirty="0">
                <a:solidFill>
                  <a:srgbClr val="002060"/>
                </a:solidFill>
              </a:rPr>
              <a:t>    } </a:t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    int </a:t>
            </a:r>
            <a:r>
              <a:rPr lang="en-IN" dirty="0" err="1">
                <a:solidFill>
                  <a:srgbClr val="002060"/>
                </a:solidFill>
              </a:rPr>
              <a:t>maxType</a:t>
            </a:r>
            <a:r>
              <a:rPr lang="en-IN" dirty="0">
                <a:solidFill>
                  <a:srgbClr val="002060"/>
                </a:solidFill>
              </a:rPr>
              <a:t> = 1;</a:t>
            </a:r>
          </a:p>
          <a:p>
            <a:r>
              <a:rPr lang="en-IN" dirty="0">
                <a:solidFill>
                  <a:srgbClr val="002060"/>
                </a:solidFill>
              </a:rPr>
              <a:t>    int </a:t>
            </a:r>
            <a:r>
              <a:rPr lang="en-IN" dirty="0" err="1">
                <a:solidFill>
                  <a:srgbClr val="002060"/>
                </a:solidFill>
              </a:rPr>
              <a:t>maxFreq</a:t>
            </a:r>
            <a:r>
              <a:rPr lang="en-IN" dirty="0">
                <a:solidFill>
                  <a:srgbClr val="002060"/>
                </a:solidFill>
              </a:rPr>
              <a:t> = </a:t>
            </a:r>
            <a:r>
              <a:rPr lang="en-IN" dirty="0" err="1">
                <a:solidFill>
                  <a:srgbClr val="002060"/>
                </a:solidFill>
              </a:rPr>
              <a:t>freq</a:t>
            </a:r>
            <a:r>
              <a:rPr lang="en-IN" dirty="0">
                <a:solidFill>
                  <a:srgbClr val="002060"/>
                </a:solidFill>
              </a:rPr>
              <a:t>[1];</a:t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    for(int 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=2; 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&lt;6; 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++)</a:t>
            </a:r>
          </a:p>
          <a:p>
            <a:r>
              <a:rPr lang="en-IN" dirty="0">
                <a:solidFill>
                  <a:srgbClr val="002060"/>
                </a:solidFill>
              </a:rPr>
              <a:t>    {</a:t>
            </a:r>
          </a:p>
          <a:p>
            <a:r>
              <a:rPr lang="en-IN" dirty="0">
                <a:solidFill>
                  <a:srgbClr val="002060"/>
                </a:solidFill>
              </a:rPr>
              <a:t>         if(</a:t>
            </a:r>
            <a:r>
              <a:rPr lang="en-IN" dirty="0" err="1">
                <a:solidFill>
                  <a:srgbClr val="002060"/>
                </a:solidFill>
              </a:rPr>
              <a:t>freq</a:t>
            </a:r>
            <a:r>
              <a:rPr lang="en-IN" dirty="0">
                <a:solidFill>
                  <a:srgbClr val="002060"/>
                </a:solidFill>
              </a:rPr>
              <a:t>[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] &gt; </a:t>
            </a:r>
            <a:r>
              <a:rPr lang="en-IN" dirty="0" err="1">
                <a:solidFill>
                  <a:srgbClr val="002060"/>
                </a:solidFill>
              </a:rPr>
              <a:t>maxFreq</a:t>
            </a:r>
            <a:r>
              <a:rPr lang="en-IN" dirty="0">
                <a:solidFill>
                  <a:srgbClr val="002060"/>
                </a:solidFill>
              </a:rPr>
              <a:t>)</a:t>
            </a:r>
          </a:p>
          <a:p>
            <a:r>
              <a:rPr lang="en-IN" dirty="0">
                <a:solidFill>
                  <a:srgbClr val="002060"/>
                </a:solidFill>
              </a:rPr>
              <a:t>         {</a:t>
            </a:r>
          </a:p>
          <a:p>
            <a:r>
              <a:rPr lang="en-IN" dirty="0">
                <a:solidFill>
                  <a:srgbClr val="002060"/>
                </a:solidFill>
              </a:rPr>
              <a:t>             </a:t>
            </a:r>
            <a:r>
              <a:rPr lang="en-IN" dirty="0" err="1">
                <a:solidFill>
                  <a:srgbClr val="002060"/>
                </a:solidFill>
              </a:rPr>
              <a:t>maxType</a:t>
            </a:r>
            <a:r>
              <a:rPr lang="en-IN" dirty="0">
                <a:solidFill>
                  <a:srgbClr val="002060"/>
                </a:solidFill>
              </a:rPr>
              <a:t> = 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;</a:t>
            </a:r>
          </a:p>
          <a:p>
            <a:r>
              <a:rPr lang="en-IN" dirty="0">
                <a:solidFill>
                  <a:srgbClr val="002060"/>
                </a:solidFill>
              </a:rPr>
              <a:t>             </a:t>
            </a:r>
            <a:r>
              <a:rPr lang="en-IN" dirty="0" err="1">
                <a:solidFill>
                  <a:srgbClr val="002060"/>
                </a:solidFill>
              </a:rPr>
              <a:t>maxFreq</a:t>
            </a:r>
            <a:r>
              <a:rPr lang="en-IN" dirty="0">
                <a:solidFill>
                  <a:srgbClr val="002060"/>
                </a:solidFill>
              </a:rPr>
              <a:t> = </a:t>
            </a:r>
            <a:r>
              <a:rPr lang="en-IN" dirty="0" err="1">
                <a:solidFill>
                  <a:srgbClr val="002060"/>
                </a:solidFill>
              </a:rPr>
              <a:t>freq</a:t>
            </a:r>
            <a:r>
              <a:rPr lang="en-IN" dirty="0">
                <a:solidFill>
                  <a:srgbClr val="002060"/>
                </a:solidFill>
              </a:rPr>
              <a:t>[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];</a:t>
            </a:r>
          </a:p>
          <a:p>
            <a:r>
              <a:rPr lang="en-IN" dirty="0">
                <a:solidFill>
                  <a:srgbClr val="002060"/>
                </a:solidFill>
              </a:rPr>
              <a:t>         }</a:t>
            </a:r>
          </a:p>
          <a:p>
            <a:r>
              <a:rPr lang="en-IN" dirty="0">
                <a:solidFill>
                  <a:srgbClr val="002060"/>
                </a:solidFill>
              </a:rPr>
              <a:t>    }</a:t>
            </a:r>
          </a:p>
          <a:p>
            <a:r>
              <a:rPr lang="en-IN" dirty="0">
                <a:solidFill>
                  <a:srgbClr val="002060"/>
                </a:solidFill>
              </a:rPr>
              <a:t>    </a:t>
            </a:r>
            <a:r>
              <a:rPr lang="en-IN" dirty="0" err="1">
                <a:solidFill>
                  <a:srgbClr val="002060"/>
                </a:solidFill>
              </a:rPr>
              <a:t>printf</a:t>
            </a:r>
            <a:r>
              <a:rPr lang="en-IN" dirty="0">
                <a:solidFill>
                  <a:srgbClr val="002060"/>
                </a:solidFill>
              </a:rPr>
              <a:t>("%d\n",</a:t>
            </a:r>
            <a:r>
              <a:rPr lang="en-IN" dirty="0" err="1">
                <a:solidFill>
                  <a:srgbClr val="002060"/>
                </a:solidFill>
              </a:rPr>
              <a:t>maxType</a:t>
            </a:r>
            <a:r>
              <a:rPr lang="en-IN" dirty="0">
                <a:solidFill>
                  <a:srgbClr val="002060"/>
                </a:solidFill>
              </a:rPr>
              <a:t>);</a:t>
            </a:r>
          </a:p>
          <a:p>
            <a:r>
              <a:rPr lang="en-IN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270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4C32-EC5D-644F-9034-0162398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7ABA-5493-394D-9B4C-D6114BDF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code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Java Code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Python Code</a:t>
            </a:r>
          </a:p>
        </p:txBody>
      </p:sp>
    </p:spTree>
    <p:extLst>
      <p:ext uri="{BB962C8B-B14F-4D97-AF65-F5344CB8AC3E}">
        <p14:creationId xmlns:p14="http://schemas.microsoft.com/office/powerpoint/2010/main" val="94039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E878BD-64DF-A947-A345-1539AD27D41B}"/>
              </a:ext>
            </a:extLst>
          </p:cNvPr>
          <p:cNvSpPr txBox="1"/>
          <p:nvPr/>
        </p:nvSpPr>
        <p:spPr>
          <a:xfrm>
            <a:off x="3847605" y="2386940"/>
            <a:ext cx="391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latin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7150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{36F2D9BA-CDF0-E240-B2E4-65FEE4F1ED14}tf10001061</Template>
  <TotalTime>611</TotalTime>
  <Words>532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</vt:lpstr>
      <vt:lpstr>Tw Cen MT</vt:lpstr>
      <vt:lpstr>Tw Cen MT Condensed</vt:lpstr>
      <vt:lpstr>Wingdings 3</vt:lpstr>
      <vt:lpstr>Integral</vt:lpstr>
      <vt:lpstr>  </vt:lpstr>
      <vt:lpstr>Migratory Birds</vt:lpstr>
      <vt:lpstr>Example</vt:lpstr>
      <vt:lpstr> Input Format        Output format  </vt:lpstr>
      <vt:lpstr>Sample I/O</vt:lpstr>
      <vt:lpstr>CODE</vt:lpstr>
      <vt:lpstr>Assignment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Code Challenge: THE MINION GAME </dc:title>
  <dc:creator>VIKAS BO</dc:creator>
  <cp:lastModifiedBy>VIKAS BO</cp:lastModifiedBy>
  <cp:revision>17</cp:revision>
  <cp:lastPrinted>2020-07-03T12:14:54Z</cp:lastPrinted>
  <dcterms:created xsi:type="dcterms:W3CDTF">2020-05-21T08:07:06Z</dcterms:created>
  <dcterms:modified xsi:type="dcterms:W3CDTF">2020-07-03T13:57:28Z</dcterms:modified>
</cp:coreProperties>
</file>