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8" r:id="rId5"/>
    <p:sldId id="260" r:id="rId6"/>
    <p:sldId id="259" r:id="rId7"/>
    <p:sldId id="261" r:id="rId8"/>
    <p:sldId id="266" r:id="rId9"/>
    <p:sldId id="263" r:id="rId10"/>
    <p:sldId id="267"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6/10/2020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6/10/2020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6/10/2020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6/10/2020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6/10/2020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6/10/2020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6/10/2020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6/10/2020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6/10/2020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6/10/2020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6/10/2020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6/10/2020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5021" y="1674479"/>
            <a:ext cx="7357241" cy="672662"/>
          </a:xfrm>
        </p:spPr>
        <p:txBody>
          <a:bodyPr>
            <a:noAutofit/>
          </a:bodyPr>
          <a:lstStyle/>
          <a:p>
            <a:r>
              <a:rPr lang="en-US" sz="7200" dirty="0" smtClean="0">
                <a:solidFill>
                  <a:schemeClr val="accent1">
                    <a:lumMod val="60000"/>
                    <a:lumOff val="40000"/>
                  </a:schemeClr>
                </a:solidFill>
              </a:rPr>
              <a:t>Data Abstraction    and </a:t>
            </a:r>
            <a:br>
              <a:rPr lang="en-US" sz="7200" dirty="0" smtClean="0">
                <a:solidFill>
                  <a:schemeClr val="accent1">
                    <a:lumMod val="60000"/>
                    <a:lumOff val="40000"/>
                  </a:schemeClr>
                </a:solidFill>
              </a:rPr>
            </a:br>
            <a:r>
              <a:rPr lang="en-US" sz="7200" dirty="0" smtClean="0">
                <a:solidFill>
                  <a:schemeClr val="accent1">
                    <a:lumMod val="60000"/>
                    <a:lumOff val="40000"/>
                  </a:schemeClr>
                </a:solidFill>
              </a:rPr>
              <a:t>   Encapsulation</a:t>
            </a:r>
            <a:endParaRPr lang="en-IN" sz="7200" dirty="0">
              <a:solidFill>
                <a:schemeClr val="accent1">
                  <a:lumMod val="60000"/>
                  <a:lumOff val="40000"/>
                </a:schemeClr>
              </a:solidFill>
            </a:endParaRPr>
          </a:p>
        </p:txBody>
      </p:sp>
      <p:sp>
        <p:nvSpPr>
          <p:cNvPr id="5" name="TextBox 4"/>
          <p:cNvSpPr txBox="1"/>
          <p:nvPr/>
        </p:nvSpPr>
        <p:spPr>
          <a:xfrm>
            <a:off x="9112469" y="5602014"/>
            <a:ext cx="2688188" cy="707886"/>
          </a:xfrm>
          <a:prstGeom prst="rect">
            <a:avLst/>
          </a:prstGeom>
          <a:noFill/>
        </p:spPr>
        <p:txBody>
          <a:bodyPr wrap="square" rtlCol="0">
            <a:spAutoFit/>
          </a:bodyPr>
          <a:lstStyle/>
          <a:p>
            <a:pPr algn="ctr"/>
            <a:r>
              <a:rPr lang="en-US" sz="2000" b="1" dirty="0" err="1" smtClean="0">
                <a:solidFill>
                  <a:schemeClr val="bg1"/>
                </a:solidFill>
                <a:latin typeface="Bookman Old Style" panose="02050604050505020204" pitchFamily="18" charset="0"/>
              </a:rPr>
              <a:t>Jino</a:t>
            </a:r>
            <a:r>
              <a:rPr lang="en-US" sz="2000" b="1" dirty="0" smtClean="0">
                <a:solidFill>
                  <a:schemeClr val="bg1"/>
                </a:solidFill>
                <a:latin typeface="Bookman Old Style" panose="02050604050505020204" pitchFamily="18" charset="0"/>
              </a:rPr>
              <a:t> Joseph</a:t>
            </a:r>
          </a:p>
          <a:p>
            <a:pPr algn="ctr"/>
            <a:r>
              <a:rPr lang="en-US" sz="2000" b="1" dirty="0" smtClean="0">
                <a:solidFill>
                  <a:schemeClr val="bg1"/>
                </a:solidFill>
                <a:latin typeface="Bookman Old Style" panose="02050604050505020204" pitchFamily="18" charset="0"/>
              </a:rPr>
              <a:t>10</a:t>
            </a:r>
            <a:r>
              <a:rPr lang="en-US" sz="2000" b="1" baseline="30000" dirty="0" smtClean="0">
                <a:solidFill>
                  <a:schemeClr val="bg1"/>
                </a:solidFill>
                <a:latin typeface="Bookman Old Style" panose="02050604050505020204" pitchFamily="18" charset="0"/>
              </a:rPr>
              <a:t>th</a:t>
            </a:r>
            <a:r>
              <a:rPr lang="en-US" sz="2000" b="1" dirty="0" smtClean="0">
                <a:solidFill>
                  <a:schemeClr val="bg1"/>
                </a:solidFill>
                <a:latin typeface="Bookman Old Style" panose="02050604050505020204" pitchFamily="18" charset="0"/>
              </a:rPr>
              <a:t> June 2020</a:t>
            </a:r>
            <a:endParaRPr lang="en-IN" sz="2000"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677714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9504" y="113100"/>
            <a:ext cx="7914289" cy="6001643"/>
          </a:xfrm>
          <a:prstGeom prst="rect">
            <a:avLst/>
          </a:prstGeom>
          <a:noFill/>
        </p:spPr>
        <p:txBody>
          <a:bodyPr wrap="square" rtlCol="0">
            <a:spAutoFit/>
          </a:bodyPr>
          <a:lstStyle>
            <a:defPPr>
              <a:defRPr lang="en-US"/>
            </a:defPPr>
            <a:lvl1pPr marL="457200" indent="-457200">
              <a:buFont typeface="Wingdings" panose="05000000000000000000" pitchFamily="2" charset="2"/>
              <a:buChar char="Ø"/>
              <a:defRPr sz="2800">
                <a:latin typeface="Times New Roman" panose="02020603050405020304" pitchFamily="18" charset="0"/>
                <a:cs typeface="Times New Roman" panose="02020603050405020304" pitchFamily="18" charset="0"/>
              </a:defRPr>
            </a:lvl1pPr>
          </a:lstStyle>
          <a:p>
            <a:pPr marL="0" indent="0">
              <a:lnSpc>
                <a:spcPct val="150000"/>
              </a:lnSpc>
              <a:buNone/>
            </a:pPr>
            <a:r>
              <a:rPr lang="en-US" sz="2400" dirty="0">
                <a:latin typeface="Bookman Old Style" panose="02050604050505020204" pitchFamily="18" charset="0"/>
              </a:rPr>
              <a:t>One family wants to get through a tunnel. Dad can make it in 1 minute, mama in 2 minutes, son in 4 and daughter in 5 minutes. Unfortunately, not more than two persons can go through the narrow tunnel at one time, moving at the speed of the slower one</a:t>
            </a:r>
            <a:r>
              <a:rPr lang="en-US" sz="2400" dirty="0" smtClean="0">
                <a:latin typeface="Bookman Old Style" panose="02050604050505020204" pitchFamily="18" charset="0"/>
              </a:rPr>
              <a:t>.</a:t>
            </a:r>
          </a:p>
          <a:p>
            <a:pPr marL="0" indent="0">
              <a:lnSpc>
                <a:spcPct val="150000"/>
              </a:lnSpc>
              <a:buNone/>
            </a:pPr>
            <a:r>
              <a:rPr lang="en-US" sz="2400" dirty="0">
                <a:latin typeface="Bookman Old Style" panose="02050604050505020204" pitchFamily="18" charset="0"/>
              </a:rPr>
              <a:t/>
            </a:r>
            <a:br>
              <a:rPr lang="en-US" sz="2400" dirty="0">
                <a:latin typeface="Bookman Old Style" panose="02050604050505020204" pitchFamily="18" charset="0"/>
              </a:rPr>
            </a:br>
            <a:r>
              <a:rPr lang="en-US" sz="2400" dirty="0">
                <a:latin typeface="Bookman Old Style" panose="02050604050505020204" pitchFamily="18" charset="0"/>
              </a:rPr>
              <a:t>Can they all make it to the other side if they have a torch that lasts only 12 minutes and they are afraid of the dark?</a:t>
            </a:r>
            <a:endParaRPr lang="en-IN" sz="2400" dirty="0">
              <a:latin typeface="Bookman Old Style" panose="02050604050505020204" pitchFamily="18" charset="0"/>
            </a:endParaRPr>
          </a:p>
          <a:p>
            <a:pPr marL="0" indent="0">
              <a:buNone/>
            </a:pPr>
            <a:endParaRPr lang="en-IN" sz="2400" dirty="0"/>
          </a:p>
        </p:txBody>
      </p:sp>
      <p:sp>
        <p:nvSpPr>
          <p:cNvPr id="2" name="TextBox 1"/>
          <p:cNvSpPr txBox="1"/>
          <p:nvPr/>
        </p:nvSpPr>
        <p:spPr>
          <a:xfrm>
            <a:off x="8955216" y="2821533"/>
            <a:ext cx="3236784" cy="584775"/>
          </a:xfrm>
          <a:prstGeom prst="rect">
            <a:avLst/>
          </a:prstGeom>
          <a:noFill/>
        </p:spPr>
        <p:txBody>
          <a:bodyPr wrap="none" rtlCol="0">
            <a:spAutoFit/>
          </a:bodyPr>
          <a:lstStyle/>
          <a:p>
            <a:r>
              <a:rPr lang="en-US" sz="3200" dirty="0" smtClean="0">
                <a:solidFill>
                  <a:srgbClr val="002060"/>
                </a:solidFill>
                <a:latin typeface="Times New Roman" panose="02020603050405020304" pitchFamily="18" charset="0"/>
                <a:cs typeface="Times New Roman" panose="02020603050405020304" pitchFamily="18" charset="0"/>
              </a:rPr>
              <a:t>Help the family!!!</a:t>
            </a:r>
            <a:endParaRPr lang="en-IN" sz="3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8024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90953" y="2698645"/>
            <a:ext cx="5864771" cy="2123658"/>
          </a:xfrm>
          <a:prstGeom prst="rect">
            <a:avLst/>
          </a:prstGeom>
          <a:noFill/>
        </p:spPr>
        <p:txBody>
          <a:bodyPr wrap="square" rtlCol="0">
            <a:spAutoFit/>
          </a:bodyPr>
          <a:lstStyle>
            <a:defPPr>
              <a:defRPr lang="en-US"/>
            </a:defPPr>
            <a:lvl1pPr marL="457200" indent="-457200">
              <a:buFont typeface="Wingdings" panose="05000000000000000000" pitchFamily="2" charset="2"/>
              <a:buChar char="Ø"/>
              <a:defRPr sz="2800">
                <a:latin typeface="Times New Roman" panose="02020603050405020304" pitchFamily="18" charset="0"/>
                <a:cs typeface="Times New Roman" panose="02020603050405020304" pitchFamily="18" charset="0"/>
              </a:defRPr>
            </a:lvl1pPr>
          </a:lstStyle>
          <a:p>
            <a:pPr marL="0" indent="0" algn="ctr">
              <a:buNone/>
            </a:pPr>
            <a:r>
              <a:rPr lang="en-IN" sz="6600" i="1" dirty="0" smtClean="0"/>
              <a:t>Thank You</a:t>
            </a:r>
            <a:endParaRPr lang="en-IN" sz="6600" dirty="0"/>
          </a:p>
          <a:p>
            <a:pPr marL="0" indent="0" algn="ctr">
              <a:buNone/>
            </a:pPr>
            <a:endParaRPr lang="en-IN" sz="6600" dirty="0"/>
          </a:p>
        </p:txBody>
      </p:sp>
    </p:spTree>
    <p:extLst>
      <p:ext uri="{BB962C8B-B14F-4D97-AF65-F5344CB8AC3E}">
        <p14:creationId xmlns:p14="http://schemas.microsoft.com/office/powerpoint/2010/main" val="6112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8483" y="536029"/>
            <a:ext cx="5775557" cy="672662"/>
          </a:xfrm>
        </p:spPr>
        <p:txBody>
          <a:bodyPr>
            <a:normAutofit fontScale="90000"/>
          </a:bodyPr>
          <a:lstStyle/>
          <a:p>
            <a:pPr algn="l"/>
            <a:r>
              <a:rPr lang="en-US" dirty="0" smtClean="0">
                <a:solidFill>
                  <a:srgbClr val="FFC000"/>
                </a:solidFill>
              </a:rPr>
              <a:t>Data Abstraction</a:t>
            </a:r>
            <a:endParaRPr lang="en-IN" dirty="0">
              <a:solidFill>
                <a:srgbClr val="FFC000"/>
              </a:solidFill>
            </a:endParaRPr>
          </a:p>
        </p:txBody>
      </p:sp>
      <p:sp>
        <p:nvSpPr>
          <p:cNvPr id="4" name="TextBox 3"/>
          <p:cNvSpPr txBox="1"/>
          <p:nvPr/>
        </p:nvSpPr>
        <p:spPr>
          <a:xfrm>
            <a:off x="851338" y="2165131"/>
            <a:ext cx="8029903" cy="3600986"/>
          </a:xfrm>
          <a:prstGeom prst="rect">
            <a:avLst/>
          </a:prstGeom>
          <a:noFill/>
        </p:spPr>
        <p:txBody>
          <a:bodyPr wrap="square" rtlCol="0">
            <a:spAutoFit/>
          </a:bodyPr>
          <a:lstStyle/>
          <a:p>
            <a:pPr marL="457200" indent="-457200">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A process </a:t>
            </a:r>
            <a:r>
              <a:rPr lang="en-IN" sz="2800" dirty="0">
                <a:latin typeface="Times New Roman" panose="02020603050405020304" pitchFamily="18" charset="0"/>
                <a:cs typeface="Times New Roman" panose="02020603050405020304" pitchFamily="18" charset="0"/>
              </a:rPr>
              <a:t>of exposing all the necessary details and hiding the </a:t>
            </a:r>
            <a:r>
              <a:rPr lang="en-IN" sz="2800" dirty="0" smtClean="0">
                <a:latin typeface="Times New Roman" panose="02020603050405020304" pitchFamily="18" charset="0"/>
                <a:cs typeface="Times New Roman" panose="02020603050405020304" pitchFamily="18" charset="0"/>
              </a:rPr>
              <a:t>rest .</a:t>
            </a: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a:t>
            </a:r>
            <a:r>
              <a:rPr lang="en-IN" sz="2800" dirty="0" smtClean="0">
                <a:latin typeface="Times New Roman" panose="02020603050405020304" pitchFamily="18" charset="0"/>
                <a:cs typeface="Times New Roman" panose="02020603050405020304" pitchFamily="18" charset="0"/>
              </a:rPr>
              <a:t>he </a:t>
            </a:r>
            <a:r>
              <a:rPr lang="en-IN" sz="2800" dirty="0">
                <a:latin typeface="Times New Roman" panose="02020603050405020304" pitchFamily="18" charset="0"/>
                <a:cs typeface="Times New Roman" panose="02020603050405020304" pitchFamily="18" charset="0"/>
              </a:rPr>
              <a:t>process of reducing the object to its essence so that only the necessary characteristics are exposed to the users</a:t>
            </a:r>
            <a:r>
              <a:rPr lang="en-IN" sz="28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908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9503" y="241739"/>
            <a:ext cx="5775557" cy="672662"/>
          </a:xfrm>
        </p:spPr>
        <p:txBody>
          <a:bodyPr>
            <a:normAutofit fontScale="90000"/>
          </a:bodyPr>
          <a:lstStyle/>
          <a:p>
            <a:pPr algn="l"/>
            <a:r>
              <a:rPr lang="en-US" dirty="0" smtClean="0">
                <a:solidFill>
                  <a:srgbClr val="FFC000"/>
                </a:solidFill>
              </a:rPr>
              <a:t>Data Abstraction</a:t>
            </a:r>
            <a:endParaRPr lang="en-IN" dirty="0">
              <a:solidFill>
                <a:srgbClr val="FFC000"/>
              </a:solidFill>
            </a:endParaRPr>
          </a:p>
        </p:txBody>
      </p:sp>
      <p:sp>
        <p:nvSpPr>
          <p:cNvPr id="4" name="TextBox 3"/>
          <p:cNvSpPr txBox="1"/>
          <p:nvPr/>
        </p:nvSpPr>
        <p:spPr>
          <a:xfrm>
            <a:off x="914400" y="1587062"/>
            <a:ext cx="8029903" cy="4462760"/>
          </a:xfrm>
          <a:prstGeom prst="rect">
            <a:avLst/>
          </a:prstGeom>
          <a:noFill/>
        </p:spPr>
        <p:txBody>
          <a:bodyPr wrap="square" rtlCol="0">
            <a:spAutoFit/>
          </a:bodyPr>
          <a:lstStyle/>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Abstraction defines an object in terms of its properties (attributes), </a:t>
            </a:r>
            <a:r>
              <a:rPr lang="en-IN" sz="2800" dirty="0" err="1">
                <a:latin typeface="Times New Roman" panose="02020603050405020304" pitchFamily="18" charset="0"/>
                <a:cs typeface="Times New Roman" panose="02020603050405020304" pitchFamily="18" charset="0"/>
              </a:rPr>
              <a:t>behavior</a:t>
            </a:r>
            <a:r>
              <a:rPr lang="en-IN" sz="2800" dirty="0">
                <a:latin typeface="Times New Roman" panose="02020603050405020304" pitchFamily="18" charset="0"/>
                <a:cs typeface="Times New Roman" panose="02020603050405020304" pitchFamily="18" charset="0"/>
              </a:rPr>
              <a:t> (methods), and interfaces (means of communicating with other objects</a:t>
            </a:r>
            <a:r>
              <a:rPr lang="en-IN" sz="2800" dirty="0" smtClean="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An abstraction is any named entity that contains a selection of data and </a:t>
            </a:r>
            <a:r>
              <a:rPr lang="en-IN" sz="2800" dirty="0" err="1">
                <a:latin typeface="Times New Roman" panose="02020603050405020304" pitchFamily="18" charset="0"/>
                <a:cs typeface="Times New Roman" panose="02020603050405020304" pitchFamily="18" charset="0"/>
              </a:rPr>
              <a:t>behaviors</a:t>
            </a:r>
            <a:r>
              <a:rPr lang="en-IN" sz="2800" dirty="0">
                <a:latin typeface="Times New Roman" panose="02020603050405020304" pitchFamily="18" charset="0"/>
                <a:cs typeface="Times New Roman" panose="02020603050405020304" pitchFamily="18" charset="0"/>
              </a:rPr>
              <a:t> specific to a particular usage of the originating entity.</a:t>
            </a: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0846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8993" y="183635"/>
            <a:ext cx="5775557" cy="672662"/>
          </a:xfrm>
        </p:spPr>
        <p:txBody>
          <a:bodyPr>
            <a:normAutofit fontScale="90000"/>
          </a:bodyPr>
          <a:lstStyle/>
          <a:p>
            <a:pPr algn="l"/>
            <a:r>
              <a:rPr lang="en-US" dirty="0" smtClean="0">
                <a:solidFill>
                  <a:srgbClr val="FFC000"/>
                </a:solidFill>
              </a:rPr>
              <a:t>Data Abstraction</a:t>
            </a:r>
            <a:endParaRPr lang="en-IN" dirty="0">
              <a:solidFill>
                <a:srgbClr val="FFC000"/>
              </a:solidFill>
            </a:endParaRPr>
          </a:p>
        </p:txBody>
      </p:sp>
      <p:sp>
        <p:nvSpPr>
          <p:cNvPr id="4" name="TextBox 3"/>
          <p:cNvSpPr txBox="1"/>
          <p:nvPr/>
        </p:nvSpPr>
        <p:spPr>
          <a:xfrm>
            <a:off x="914400" y="1292772"/>
            <a:ext cx="8029903" cy="1015663"/>
          </a:xfrm>
          <a:prstGeom prst="rect">
            <a:avLst/>
          </a:prstGeom>
          <a:noFill/>
        </p:spPr>
        <p:txBody>
          <a:bodyPr wrap="square" rtlCol="0">
            <a:spAutoFit/>
          </a:bodyPr>
          <a:lstStyle/>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IN"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9123576" y="2316583"/>
            <a:ext cx="3067050" cy="1495425"/>
          </a:xfrm>
          <a:prstGeom prst="rect">
            <a:avLst/>
          </a:prstGeom>
        </p:spPr>
      </p:pic>
      <p:pic>
        <p:nvPicPr>
          <p:cNvPr id="5" name="Picture 4"/>
          <p:cNvPicPr>
            <a:picLocks noChangeAspect="1"/>
          </p:cNvPicPr>
          <p:nvPr/>
        </p:nvPicPr>
        <p:blipFill>
          <a:blip r:embed="rId3"/>
          <a:stretch>
            <a:fillRect/>
          </a:stretch>
        </p:blipFill>
        <p:spPr>
          <a:xfrm>
            <a:off x="1296446" y="1926057"/>
            <a:ext cx="2600325" cy="2276475"/>
          </a:xfrm>
          <a:prstGeom prst="rect">
            <a:avLst/>
          </a:prstGeom>
        </p:spPr>
      </p:pic>
      <p:pic>
        <p:nvPicPr>
          <p:cNvPr id="6" name="Picture 5"/>
          <p:cNvPicPr>
            <a:picLocks noChangeAspect="1"/>
          </p:cNvPicPr>
          <p:nvPr/>
        </p:nvPicPr>
        <p:blipFill>
          <a:blip r:embed="rId4"/>
          <a:stretch>
            <a:fillRect/>
          </a:stretch>
        </p:blipFill>
        <p:spPr>
          <a:xfrm>
            <a:off x="5641550" y="1997193"/>
            <a:ext cx="2286000" cy="1914525"/>
          </a:xfrm>
          <a:prstGeom prst="rect">
            <a:avLst/>
          </a:prstGeom>
        </p:spPr>
      </p:pic>
      <p:pic>
        <p:nvPicPr>
          <p:cNvPr id="7" name="Picture 6"/>
          <p:cNvPicPr>
            <a:picLocks noChangeAspect="1"/>
          </p:cNvPicPr>
          <p:nvPr/>
        </p:nvPicPr>
        <p:blipFill>
          <a:blip r:embed="rId5"/>
          <a:stretch>
            <a:fillRect/>
          </a:stretch>
        </p:blipFill>
        <p:spPr>
          <a:xfrm>
            <a:off x="3585178" y="4590228"/>
            <a:ext cx="2619375" cy="2028825"/>
          </a:xfrm>
          <a:prstGeom prst="rect">
            <a:avLst/>
          </a:prstGeom>
        </p:spPr>
      </p:pic>
    </p:spTree>
    <p:extLst>
      <p:ext uri="{BB962C8B-B14F-4D97-AF65-F5344CB8AC3E}">
        <p14:creationId xmlns:p14="http://schemas.microsoft.com/office/powerpoint/2010/main" val="121612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0014" y="147146"/>
            <a:ext cx="6800193" cy="672662"/>
          </a:xfrm>
        </p:spPr>
        <p:txBody>
          <a:bodyPr>
            <a:normAutofit fontScale="90000"/>
          </a:bodyPr>
          <a:lstStyle/>
          <a:p>
            <a:pPr algn="l"/>
            <a:r>
              <a:rPr lang="en-US" dirty="0" smtClean="0">
                <a:solidFill>
                  <a:srgbClr val="FFC000"/>
                </a:solidFill>
              </a:rPr>
              <a:t>Data Encapsulation</a:t>
            </a:r>
            <a:endParaRPr lang="en-IN" dirty="0">
              <a:solidFill>
                <a:srgbClr val="FFC000"/>
              </a:solidFill>
            </a:endParaRPr>
          </a:p>
        </p:txBody>
      </p:sp>
      <p:sp>
        <p:nvSpPr>
          <p:cNvPr id="4" name="TextBox 3"/>
          <p:cNvSpPr txBox="1"/>
          <p:nvPr/>
        </p:nvSpPr>
        <p:spPr>
          <a:xfrm>
            <a:off x="924911" y="1471448"/>
            <a:ext cx="8029903" cy="5693866"/>
          </a:xfrm>
          <a:prstGeom prst="rect">
            <a:avLst/>
          </a:prstGeom>
          <a:noFill/>
        </p:spPr>
        <p:txBody>
          <a:bodyPr wrap="square" rtlCol="0">
            <a:spAutoFit/>
          </a:bodyPr>
          <a:lstStyle>
            <a:defPPr>
              <a:defRPr lang="en-US"/>
            </a:defPPr>
            <a:lvl1pPr marL="457200" indent="-457200">
              <a:buFont typeface="Wingdings" panose="05000000000000000000" pitchFamily="2" charset="2"/>
              <a:buChar char="Ø"/>
              <a:defRPr sz="2800">
                <a:latin typeface="Times New Roman" panose="02020603050405020304" pitchFamily="18" charset="0"/>
                <a:cs typeface="Times New Roman" panose="02020603050405020304" pitchFamily="18" charset="0"/>
              </a:defRPr>
            </a:lvl1pPr>
          </a:lstStyle>
          <a:p>
            <a:r>
              <a:rPr lang="en-IN" dirty="0"/>
              <a:t>Encapsulation, in general, is the action of enclosing or binding something. </a:t>
            </a:r>
            <a:endParaRPr lang="en-IN" dirty="0" smtClean="0"/>
          </a:p>
          <a:p>
            <a:pPr marL="0" indent="0">
              <a:buNone/>
            </a:pPr>
            <a:endParaRPr lang="en-US" dirty="0"/>
          </a:p>
          <a:p>
            <a:pPr marL="0" indent="0">
              <a:buNone/>
            </a:pPr>
            <a:endParaRPr lang="en-US" dirty="0" smtClean="0"/>
          </a:p>
          <a:p>
            <a:pPr marL="0" indent="0">
              <a:buNone/>
            </a:pPr>
            <a:endParaRPr lang="en-IN" dirty="0"/>
          </a:p>
          <a:p>
            <a:endParaRPr lang="en-IN" dirty="0" smtClean="0"/>
          </a:p>
          <a:p>
            <a:endParaRPr lang="en-US" dirty="0" smtClean="0"/>
          </a:p>
          <a:p>
            <a:pPr marL="0" indent="0">
              <a:buNone/>
            </a:pPr>
            <a:endParaRPr lang="en-IN" dirty="0"/>
          </a:p>
          <a:p>
            <a:r>
              <a:rPr lang="en-IN" dirty="0" smtClean="0"/>
              <a:t>It </a:t>
            </a:r>
            <a:r>
              <a:rPr lang="en-IN" dirty="0"/>
              <a:t>is a way of combining both data and functions that operate on that data, into a single unit</a:t>
            </a:r>
            <a:r>
              <a:rPr lang="en-IN" dirty="0"/>
              <a:t>.</a:t>
            </a:r>
          </a:p>
          <a:p>
            <a:endParaRPr lang="en-IN" dirty="0"/>
          </a:p>
          <a:p>
            <a:endParaRPr lang="en-US" dirty="0"/>
          </a:p>
          <a:p>
            <a:endParaRPr lang="en-IN"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952593" y="2274295"/>
            <a:ext cx="5239407" cy="2150560"/>
          </a:xfrm>
          <a:prstGeom prst="rect">
            <a:avLst/>
          </a:prstGeom>
          <a:solidFill>
            <a:srgbClr val="002060"/>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602488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0014" y="147146"/>
            <a:ext cx="6800193" cy="672662"/>
          </a:xfrm>
        </p:spPr>
        <p:txBody>
          <a:bodyPr>
            <a:normAutofit fontScale="90000"/>
          </a:bodyPr>
          <a:lstStyle/>
          <a:p>
            <a:pPr algn="l"/>
            <a:r>
              <a:rPr lang="en-US" dirty="0" smtClean="0">
                <a:solidFill>
                  <a:srgbClr val="FFC000"/>
                </a:solidFill>
              </a:rPr>
              <a:t>Data Encapsulation</a:t>
            </a:r>
            <a:endParaRPr lang="en-IN" dirty="0">
              <a:solidFill>
                <a:srgbClr val="FFC000"/>
              </a:solidFill>
            </a:endParaRPr>
          </a:p>
        </p:txBody>
      </p:sp>
      <p:sp>
        <p:nvSpPr>
          <p:cNvPr id="4" name="TextBox 3"/>
          <p:cNvSpPr txBox="1"/>
          <p:nvPr/>
        </p:nvSpPr>
        <p:spPr>
          <a:xfrm>
            <a:off x="1030014" y="1292772"/>
            <a:ext cx="7914289" cy="4832092"/>
          </a:xfrm>
          <a:prstGeom prst="rect">
            <a:avLst/>
          </a:prstGeom>
          <a:noFill/>
        </p:spPr>
        <p:txBody>
          <a:bodyPr wrap="square" rtlCol="0">
            <a:spAutoFit/>
          </a:bodyPr>
          <a:lstStyle>
            <a:defPPr>
              <a:defRPr lang="en-US"/>
            </a:defPPr>
            <a:lvl1pPr marL="457200" indent="-457200">
              <a:buFont typeface="Wingdings" panose="05000000000000000000" pitchFamily="2" charset="2"/>
              <a:buChar char="Ø"/>
              <a:defRPr sz="2800">
                <a:latin typeface="Times New Roman" panose="02020603050405020304" pitchFamily="18" charset="0"/>
                <a:cs typeface="Times New Roman" panose="02020603050405020304" pitchFamily="18" charset="0"/>
              </a:defRPr>
            </a:lvl1pPr>
          </a:lstStyle>
          <a:p>
            <a:r>
              <a:rPr lang="en-IN" dirty="0" smtClean="0"/>
              <a:t>Encapsulation </a:t>
            </a:r>
            <a:r>
              <a:rPr lang="en-IN" dirty="0"/>
              <a:t>may also refer to a mechanism of restricting the direct access to some components of an object, such that users cannot access state values for all of the variables of a particular object</a:t>
            </a:r>
            <a:r>
              <a:rPr lang="en-IN" dirty="0" smtClean="0"/>
              <a:t>.</a:t>
            </a:r>
          </a:p>
          <a:p>
            <a:pPr marL="0" indent="0">
              <a:buNone/>
            </a:pPr>
            <a:endParaRPr lang="en-IN" dirty="0"/>
          </a:p>
          <a:p>
            <a:pPr marL="0" indent="0">
              <a:buNone/>
            </a:pPr>
            <a:endParaRPr lang="en-IN" dirty="0"/>
          </a:p>
          <a:p>
            <a:r>
              <a:rPr lang="en-IN" dirty="0"/>
              <a:t>The advantage of using data encapsulation comes when the implementation of the class changes but the interface remains the same.</a:t>
            </a:r>
          </a:p>
          <a:p>
            <a:endParaRPr lang="en-US" dirty="0"/>
          </a:p>
          <a:p>
            <a:endParaRPr lang="en-IN" dirty="0"/>
          </a:p>
        </p:txBody>
      </p:sp>
    </p:spTree>
    <p:extLst>
      <p:ext uri="{BB962C8B-B14F-4D97-AF65-F5344CB8AC3E}">
        <p14:creationId xmlns:p14="http://schemas.microsoft.com/office/powerpoint/2010/main" val="3625708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0014" y="73573"/>
            <a:ext cx="6800193" cy="672662"/>
          </a:xfrm>
        </p:spPr>
        <p:txBody>
          <a:bodyPr>
            <a:normAutofit fontScale="90000"/>
          </a:bodyPr>
          <a:lstStyle/>
          <a:p>
            <a:pPr algn="l"/>
            <a:r>
              <a:rPr lang="en-US" dirty="0" smtClean="0">
                <a:solidFill>
                  <a:srgbClr val="FFC000"/>
                </a:solidFill>
              </a:rPr>
              <a:t>Data Encapsulation</a:t>
            </a:r>
            <a:endParaRPr lang="en-IN" dirty="0">
              <a:solidFill>
                <a:srgbClr val="FFC000"/>
              </a:solidFill>
            </a:endParaRPr>
          </a:p>
        </p:txBody>
      </p:sp>
      <p:sp>
        <p:nvSpPr>
          <p:cNvPr id="4" name="TextBox 3"/>
          <p:cNvSpPr txBox="1"/>
          <p:nvPr/>
        </p:nvSpPr>
        <p:spPr>
          <a:xfrm>
            <a:off x="1030014" y="1038010"/>
            <a:ext cx="7914289" cy="5693866"/>
          </a:xfrm>
          <a:prstGeom prst="rect">
            <a:avLst/>
          </a:prstGeom>
          <a:noFill/>
        </p:spPr>
        <p:txBody>
          <a:bodyPr wrap="square" rtlCol="0">
            <a:spAutoFit/>
          </a:bodyPr>
          <a:lstStyle>
            <a:defPPr>
              <a:defRPr lang="en-US"/>
            </a:defPPr>
            <a:lvl1pPr marL="457200" indent="-457200">
              <a:buFont typeface="Wingdings" panose="05000000000000000000" pitchFamily="2" charset="2"/>
              <a:buChar char="Ø"/>
              <a:defRPr sz="2800">
                <a:latin typeface="Times New Roman" panose="02020603050405020304" pitchFamily="18" charset="0"/>
                <a:cs typeface="Times New Roman" panose="02020603050405020304" pitchFamily="18" charset="0"/>
              </a:defRPr>
            </a:lvl1pPr>
          </a:lstStyle>
          <a:p>
            <a:r>
              <a:rPr lang="en-IN" dirty="0"/>
              <a:t>Suppose an employee of the Production department wants to know the quantity of raw material that has been purchased for the next month. The employee would not be allowed to go through the data files of the Purchase dept. </a:t>
            </a:r>
            <a:endParaRPr lang="en-IN" dirty="0" smtClean="0"/>
          </a:p>
          <a:p>
            <a:endParaRPr lang="en-IN" dirty="0"/>
          </a:p>
          <a:p>
            <a:r>
              <a:rPr lang="en-IN" dirty="0" smtClean="0"/>
              <a:t>Rather </a:t>
            </a:r>
            <a:r>
              <a:rPr lang="en-IN" dirty="0"/>
              <a:t>he will have to issue a memo to the ‘Purchase’ department requesting for the required information. Then some employees of the Purchase </a:t>
            </a:r>
            <a:r>
              <a:rPr lang="en-IN" dirty="0" err="1"/>
              <a:t>dept</a:t>
            </a:r>
            <a:r>
              <a:rPr lang="en-IN" dirty="0"/>
              <a:t> will go through the data files of Purchase and send the reply with the asked information.</a:t>
            </a:r>
          </a:p>
          <a:p>
            <a:pPr marL="0" indent="0">
              <a:buNone/>
            </a:pPr>
            <a:endParaRPr lang="en-IN" dirty="0"/>
          </a:p>
        </p:txBody>
      </p:sp>
    </p:spTree>
    <p:extLst>
      <p:ext uri="{BB962C8B-B14F-4D97-AF65-F5344CB8AC3E}">
        <p14:creationId xmlns:p14="http://schemas.microsoft.com/office/powerpoint/2010/main" val="185546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6648" y="2364828"/>
            <a:ext cx="6800193" cy="672662"/>
          </a:xfrm>
        </p:spPr>
        <p:txBody>
          <a:bodyPr>
            <a:normAutofit fontScale="90000"/>
          </a:bodyPr>
          <a:lstStyle/>
          <a:p>
            <a:pPr algn="l"/>
            <a:r>
              <a:rPr lang="en-US" i="1" dirty="0" smtClean="0">
                <a:solidFill>
                  <a:srgbClr val="FFC000"/>
                </a:solidFill>
                <a:latin typeface="Bookman Old Style" panose="02050604050505020204" pitchFamily="18" charset="0"/>
              </a:rPr>
              <a:t>Let’s Explore…    </a:t>
            </a:r>
            <a:endParaRPr lang="en-IN" i="1" dirty="0">
              <a:solidFill>
                <a:srgbClr val="FFC000"/>
              </a:solidFill>
              <a:latin typeface="Bookman Old Style" panose="02050604050505020204" pitchFamily="18" charset="0"/>
            </a:endParaRPr>
          </a:p>
        </p:txBody>
      </p:sp>
    </p:spTree>
    <p:extLst>
      <p:ext uri="{BB962C8B-B14F-4D97-AF65-F5344CB8AC3E}">
        <p14:creationId xmlns:p14="http://schemas.microsoft.com/office/powerpoint/2010/main" val="784132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9504" y="565045"/>
            <a:ext cx="7914289" cy="5693866"/>
          </a:xfrm>
          <a:prstGeom prst="rect">
            <a:avLst/>
          </a:prstGeom>
          <a:noFill/>
        </p:spPr>
        <p:txBody>
          <a:bodyPr wrap="square" rtlCol="0">
            <a:spAutoFit/>
          </a:bodyPr>
          <a:lstStyle>
            <a:defPPr>
              <a:defRPr lang="en-US"/>
            </a:defPPr>
            <a:lvl1pPr marL="457200" indent="-457200">
              <a:buFont typeface="Wingdings" panose="05000000000000000000" pitchFamily="2" charset="2"/>
              <a:buChar char="Ø"/>
              <a:defRPr sz="2800">
                <a:latin typeface="Times New Roman" panose="02020603050405020304" pitchFamily="18" charset="0"/>
                <a:cs typeface="Times New Roman" panose="02020603050405020304" pitchFamily="18" charset="0"/>
              </a:defRPr>
            </a:lvl1pPr>
          </a:lstStyle>
          <a:p>
            <a:r>
              <a:rPr lang="en-IN" i="1" dirty="0"/>
              <a:t>Abstraction and encapsulation are complementary concepts: abstraction focuses on the observable </a:t>
            </a:r>
            <a:r>
              <a:rPr lang="en-IN" i="1" dirty="0" err="1"/>
              <a:t>behavior</a:t>
            </a:r>
            <a:r>
              <a:rPr lang="en-IN" i="1" dirty="0"/>
              <a:t> of an object...encapsulation focuses on the implementation that gives rise to this </a:t>
            </a:r>
            <a:r>
              <a:rPr lang="en-IN" i="1" dirty="0" smtClean="0"/>
              <a:t>behaviour</a:t>
            </a:r>
          </a:p>
          <a:p>
            <a:pPr marL="0" indent="0">
              <a:buNone/>
            </a:pPr>
            <a:endParaRPr lang="en-IN" dirty="0"/>
          </a:p>
          <a:p>
            <a:pPr marL="0" indent="0" algn="ctr">
              <a:buNone/>
            </a:pPr>
            <a:r>
              <a:rPr lang="en-IN" i="1" dirty="0"/>
              <a:t>	</a:t>
            </a:r>
            <a:r>
              <a:rPr lang="en-IN" i="1" dirty="0" smtClean="0"/>
              <a:t>Or</a:t>
            </a:r>
          </a:p>
          <a:p>
            <a:pPr marL="0" indent="0">
              <a:buNone/>
            </a:pPr>
            <a:endParaRPr lang="en-IN" dirty="0"/>
          </a:p>
          <a:p>
            <a:r>
              <a:rPr lang="en-IN" i="1" dirty="0"/>
              <a:t>An abstraction relates to how an object and its </a:t>
            </a:r>
            <a:r>
              <a:rPr lang="en-IN" i="1" dirty="0" err="1"/>
              <a:t>behaviors</a:t>
            </a:r>
            <a:r>
              <a:rPr lang="en-IN" i="1" dirty="0"/>
              <a:t> are presented to the user and encapsulation is a methodology that helps create that experience.</a:t>
            </a:r>
            <a:endParaRPr lang="en-IN" dirty="0"/>
          </a:p>
          <a:p>
            <a:pPr marL="0" indent="0">
              <a:buNone/>
            </a:pPr>
            <a:endParaRPr lang="en-IN" dirty="0"/>
          </a:p>
        </p:txBody>
      </p:sp>
    </p:spTree>
    <p:extLst>
      <p:ext uri="{BB962C8B-B14F-4D97-AF65-F5344CB8AC3E}">
        <p14:creationId xmlns:p14="http://schemas.microsoft.com/office/powerpoint/2010/main" val="19664402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1048</TotalTime>
  <Words>365</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MS Shell Dlg 2</vt:lpstr>
      <vt:lpstr>Times New Roman</vt:lpstr>
      <vt:lpstr>Wingdings</vt:lpstr>
      <vt:lpstr>Wingdings 3</vt:lpstr>
      <vt:lpstr>Madison</vt:lpstr>
      <vt:lpstr>Data Abstraction    and     Encapsulation</vt:lpstr>
      <vt:lpstr>Data Abstraction</vt:lpstr>
      <vt:lpstr>Data Abstraction</vt:lpstr>
      <vt:lpstr>Data Abstraction</vt:lpstr>
      <vt:lpstr>Data Encapsulation</vt:lpstr>
      <vt:lpstr>Data Encapsulation</vt:lpstr>
      <vt:lpstr>Data Encapsulation</vt:lpstr>
      <vt:lpstr>Let’s Explore…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Abstraction</dc:title>
  <dc:creator>Admin</dc:creator>
  <cp:lastModifiedBy>Admin</cp:lastModifiedBy>
  <cp:revision>7</cp:revision>
  <dcterms:created xsi:type="dcterms:W3CDTF">2020-06-10T11:58:55Z</dcterms:created>
  <dcterms:modified xsi:type="dcterms:W3CDTF">2020-06-11T05:27:50Z</dcterms:modified>
</cp:coreProperties>
</file>