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4" r:id="rId4"/>
    <p:sldMasterId id="2147483696" r:id="rId5"/>
  </p:sldMasterIdLst>
  <p:notesMasterIdLst>
    <p:notesMasterId r:id="rId19"/>
  </p:notesMasterIdLst>
  <p:handoutMasterIdLst>
    <p:handoutMasterId r:id="rId20"/>
  </p:handoutMasterIdLst>
  <p:sldIdLst>
    <p:sldId id="278" r:id="rId6"/>
    <p:sldId id="260" r:id="rId7"/>
    <p:sldId id="256" r:id="rId8"/>
    <p:sldId id="261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83707" autoAdjust="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4788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/>
          <p:nvPr/>
        </p:nvSpPr>
        <p:spPr>
          <a:xfrm>
            <a:off x="243839" y="182879"/>
            <a:ext cx="11704320" cy="64922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8" name="Google Shape;18;p18"/>
          <p:cNvSpPr txBox="1"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orbel"/>
              <a:buNone/>
              <a:defRPr sz="6000" b="1"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subTitle" idx="1"/>
          </p:nvPr>
        </p:nvSpPr>
        <p:spPr>
          <a:xfrm>
            <a:off x="1709531" y="3869636"/>
            <a:ext cx="8767860" cy="1388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accent1"/>
                </a:solidFill>
              </a:defRPr>
            </a:lvl1pPr>
            <a:lvl2pPr lvl="1" algn="ctr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44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500"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dt" idx="10"/>
          </p:nvPr>
        </p:nvSpPr>
        <p:spPr>
          <a:xfrm>
            <a:off x="1142996" y="6223830"/>
            <a:ext cx="23290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None/>
              <a:tabLst/>
              <a:defRPr/>
            </a:pPr>
            <a:endParaRPr kumimoji="0" lang="en-IL" sz="1000" b="0" i="0" u="none" strike="noStrike" kern="0" cap="none" spc="0" normalizeH="0" baseline="0" noProof="0">
              <a:ln>
                <a:noFill/>
              </a:ln>
              <a:solidFill>
                <a:srgbClr val="99CB38"/>
              </a:solidFill>
              <a:effectLst/>
              <a:uLnTx/>
              <a:uFillTx/>
              <a:latin typeface="Corbel"/>
              <a:sym typeface="Corbel"/>
            </a:endParaRPr>
          </a:p>
        </p:txBody>
      </p:sp>
      <p:sp>
        <p:nvSpPr>
          <p:cNvPr id="21" name="Google Shape;21;p18"/>
          <p:cNvSpPr txBox="1">
            <a:spLocks noGrp="1"/>
          </p:cNvSpPr>
          <p:nvPr>
            <p:ph type="ftr" idx="11"/>
          </p:nvPr>
        </p:nvSpPr>
        <p:spPr>
          <a:xfrm>
            <a:off x="3949149" y="6223830"/>
            <a:ext cx="47177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None/>
              <a:tabLst/>
              <a:defRPr/>
            </a:pPr>
            <a:endParaRPr kumimoji="0" lang="en-IL" sz="1000" b="0" i="0" u="none" strike="noStrike" kern="0" cap="none" spc="0" normalizeH="0" baseline="0" noProof="0">
              <a:ln>
                <a:noFill/>
              </a:ln>
              <a:solidFill>
                <a:srgbClr val="99CB38"/>
              </a:solidFill>
              <a:effectLst/>
              <a:uLnTx/>
              <a:uFillTx/>
              <a:latin typeface="Corbel"/>
              <a:sym typeface="Corbel"/>
            </a:endParaRPr>
          </a:p>
        </p:txBody>
      </p:sp>
      <p:sp>
        <p:nvSpPr>
          <p:cNvPr id="22" name="Google Shape;22;p18"/>
          <p:cNvSpPr txBox="1">
            <a:spLocks noGrp="1"/>
          </p:cNvSpPr>
          <p:nvPr>
            <p:ph type="sldNum" idx="12"/>
          </p:nvPr>
        </p:nvSpPr>
        <p:spPr>
          <a:xfrm>
            <a:off x="932953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717073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717073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717073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717073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717073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717073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717073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717073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717073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-IL" sz="1000" b="0" i="0" u="none" strike="noStrike" kern="0" cap="none" spc="0" normalizeH="0" baseline="0" noProof="0" smtClean="0">
                <a:ln>
                  <a:noFill/>
                </a:ln>
                <a:solidFill>
                  <a:srgbClr val="717073"/>
                </a:solidFill>
                <a:effectLst/>
                <a:uLnTx/>
                <a:uFillTx/>
                <a:latin typeface="Corbel"/>
                <a:sym typeface="Corbe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‹#›</a:t>
            </a:fld>
            <a:endParaRPr kumimoji="0" lang="en-IL" sz="1000" b="0" i="0" u="none" strike="noStrike" kern="0" cap="none" spc="0" normalizeH="0" baseline="0" noProof="0">
              <a:ln>
                <a:noFill/>
              </a:ln>
              <a:solidFill>
                <a:srgbClr val="717073"/>
              </a:solidFill>
              <a:effectLst/>
              <a:uLnTx/>
              <a:uFillTx/>
              <a:latin typeface="Corbel"/>
              <a:sym typeface="Corbel"/>
            </a:endParaRPr>
          </a:p>
        </p:txBody>
      </p:sp>
      <p:cxnSp>
        <p:nvCxnSpPr>
          <p:cNvPr id="23" name="Google Shape;23;p18"/>
          <p:cNvCxnSpPr/>
          <p:nvPr/>
        </p:nvCxnSpPr>
        <p:spPr>
          <a:xfrm>
            <a:off x="1978661" y="3733800"/>
            <a:ext cx="8229601" cy="0"/>
          </a:xfrm>
          <a:prstGeom prst="straightConnector1">
            <a:avLst/>
          </a:prstGeom>
          <a:noFill/>
          <a:ln w="100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4" name="Google Shape;24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5" y="2441772"/>
            <a:ext cx="12190993" cy="3882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1" y="1219315"/>
            <a:ext cx="2844499" cy="10666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45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>
            <a:off x="243840" y="182880"/>
            <a:ext cx="11704320" cy="64922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1" name="Google Shape;11;p17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body" idx="1"/>
          </p:nvPr>
        </p:nvSpPr>
        <p:spPr>
          <a:xfrm>
            <a:off x="1143002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  <a:defRPr sz="20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2004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rbel"/>
              <a:buChar char="•"/>
              <a:defRPr sz="18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0988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99719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Corbel"/>
              <a:buChar char="•"/>
              <a:defRPr sz="14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9972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Corbel"/>
              <a:buChar char="•"/>
              <a:defRPr sz="14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9972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Corbel"/>
              <a:buChar char="•"/>
              <a:defRPr sz="14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9972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Corbel"/>
              <a:buChar char="•"/>
              <a:defRPr sz="14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9972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Corbel"/>
              <a:buChar char="•"/>
              <a:defRPr sz="14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9972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20"/>
              <a:buFont typeface="Corbel"/>
              <a:buChar char="•"/>
              <a:defRPr sz="14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dt" idx="10"/>
          </p:nvPr>
        </p:nvSpPr>
        <p:spPr>
          <a:xfrm>
            <a:off x="1142996" y="6223830"/>
            <a:ext cx="23290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None/>
              <a:tabLst/>
              <a:defRPr/>
            </a:pPr>
            <a:endParaRPr kumimoji="0" lang="en-IL" sz="1000" b="0" i="0" u="none" strike="noStrike" kern="0" cap="none" spc="0" normalizeH="0" baseline="0" noProof="0">
              <a:ln>
                <a:noFill/>
              </a:ln>
              <a:solidFill>
                <a:srgbClr val="99CB38"/>
              </a:solidFill>
              <a:effectLst/>
              <a:uLnTx/>
              <a:uFillTx/>
              <a:latin typeface="Corbel"/>
              <a:sym typeface="Corbel"/>
            </a:endParaRPr>
          </a:p>
        </p:txBody>
      </p:sp>
      <p:sp>
        <p:nvSpPr>
          <p:cNvPr id="14" name="Google Shape;14;p17"/>
          <p:cNvSpPr txBox="1">
            <a:spLocks noGrp="1"/>
          </p:cNvSpPr>
          <p:nvPr>
            <p:ph type="ftr" idx="11"/>
          </p:nvPr>
        </p:nvSpPr>
        <p:spPr>
          <a:xfrm>
            <a:off x="3949149" y="6223830"/>
            <a:ext cx="47177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None/>
              <a:tabLst/>
              <a:defRPr/>
            </a:pPr>
            <a:endParaRPr kumimoji="0" lang="en-IL" sz="1000" b="0" i="0" u="none" strike="noStrike" kern="0" cap="none" spc="0" normalizeH="0" baseline="0" noProof="0">
              <a:ln>
                <a:noFill/>
              </a:ln>
              <a:solidFill>
                <a:srgbClr val="99CB38"/>
              </a:solidFill>
              <a:effectLst/>
              <a:uLnTx/>
              <a:uFillTx/>
              <a:latin typeface="Corbel"/>
              <a:sym typeface="Corbel"/>
            </a:endParaRPr>
          </a:p>
        </p:txBody>
      </p:sp>
      <p:sp>
        <p:nvSpPr>
          <p:cNvPr id="15" name="Google Shape;15;p17"/>
          <p:cNvSpPr txBox="1">
            <a:spLocks noGrp="1"/>
          </p:cNvSpPr>
          <p:nvPr>
            <p:ph type="sldNum" idx="12"/>
          </p:nvPr>
        </p:nvSpPr>
        <p:spPr>
          <a:xfrm>
            <a:off x="932953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717073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717073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717073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717073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717073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717073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717073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717073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717073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717073"/>
                </a:solidFill>
                <a:effectLst/>
                <a:uLnTx/>
                <a:uFillTx/>
                <a:latin typeface="Corbel"/>
                <a:sym typeface="Corbel"/>
              </a:rPr>
              <a:t>TechnoServe | </a:t>
            </a:r>
            <a:fld id="{00000000-1234-1234-1234-123412341234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717073"/>
                </a:solidFill>
                <a:effectLst/>
                <a:uLnTx/>
                <a:uFillTx/>
                <a:latin typeface="Corbel"/>
                <a:sym typeface="Corbe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717073"/>
              </a:solidFill>
              <a:effectLst/>
              <a:uLnTx/>
              <a:uFillTx/>
              <a:latin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27375153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pJyKzON8Ww" TargetMode="External"/><Relationship Id="rId2" Type="http://schemas.openxmlformats.org/officeDocument/2006/relationships/hyperlink" Target="https://www.splessons.com/lesson/cpp-inheritanc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"/>
          <p:cNvSpPr txBox="1">
            <a:spLocks noGrp="1"/>
          </p:cNvSpPr>
          <p:nvPr>
            <p:ph type="ctrTitle"/>
          </p:nvPr>
        </p:nvSpPr>
        <p:spPr>
          <a:xfrm>
            <a:off x="1743938" y="2884308"/>
            <a:ext cx="6188801" cy="1645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>
              <a:buClr>
                <a:schemeClr val="lt1"/>
              </a:buClr>
              <a:buSzPts val="5400"/>
            </a:pPr>
            <a:r>
              <a:rPr lang="en-US" sz="5400" dirty="0">
                <a:solidFill>
                  <a:schemeClr val="lt1"/>
                </a:solidFill>
              </a:rPr>
              <a:t/>
            </a:r>
            <a:br>
              <a:rPr lang="en-US" sz="5400" dirty="0">
                <a:solidFill>
                  <a:schemeClr val="lt1"/>
                </a:solidFill>
              </a:rPr>
            </a:br>
            <a:r>
              <a:rPr lang="en-US" sz="5400" dirty="0">
                <a:solidFill>
                  <a:schemeClr val="lt1"/>
                </a:solidFill>
              </a:rPr>
              <a:t/>
            </a:r>
            <a:br>
              <a:rPr lang="en-US" sz="5400" dirty="0">
                <a:solidFill>
                  <a:schemeClr val="lt1"/>
                </a:solidFill>
              </a:rPr>
            </a:br>
            <a:r>
              <a:rPr lang="en-US" sz="4000" b="0" dirty="0" smtClean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TECHNICAL SESSION</a:t>
            </a:r>
            <a:endParaRPr sz="4000" b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65225" y="1691398"/>
            <a:ext cx="2286000" cy="510013"/>
          </a:xfrm>
          <a:prstGeom prst="rect">
            <a:avLst/>
          </a:prstGeom>
        </p:spPr>
      </p:pic>
      <p:sp>
        <p:nvSpPr>
          <p:cNvPr id="4" name="Google Shape;202;p1"/>
          <p:cNvSpPr txBox="1">
            <a:spLocks/>
          </p:cNvSpPr>
          <p:nvPr/>
        </p:nvSpPr>
        <p:spPr>
          <a:xfrm>
            <a:off x="1876425" y="2478407"/>
            <a:ext cx="6188801" cy="811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orbel"/>
              <a:buNone/>
              <a:defRPr sz="60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orbel"/>
              <a:buNone/>
              <a:tabLst/>
              <a:defRPr/>
            </a:pPr>
            <a:r>
              <a:rPr kumimoji="0" lang="en-US" sz="3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sym typeface="Corbel"/>
              </a:rPr>
              <a:t>C2TC PROGRAM 2020</a:t>
            </a:r>
            <a:endParaRPr kumimoji="0" lang="en-US" sz="4100" b="0" i="0" u="none" strike="noStrike" kern="0" cap="none" spc="0" normalizeH="0" baseline="0" noProof="0" dirty="0">
              <a:ln>
                <a:noFill/>
              </a:ln>
              <a:solidFill>
                <a:srgbClr val="99CB38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08300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413033"/>
            <a:ext cx="9875520" cy="1356360"/>
          </a:xfrm>
        </p:spPr>
        <p:txBody>
          <a:bodyPr/>
          <a:lstStyle/>
          <a:p>
            <a:r>
              <a:rPr lang="en-US" dirty="0" smtClean="0">
                <a:latin typeface="Rockwell" panose="02060603020205020403" pitchFamily="18" charset="0"/>
              </a:rPr>
              <a:t>Types ….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99415" y="1769393"/>
            <a:ext cx="9872871" cy="2403214"/>
          </a:xfrm>
        </p:spPr>
        <p:txBody>
          <a:bodyPr>
            <a:noAutofit/>
          </a:bodyPr>
          <a:lstStyle/>
          <a:p>
            <a:pPr lvl="0"/>
            <a:r>
              <a:rPr lang="en-IN" sz="2400" u="sng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Single </a:t>
            </a:r>
            <a:r>
              <a:rPr lang="en-IN" sz="2400" u="sng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inheritance</a:t>
            </a:r>
          </a:p>
          <a:p>
            <a:pPr marL="45720" lvl="0" indent="0">
              <a:buNone/>
            </a:pPr>
            <a:endParaRPr lang="en-IN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lvl="0"/>
            <a:endParaRPr lang="en-IN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lvl="0"/>
            <a:endParaRPr lang="en-IN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lvl="0"/>
            <a:endParaRPr lang="en-IN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lvl="0"/>
            <a:endParaRPr lang="en-IN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IN" sz="2400" u="sng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Multiple inheritance</a:t>
            </a:r>
          </a:p>
          <a:p>
            <a:pPr lvl="0"/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lvl="0"/>
            <a:endParaRPr lang="en-IN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720" lvl="0" indent="0">
              <a:buNone/>
            </a:pPr>
            <a:endParaRPr lang="en-IN" sz="36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endParaRPr lang="en-IN" sz="36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310" y="1173128"/>
            <a:ext cx="4820635" cy="1952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310" y="3885848"/>
            <a:ext cx="4743450" cy="218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8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312" y="28969"/>
            <a:ext cx="9875520" cy="1356360"/>
          </a:xfrm>
        </p:spPr>
        <p:txBody>
          <a:bodyPr/>
          <a:lstStyle/>
          <a:p>
            <a:r>
              <a:rPr lang="en-US" dirty="0" smtClean="0">
                <a:latin typeface="Rockwell" panose="02060603020205020403" pitchFamily="18" charset="0"/>
              </a:rPr>
              <a:t>Types ….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85312" y="1561485"/>
            <a:ext cx="9872871" cy="2403214"/>
          </a:xfrm>
        </p:spPr>
        <p:txBody>
          <a:bodyPr>
            <a:noAutofit/>
          </a:bodyPr>
          <a:lstStyle/>
          <a:p>
            <a:pPr lvl="0"/>
            <a:r>
              <a:rPr lang="en-IN" sz="2400" u="sng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Multilevel Inheritance</a:t>
            </a:r>
          </a:p>
          <a:p>
            <a:pPr marL="45720" lvl="0" indent="0">
              <a:buNone/>
            </a:pPr>
            <a:endParaRPr lang="en-IN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lvl="0"/>
            <a:endParaRPr lang="en-IN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lvl="0"/>
            <a:endParaRPr lang="en-IN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lvl="0"/>
            <a:endParaRPr lang="en-IN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lvl="0"/>
            <a:endParaRPr lang="en-IN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2400" u="sng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Hybrid Inheritance</a:t>
            </a:r>
          </a:p>
          <a:p>
            <a:pPr lvl="0"/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lvl="0"/>
            <a:endParaRPr lang="en-IN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720" lvl="0" indent="0">
              <a:buNone/>
            </a:pPr>
            <a:endParaRPr lang="en-IN" sz="36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endParaRPr lang="en-IN" sz="36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784" y="653891"/>
            <a:ext cx="2447925" cy="3257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273" y="3253575"/>
            <a:ext cx="35052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6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312" y="28969"/>
            <a:ext cx="9875520" cy="1356360"/>
          </a:xfrm>
        </p:spPr>
        <p:txBody>
          <a:bodyPr/>
          <a:lstStyle/>
          <a:p>
            <a:r>
              <a:rPr lang="en-US" dirty="0" smtClean="0">
                <a:latin typeface="Rockwell" panose="02060603020205020403" pitchFamily="18" charset="0"/>
              </a:rPr>
              <a:t>Problem!!!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85312" y="1164978"/>
            <a:ext cx="1026075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>
                <a:latin typeface="Book Antiqua" panose="02040602050305030304" pitchFamily="18" charset="0"/>
              </a:rPr>
              <a:t>Create two classes</a:t>
            </a:r>
            <a:r>
              <a:rPr lang="en-US" sz="2400" dirty="0" smtClean="0">
                <a:latin typeface="Book Antiqua" panose="02040602050305030304" pitchFamily="18" charset="0"/>
              </a:rPr>
              <a:t>:</a:t>
            </a:r>
          </a:p>
          <a:p>
            <a:pPr fontAlgn="base"/>
            <a:endParaRPr lang="en-US" sz="2400" dirty="0">
              <a:latin typeface="Book Antiqua" panose="02040602050305030304" pitchFamily="18" charset="0"/>
            </a:endParaRPr>
          </a:p>
          <a:p>
            <a:pPr fontAlgn="base"/>
            <a:r>
              <a:rPr lang="en-US" sz="2400" b="1" dirty="0">
                <a:latin typeface="Book Antiqua" panose="02040602050305030304" pitchFamily="18" charset="0"/>
              </a:rPr>
              <a:t>Rectangle</a:t>
            </a:r>
            <a:r>
              <a:rPr lang="en-US" sz="2400" dirty="0">
                <a:latin typeface="Book Antiqua" panose="02040602050305030304" pitchFamily="18" charset="0"/>
              </a:rPr>
              <a:t/>
            </a:r>
            <a:br>
              <a:rPr lang="en-US" sz="2400" dirty="0">
                <a:latin typeface="Book Antiqua" panose="02040602050305030304" pitchFamily="18" charset="0"/>
              </a:rPr>
            </a:br>
            <a:r>
              <a:rPr lang="en-US" sz="2400" dirty="0">
                <a:latin typeface="Book Antiqua" panose="02040602050305030304" pitchFamily="18" charset="0"/>
              </a:rPr>
              <a:t>The Rectangle class should have two data fields-width and height of </a:t>
            </a:r>
            <a:r>
              <a:rPr lang="en-US" sz="2400" dirty="0" err="1">
                <a:latin typeface="Book Antiqua" panose="02040602050305030304" pitchFamily="18" charset="0"/>
              </a:rPr>
              <a:t>int</a:t>
            </a:r>
            <a:r>
              <a:rPr lang="en-US" sz="2400" dirty="0">
                <a:latin typeface="Book Antiqua" panose="02040602050305030304" pitchFamily="18" charset="0"/>
              </a:rPr>
              <a:t> types. The class should have display() method, to print the width and height of the rectangle separated by space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</a:p>
          <a:p>
            <a:pPr fontAlgn="base"/>
            <a:endParaRPr lang="en-US" sz="2400" dirty="0">
              <a:latin typeface="Book Antiqua" panose="02040602050305030304" pitchFamily="18" charset="0"/>
            </a:endParaRPr>
          </a:p>
          <a:p>
            <a:pPr fontAlgn="base"/>
            <a:r>
              <a:rPr lang="en-US" sz="2400" b="1" dirty="0" err="1">
                <a:latin typeface="Book Antiqua" panose="02040602050305030304" pitchFamily="18" charset="0"/>
              </a:rPr>
              <a:t>RectangleArea</a:t>
            </a:r>
            <a:r>
              <a:rPr lang="en-US" sz="2400" dirty="0">
                <a:latin typeface="Book Antiqua" panose="02040602050305030304" pitchFamily="18" charset="0"/>
              </a:rPr>
              <a:t/>
            </a:r>
            <a:br>
              <a:rPr lang="en-US" sz="2400" dirty="0">
                <a:latin typeface="Book Antiqua" panose="02040602050305030304" pitchFamily="18" charset="0"/>
              </a:rPr>
            </a:br>
            <a:r>
              <a:rPr lang="en-US" sz="2400" dirty="0">
                <a:latin typeface="Book Antiqua" panose="02040602050305030304" pitchFamily="18" charset="0"/>
              </a:rPr>
              <a:t>The </a:t>
            </a:r>
            <a:r>
              <a:rPr lang="en-US" sz="2400" dirty="0" err="1">
                <a:latin typeface="Book Antiqua" panose="02040602050305030304" pitchFamily="18" charset="0"/>
              </a:rPr>
              <a:t>RectangleArea</a:t>
            </a:r>
            <a:r>
              <a:rPr lang="en-US" sz="2400" dirty="0">
                <a:latin typeface="Book Antiqua" panose="02040602050305030304" pitchFamily="18" charset="0"/>
              </a:rPr>
              <a:t> class is derived from Rectangle class, i.e., it is the sub-class of Rectangle class. The class should have </a:t>
            </a:r>
            <a:r>
              <a:rPr lang="en-US" sz="2400" dirty="0" err="1">
                <a:latin typeface="Book Antiqua" panose="02040602050305030304" pitchFamily="18" charset="0"/>
              </a:rPr>
              <a:t>read_input</a:t>
            </a:r>
            <a:r>
              <a:rPr lang="en-US" sz="2400" dirty="0">
                <a:latin typeface="Book Antiqua" panose="02040602050305030304" pitchFamily="18" charset="0"/>
              </a:rPr>
              <a:t>() method, to read the values of width and height of the rectangle. The </a:t>
            </a:r>
            <a:r>
              <a:rPr lang="en-US" sz="2400" dirty="0" err="1">
                <a:latin typeface="Book Antiqua" panose="02040602050305030304" pitchFamily="18" charset="0"/>
              </a:rPr>
              <a:t>RectangleArea</a:t>
            </a:r>
            <a:r>
              <a:rPr lang="en-US" sz="2400" dirty="0">
                <a:latin typeface="Book Antiqua" panose="02040602050305030304" pitchFamily="18" charset="0"/>
              </a:rPr>
              <a:t> class should also overload the display() method to print the area  of the rectangle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  <a:endParaRPr lang="en-US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312" y="28969"/>
            <a:ext cx="9875520" cy="1356360"/>
          </a:xfrm>
        </p:spPr>
        <p:txBody>
          <a:bodyPr/>
          <a:lstStyle/>
          <a:p>
            <a:r>
              <a:rPr lang="en-US" dirty="0" smtClean="0">
                <a:latin typeface="Rockwell" panose="02060603020205020403" pitchFamily="18" charset="0"/>
              </a:rPr>
              <a:t>Further References!!!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58884" y="1669474"/>
            <a:ext cx="102607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sz="2400" dirty="0" smtClean="0">
              <a:latin typeface="Book Antiqua" panose="02040602050305030304" pitchFamily="18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IN" sz="2400" dirty="0">
                <a:hlinkClick r:id="rId2"/>
              </a:rPr>
              <a:t>https://www.splessons.com/lesson/cpp-inheritance</a:t>
            </a:r>
            <a:r>
              <a:rPr lang="en-IN" sz="2400" dirty="0" smtClean="0">
                <a:hlinkClick r:id="rId2"/>
              </a:rPr>
              <a:t>/</a:t>
            </a:r>
            <a:endParaRPr lang="en-IN" sz="2400" dirty="0" smtClean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400" dirty="0" smtClean="0">
              <a:latin typeface="Book Antiqua" panose="02040602050305030304" pitchFamily="18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IN" sz="2400" dirty="0">
                <a:hlinkClick r:id="rId3"/>
              </a:rPr>
              <a:t>https://www.youtube.com/watch?v=5pJyKzON8Ww</a:t>
            </a:r>
            <a:endParaRPr lang="en-US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74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3435600"/>
              </p:ext>
            </p:extLst>
          </p:nvPr>
        </p:nvGraphicFramePr>
        <p:xfrm>
          <a:off x="1423923" y="1440354"/>
          <a:ext cx="6900269" cy="4174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0269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</a:tblGrid>
              <a:tr h="542892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What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if..?</a:t>
                      </a:r>
                      <a:endParaRPr lang="en-US" sz="28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22786"/>
                  </a:ext>
                </a:extLst>
              </a:tr>
              <a:tr h="3145801">
                <a:tc>
                  <a:txBody>
                    <a:bodyPr/>
                    <a:lstStyle/>
                    <a:p>
                      <a:pPr marL="457200" lvl="0" indent="-457200">
                        <a:buFont typeface="Arial" panose="020B0604020202020204" pitchFamily="34" charset="0"/>
                        <a:buChar char="•"/>
                      </a:pPr>
                      <a:r>
                        <a:rPr lang="en-IN" sz="2800" dirty="0" smtClean="0">
                          <a:solidFill>
                            <a:schemeClr val="tx1"/>
                          </a:solidFill>
                          <a:latin typeface="Segoe Print" panose="02000600000000000000" pitchFamily="2" charset="0"/>
                        </a:rPr>
                        <a:t>Less development time.</a:t>
                      </a:r>
                    </a:p>
                    <a:p>
                      <a:pPr marL="457200" lvl="0" indent="-457200">
                        <a:buFont typeface="Arial" panose="020B0604020202020204" pitchFamily="34" charset="0"/>
                        <a:buChar char="•"/>
                      </a:pPr>
                      <a:r>
                        <a:rPr lang="en-IN" sz="2800" dirty="0" smtClean="0">
                          <a:solidFill>
                            <a:schemeClr val="tx1"/>
                          </a:solidFill>
                          <a:latin typeface="Segoe Print" panose="02000600000000000000" pitchFamily="2" charset="0"/>
                        </a:rPr>
                        <a:t>Less memory.</a:t>
                      </a:r>
                    </a:p>
                    <a:p>
                      <a:pPr marL="457200" lvl="0" indent="-457200">
                        <a:buFont typeface="Arial" panose="020B0604020202020204" pitchFamily="34" charset="0"/>
                        <a:buChar char="•"/>
                      </a:pPr>
                      <a:r>
                        <a:rPr lang="en-IN" sz="2800" dirty="0" smtClean="0">
                          <a:solidFill>
                            <a:schemeClr val="tx1"/>
                          </a:solidFill>
                          <a:latin typeface="Segoe Print" panose="02000600000000000000" pitchFamily="2" charset="0"/>
                        </a:rPr>
                        <a:t>Less execution time.</a:t>
                      </a:r>
                    </a:p>
                    <a:p>
                      <a:pPr marL="457200" lvl="0" indent="-457200">
                        <a:buFont typeface="Arial" panose="020B0604020202020204" pitchFamily="34" charset="0"/>
                        <a:buChar char="•"/>
                      </a:pPr>
                      <a:r>
                        <a:rPr lang="en-IN" sz="2800" dirty="0" smtClean="0">
                          <a:solidFill>
                            <a:schemeClr val="tx1"/>
                          </a:solidFill>
                          <a:latin typeface="Segoe Print" panose="02000600000000000000" pitchFamily="2" charset="0"/>
                        </a:rPr>
                        <a:t>Enhanced performance.</a:t>
                      </a:r>
                    </a:p>
                    <a:p>
                      <a:pPr marL="457200" lvl="0" indent="-457200">
                        <a:buFont typeface="Arial" panose="020B0604020202020204" pitchFamily="34" charset="0"/>
                        <a:buChar char="•"/>
                      </a:pPr>
                      <a:r>
                        <a:rPr lang="en-IN" sz="2800" dirty="0" smtClean="0">
                          <a:solidFill>
                            <a:schemeClr val="tx1"/>
                          </a:solidFill>
                          <a:latin typeface="Segoe Print" panose="02000600000000000000" pitchFamily="2" charset="0"/>
                        </a:rPr>
                        <a:t>Reduce redundancy to get consistent results and less storage cost.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2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07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Inheritance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99F35-1401-4ECD-9F96-7017DB9FA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Concepts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Implementation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413033"/>
            <a:ext cx="9875520" cy="1356360"/>
          </a:xfrm>
        </p:spPr>
        <p:txBody>
          <a:bodyPr/>
          <a:lstStyle/>
          <a:p>
            <a:r>
              <a:rPr lang="en-US" dirty="0" smtClean="0">
                <a:latin typeface="Rockwell" panose="02060603020205020403" pitchFamily="18" charset="0"/>
              </a:rPr>
              <a:t>Definition</a:t>
            </a:r>
            <a:endParaRPr lang="en-US" dirty="0">
              <a:latin typeface="Rockwell" panose="02060603020205020403" pitchFamily="18" charset="0"/>
            </a:endParaRPr>
          </a:p>
        </p:txBody>
      </p:sp>
      <p:pic>
        <p:nvPicPr>
          <p:cNvPr id="5" name="Graphic 4" descr="Pencil">
            <a:extLst>
              <a:ext uri="{FF2B5EF4-FFF2-40B4-BE49-F238E27FC236}">
                <a16:creationId xmlns:a16="http://schemas.microsoft.com/office/drawing/2014/main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9468" y="611463"/>
            <a:ext cx="767542" cy="76754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415" y="1983827"/>
            <a:ext cx="9872871" cy="2104697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US" sz="3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 is the process by which objects of one class acquire the properties of objects of another class. It supports the concept of hierarchical classification.</a:t>
            </a:r>
            <a:endParaRPr lang="en-IN" sz="3600" i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40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413033"/>
            <a:ext cx="9875520" cy="1356360"/>
          </a:xfrm>
        </p:spPr>
        <p:txBody>
          <a:bodyPr/>
          <a:lstStyle/>
          <a:p>
            <a:r>
              <a:rPr lang="en-US" dirty="0" smtClean="0">
                <a:latin typeface="Rockwell" panose="02060603020205020403" pitchFamily="18" charset="0"/>
              </a:rPr>
              <a:t>How….?</a:t>
            </a:r>
            <a:endParaRPr lang="en-US" dirty="0">
              <a:latin typeface="Rockwell" panose="02060603020205020403" pitchFamily="18" charset="0"/>
            </a:endParaRPr>
          </a:p>
        </p:txBody>
      </p:sp>
      <p:pic>
        <p:nvPicPr>
          <p:cNvPr id="5" name="Graphic 4" descr="Pencil">
            <a:extLst>
              <a:ext uri="{FF2B5EF4-FFF2-40B4-BE49-F238E27FC236}">
                <a16:creationId xmlns:a16="http://schemas.microsoft.com/office/drawing/2014/main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9468" y="611463"/>
            <a:ext cx="767542" cy="76754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415" y="1983827"/>
            <a:ext cx="9872871" cy="2104697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CPP Inheritance is the creation of new class acquiring the properties and characteristics of already existing class.</a:t>
            </a:r>
          </a:p>
          <a:p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class which gives its properties to newly generated class is called as</a:t>
            </a:r>
            <a:b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 class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(or) </a:t>
            </a: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 class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(or) </a:t>
            </a: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class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class which inherits or takes the properties from the existing class is called as</a:t>
            </a:r>
            <a:b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 class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(or) </a:t>
            </a: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 class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(or) </a:t>
            </a: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Derived class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44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89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413033"/>
            <a:ext cx="9875520" cy="1356360"/>
          </a:xfrm>
        </p:spPr>
        <p:txBody>
          <a:bodyPr/>
          <a:lstStyle/>
          <a:p>
            <a:r>
              <a:rPr lang="en-US" dirty="0" smtClean="0">
                <a:latin typeface="Rockwell" panose="02060603020205020403" pitchFamily="18" charset="0"/>
              </a:rPr>
              <a:t>Characteristics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The child class can even have its own characteristics.</a:t>
            </a:r>
          </a:p>
          <a:p>
            <a:pPr lvl="0"/>
            <a:r>
              <a:rPr lang="en-IN" sz="2800" dirty="0">
                <a:solidFill>
                  <a:schemeClr val="tx1"/>
                </a:solidFill>
              </a:rPr>
              <a:t>Code is re-used.</a:t>
            </a:r>
          </a:p>
          <a:p>
            <a:pPr lvl="0"/>
            <a:r>
              <a:rPr lang="en-IN" sz="2800" dirty="0">
                <a:solidFill>
                  <a:schemeClr val="tx1"/>
                </a:solidFill>
              </a:rPr>
              <a:t>Method over-riding.</a:t>
            </a:r>
          </a:p>
          <a:p>
            <a:pPr lvl="0"/>
            <a:r>
              <a:rPr lang="en-IN" sz="2800" dirty="0">
                <a:solidFill>
                  <a:schemeClr val="tx1"/>
                </a:solidFill>
              </a:rPr>
              <a:t>Reduces execution time.</a:t>
            </a:r>
          </a:p>
          <a:p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76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413033"/>
            <a:ext cx="9875520" cy="1356360"/>
          </a:xfrm>
        </p:spPr>
        <p:txBody>
          <a:bodyPr/>
          <a:lstStyle/>
          <a:p>
            <a:r>
              <a:rPr lang="en-US" dirty="0" smtClean="0">
                <a:latin typeface="Rockwell" panose="02060603020205020403" pitchFamily="18" charset="0"/>
              </a:rPr>
              <a:t>Why Inheritance..?</a:t>
            </a:r>
            <a:endParaRPr lang="en-US" dirty="0">
              <a:latin typeface="Rockwell" panose="02060603020205020403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005" y="1769393"/>
            <a:ext cx="7948802" cy="335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4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945" y="2252344"/>
            <a:ext cx="2939207" cy="1356360"/>
          </a:xfrm>
        </p:spPr>
        <p:txBody>
          <a:bodyPr/>
          <a:lstStyle/>
          <a:p>
            <a:r>
              <a:rPr lang="en-US" dirty="0" smtClean="0">
                <a:latin typeface="Rockwell" panose="02060603020205020403" pitchFamily="18" charset="0"/>
              </a:rPr>
              <a:t>Solution..!</a:t>
            </a:r>
            <a:endParaRPr lang="en-US" dirty="0">
              <a:latin typeface="Rockwell" panose="020606030202050204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38" y="1091213"/>
            <a:ext cx="5665240" cy="474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8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76" y="1012092"/>
            <a:ext cx="2939207" cy="1356360"/>
          </a:xfrm>
        </p:spPr>
        <p:txBody>
          <a:bodyPr/>
          <a:lstStyle/>
          <a:p>
            <a:r>
              <a:rPr lang="en-US" dirty="0" smtClean="0">
                <a:latin typeface="Rockwell" panose="02060603020205020403" pitchFamily="18" charset="0"/>
              </a:rPr>
              <a:t>Syntax: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35421" y="2368452"/>
            <a:ext cx="10741573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kumimoji="0" lang="en-US" altLang="en-US" sz="3200" b="1" i="0" u="none" strike="noStrike" cap="none" normalizeH="0" baseline="0" dirty="0" err="1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derived_classname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3200" b="1" i="0" u="none" strike="noStrike" cap="none" normalizeH="0" baseline="0" dirty="0" err="1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access_specifier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1" i="0" u="none" strike="noStrike" cap="none" normalizeH="0" baseline="0" dirty="0" err="1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base_classname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317" y="3018615"/>
            <a:ext cx="3750714" cy="287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84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1_Basis">
  <a:themeElements>
    <a:clrScheme name="Green Yellow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6CA70E-ED75-4FF0-A862-8EF12B7377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does, teacher does</Template>
  <TotalTime>0</TotalTime>
  <Words>223</Words>
  <Application>Microsoft Office PowerPoint</Application>
  <PresentationFormat>Widescreen</PresentationFormat>
  <Paragraphs>61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Arial</vt:lpstr>
      <vt:lpstr>Book Antiqua</vt:lpstr>
      <vt:lpstr>Bookman Old Style</vt:lpstr>
      <vt:lpstr>Calibri</vt:lpstr>
      <vt:lpstr>Corbel</vt:lpstr>
      <vt:lpstr>Rockwell</vt:lpstr>
      <vt:lpstr>Segoe Print</vt:lpstr>
      <vt:lpstr>Tahoma</vt:lpstr>
      <vt:lpstr>Times New Roman</vt:lpstr>
      <vt:lpstr>Verdana</vt:lpstr>
      <vt:lpstr>Wingdings</vt:lpstr>
      <vt:lpstr>Basis</vt:lpstr>
      <vt:lpstr>1_Basis</vt:lpstr>
      <vt:lpstr>  TECHNICAL SESSION</vt:lpstr>
      <vt:lpstr>PowerPoint Presentation</vt:lpstr>
      <vt:lpstr>Inheritance</vt:lpstr>
      <vt:lpstr>Definition</vt:lpstr>
      <vt:lpstr>How….?</vt:lpstr>
      <vt:lpstr>Characteristics</vt:lpstr>
      <vt:lpstr>Why Inheritance..?</vt:lpstr>
      <vt:lpstr>Solution..!</vt:lpstr>
      <vt:lpstr>Syntax:</vt:lpstr>
      <vt:lpstr>Types ….</vt:lpstr>
      <vt:lpstr>Types ….</vt:lpstr>
      <vt:lpstr>Problem!!!</vt:lpstr>
      <vt:lpstr>Further References!!!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2020-06-11T08:47:00Z</dcterms:created>
  <dcterms:modified xsi:type="dcterms:W3CDTF">2020-06-11T12:30:51Z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