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11"/>
  </p:notesMasterIdLst>
  <p:sldIdLst>
    <p:sldId id="256" r:id="rId2"/>
    <p:sldId id="265" r:id="rId3"/>
    <p:sldId id="272" r:id="rId4"/>
    <p:sldId id="270" r:id="rId5"/>
    <p:sldId id="275" r:id="rId6"/>
    <p:sldId id="277" r:id="rId7"/>
    <p:sldId id="278" r:id="rId8"/>
    <p:sldId id="276"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31"/>
    <p:restoredTop sz="78201"/>
  </p:normalViewPr>
  <p:slideViewPr>
    <p:cSldViewPr snapToGrid="0" snapToObjects="1">
      <p:cViewPr>
        <p:scale>
          <a:sx n="85" d="100"/>
          <a:sy n="85" d="100"/>
        </p:scale>
        <p:origin x="1312"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FBE177-A4F3-734D-9162-49E277686557}" type="datetimeFigureOut">
              <a:rPr lang="en-US" smtClean="0"/>
              <a:t>6/16/20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DFFD6A-914B-4C4C-B64E-73D8D2FB4F10}" type="slidenum">
              <a:rPr lang="en-US" smtClean="0"/>
              <a:t>‹#›</a:t>
            </a:fld>
            <a:endParaRPr lang="en-US"/>
          </a:p>
        </p:txBody>
      </p:sp>
    </p:spTree>
    <p:extLst>
      <p:ext uri="{BB962C8B-B14F-4D97-AF65-F5344CB8AC3E}">
        <p14:creationId xmlns:p14="http://schemas.microsoft.com/office/powerpoint/2010/main" val="366614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DFFD6A-914B-4C4C-B64E-73D8D2FB4F10}" type="slidenum">
              <a:rPr lang="en-US" smtClean="0"/>
              <a:t>1</a:t>
            </a:fld>
            <a:endParaRPr lang="en-US"/>
          </a:p>
        </p:txBody>
      </p:sp>
    </p:spTree>
    <p:extLst>
      <p:ext uri="{BB962C8B-B14F-4D97-AF65-F5344CB8AC3E}">
        <p14:creationId xmlns:p14="http://schemas.microsoft.com/office/powerpoint/2010/main" val="1926699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t>
            </a:r>
            <a:r>
              <a:rPr lang="en-US" dirty="0" err="1"/>
              <a:t>realloc</a:t>
            </a:r>
            <a:r>
              <a:rPr lang="en-US" dirty="0"/>
              <a:t>(), malloc, </a:t>
            </a:r>
            <a:r>
              <a:rPr lang="en-US" dirty="0" err="1"/>
              <a:t>calloc</a:t>
            </a:r>
            <a:r>
              <a:rPr lang="en-US" dirty="0"/>
              <a:t>(), the return data type is VOID</a:t>
            </a:r>
          </a:p>
          <a:p>
            <a:r>
              <a:rPr lang="en-US" dirty="0"/>
              <a:t>Here, </a:t>
            </a:r>
            <a:r>
              <a:rPr lang="en-US" dirty="0" err="1"/>
              <a:t>alloc.h</a:t>
            </a:r>
            <a:endParaRPr lang="en-US" dirty="0"/>
          </a:p>
          <a:p>
            <a:endParaRPr lang="en-US" dirty="0"/>
          </a:p>
          <a:p>
            <a:r>
              <a:rPr lang="en-US" dirty="0"/>
              <a:t>Here, we use NEW operator– implicit typecasting</a:t>
            </a:r>
          </a:p>
          <a:p>
            <a:r>
              <a:rPr lang="en-US" dirty="0"/>
              <a:t>No header file</a:t>
            </a:r>
          </a:p>
          <a:p>
            <a:endParaRPr lang="en-US" dirty="0"/>
          </a:p>
          <a:p>
            <a:r>
              <a:rPr lang="en-US" dirty="0"/>
              <a:t>All Dynamic operations - the memory is done in HEAP.</a:t>
            </a:r>
          </a:p>
          <a:p>
            <a:r>
              <a:rPr lang="en-US" dirty="0"/>
              <a:t>Until prog is closed or free() or </a:t>
            </a:r>
          </a:p>
          <a:p>
            <a:endParaRPr lang="en-US" dirty="0"/>
          </a:p>
          <a:p>
            <a:r>
              <a:rPr lang="en-US" dirty="0"/>
              <a:t>In C++ delete operator</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6DFFD6A-914B-4C4C-B64E-73D8D2FB4F10}" type="slidenum">
              <a:rPr lang="en-US" smtClean="0"/>
              <a:t>2</a:t>
            </a:fld>
            <a:endParaRPr lang="en-US"/>
          </a:p>
        </p:txBody>
      </p:sp>
    </p:spTree>
    <p:extLst>
      <p:ext uri="{BB962C8B-B14F-4D97-AF65-F5344CB8AC3E}">
        <p14:creationId xmlns:p14="http://schemas.microsoft.com/office/powerpoint/2010/main" val="3290639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operator is used- we </a:t>
            </a:r>
            <a:r>
              <a:rPr lang="en-US" dirty="0" err="1"/>
              <a:t>shud</a:t>
            </a:r>
            <a:r>
              <a:rPr lang="en-US" dirty="0"/>
              <a:t> declare pointer</a:t>
            </a:r>
          </a:p>
        </p:txBody>
      </p:sp>
      <p:sp>
        <p:nvSpPr>
          <p:cNvPr id="4" name="Slide Number Placeholder 3"/>
          <p:cNvSpPr>
            <a:spLocks noGrp="1"/>
          </p:cNvSpPr>
          <p:nvPr>
            <p:ph type="sldNum" sz="quarter" idx="5"/>
          </p:nvPr>
        </p:nvSpPr>
        <p:spPr/>
        <p:txBody>
          <a:bodyPr/>
          <a:lstStyle/>
          <a:p>
            <a:fld id="{66DFFD6A-914B-4C4C-B64E-73D8D2FB4F10}" type="slidenum">
              <a:rPr lang="en-US" smtClean="0"/>
              <a:t>4</a:t>
            </a:fld>
            <a:endParaRPr lang="en-US"/>
          </a:p>
        </p:txBody>
      </p:sp>
    </p:spTree>
    <p:extLst>
      <p:ext uri="{BB962C8B-B14F-4D97-AF65-F5344CB8AC3E}">
        <p14:creationId xmlns:p14="http://schemas.microsoft.com/office/powerpoint/2010/main" val="1261199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operator is used- we </a:t>
            </a:r>
            <a:r>
              <a:rPr lang="en-US" dirty="0" err="1"/>
              <a:t>shud</a:t>
            </a:r>
            <a:r>
              <a:rPr lang="en-US" dirty="0"/>
              <a:t> declare pointer</a:t>
            </a:r>
          </a:p>
        </p:txBody>
      </p:sp>
      <p:sp>
        <p:nvSpPr>
          <p:cNvPr id="4" name="Slide Number Placeholder 3"/>
          <p:cNvSpPr>
            <a:spLocks noGrp="1"/>
          </p:cNvSpPr>
          <p:nvPr>
            <p:ph type="sldNum" sz="quarter" idx="5"/>
          </p:nvPr>
        </p:nvSpPr>
        <p:spPr/>
        <p:txBody>
          <a:bodyPr/>
          <a:lstStyle/>
          <a:p>
            <a:fld id="{66DFFD6A-914B-4C4C-B64E-73D8D2FB4F10}" type="slidenum">
              <a:rPr lang="en-US" smtClean="0"/>
              <a:t>5</a:t>
            </a:fld>
            <a:endParaRPr lang="en-US"/>
          </a:p>
        </p:txBody>
      </p:sp>
    </p:spTree>
    <p:extLst>
      <p:ext uri="{BB962C8B-B14F-4D97-AF65-F5344CB8AC3E}">
        <p14:creationId xmlns:p14="http://schemas.microsoft.com/office/powerpoint/2010/main" val="763419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DFFD6A-914B-4C4C-B64E-73D8D2FB4F10}" type="slidenum">
              <a:rPr lang="en-US" smtClean="0"/>
              <a:t>6</a:t>
            </a:fld>
            <a:endParaRPr lang="en-US"/>
          </a:p>
        </p:txBody>
      </p:sp>
    </p:spTree>
    <p:extLst>
      <p:ext uri="{BB962C8B-B14F-4D97-AF65-F5344CB8AC3E}">
        <p14:creationId xmlns:p14="http://schemas.microsoft.com/office/powerpoint/2010/main" val="3530911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operator is used- we </a:t>
            </a:r>
            <a:r>
              <a:rPr lang="en-US" dirty="0" err="1"/>
              <a:t>shud</a:t>
            </a:r>
            <a:r>
              <a:rPr lang="en-US" dirty="0"/>
              <a:t> declare pointer</a:t>
            </a:r>
          </a:p>
        </p:txBody>
      </p:sp>
      <p:sp>
        <p:nvSpPr>
          <p:cNvPr id="4" name="Slide Number Placeholder 3"/>
          <p:cNvSpPr>
            <a:spLocks noGrp="1"/>
          </p:cNvSpPr>
          <p:nvPr>
            <p:ph type="sldNum" sz="quarter" idx="5"/>
          </p:nvPr>
        </p:nvSpPr>
        <p:spPr/>
        <p:txBody>
          <a:bodyPr/>
          <a:lstStyle/>
          <a:p>
            <a:fld id="{66DFFD6A-914B-4C4C-B64E-73D8D2FB4F10}" type="slidenum">
              <a:rPr lang="en-US" smtClean="0"/>
              <a:t>8</a:t>
            </a:fld>
            <a:endParaRPr lang="en-US"/>
          </a:p>
        </p:txBody>
      </p:sp>
    </p:spTree>
    <p:extLst>
      <p:ext uri="{BB962C8B-B14F-4D97-AF65-F5344CB8AC3E}">
        <p14:creationId xmlns:p14="http://schemas.microsoft.com/office/powerpoint/2010/main" val="922283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GB"/>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CEEBBA2-274D-F749-8427-8E3AB7C41876}" type="datetimeFigureOut">
              <a:rPr lang="en-US" smtClean="0"/>
              <a:t>6/16/20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675F4-7F56-674F-A1E1-72FC9ACDC59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9520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CEEBBA2-274D-F749-8427-8E3AB7C41876}" type="datetimeFigureOut">
              <a:rPr lang="en-US" smtClean="0"/>
              <a:t>6/16/20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675F4-7F56-674F-A1E1-72FC9ACDC597}" type="slidenum">
              <a:rPr lang="en-US" smtClean="0"/>
              <a:t>‹#›</a:t>
            </a:fld>
            <a:endParaRPr lang="en-US"/>
          </a:p>
        </p:txBody>
      </p:sp>
    </p:spTree>
    <p:extLst>
      <p:ext uri="{BB962C8B-B14F-4D97-AF65-F5344CB8AC3E}">
        <p14:creationId xmlns:p14="http://schemas.microsoft.com/office/powerpoint/2010/main" val="2918404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GB"/>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CEEBBA2-274D-F749-8427-8E3AB7C41876}" type="datetimeFigureOut">
              <a:rPr lang="en-US" smtClean="0"/>
              <a:t>6/16/20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675F4-7F56-674F-A1E1-72FC9ACDC597}"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226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CEEBBA2-274D-F749-8427-8E3AB7C41876}" type="datetimeFigureOut">
              <a:rPr lang="en-US" smtClean="0"/>
              <a:t>6/16/20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675F4-7F56-674F-A1E1-72FC9ACDC597}" type="slidenum">
              <a:rPr lang="en-US" smtClean="0"/>
              <a:t>‹#›</a:t>
            </a:fld>
            <a:endParaRPr lang="en-US"/>
          </a:p>
        </p:txBody>
      </p:sp>
    </p:spTree>
    <p:extLst>
      <p:ext uri="{BB962C8B-B14F-4D97-AF65-F5344CB8AC3E}">
        <p14:creationId xmlns:p14="http://schemas.microsoft.com/office/powerpoint/2010/main" val="574349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GB"/>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CEEBBA2-274D-F749-8427-8E3AB7C41876}" type="datetimeFigureOut">
              <a:rPr lang="en-US" smtClean="0"/>
              <a:t>6/16/20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675F4-7F56-674F-A1E1-72FC9ACDC59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7636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CEEBBA2-274D-F749-8427-8E3AB7C41876}" type="datetimeFigureOut">
              <a:rPr lang="en-US" smtClean="0"/>
              <a:t>6/16/20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6675F4-7F56-674F-A1E1-72FC9ACDC597}" type="slidenum">
              <a:rPr lang="en-US" smtClean="0"/>
              <a:t>‹#›</a:t>
            </a:fld>
            <a:endParaRPr lang="en-US"/>
          </a:p>
        </p:txBody>
      </p:sp>
    </p:spTree>
    <p:extLst>
      <p:ext uri="{BB962C8B-B14F-4D97-AF65-F5344CB8AC3E}">
        <p14:creationId xmlns:p14="http://schemas.microsoft.com/office/powerpoint/2010/main" val="4208430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GB"/>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CEEBBA2-274D-F749-8427-8E3AB7C41876}" type="datetimeFigureOut">
              <a:rPr lang="en-US" smtClean="0"/>
              <a:t>6/16/20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6675F4-7F56-674F-A1E1-72FC9ACDC597}" type="slidenum">
              <a:rPr lang="en-US" smtClean="0"/>
              <a:t>‹#›</a:t>
            </a:fld>
            <a:endParaRPr lang="en-US"/>
          </a:p>
        </p:txBody>
      </p:sp>
    </p:spTree>
    <p:extLst>
      <p:ext uri="{BB962C8B-B14F-4D97-AF65-F5344CB8AC3E}">
        <p14:creationId xmlns:p14="http://schemas.microsoft.com/office/powerpoint/2010/main" val="1560075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CEEBBA2-274D-F749-8427-8E3AB7C41876}" type="datetimeFigureOut">
              <a:rPr lang="en-US" smtClean="0"/>
              <a:t>6/16/20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6675F4-7F56-674F-A1E1-72FC9ACDC597}" type="slidenum">
              <a:rPr lang="en-US" smtClean="0"/>
              <a:t>‹#›</a:t>
            </a:fld>
            <a:endParaRPr lang="en-US"/>
          </a:p>
        </p:txBody>
      </p:sp>
    </p:spTree>
    <p:extLst>
      <p:ext uri="{BB962C8B-B14F-4D97-AF65-F5344CB8AC3E}">
        <p14:creationId xmlns:p14="http://schemas.microsoft.com/office/powerpoint/2010/main" val="1455060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EEBBA2-274D-F749-8427-8E3AB7C41876}" type="datetimeFigureOut">
              <a:rPr lang="en-US" smtClean="0"/>
              <a:t>6/16/20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6675F4-7F56-674F-A1E1-72FC9ACDC597}" type="slidenum">
              <a:rPr lang="en-US" smtClean="0"/>
              <a:t>‹#›</a:t>
            </a:fld>
            <a:endParaRPr lang="en-US"/>
          </a:p>
        </p:txBody>
      </p:sp>
    </p:spTree>
    <p:extLst>
      <p:ext uri="{BB962C8B-B14F-4D97-AF65-F5344CB8AC3E}">
        <p14:creationId xmlns:p14="http://schemas.microsoft.com/office/powerpoint/2010/main" val="2447563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GB"/>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CEEBBA2-274D-F749-8427-8E3AB7C41876}" type="datetimeFigureOut">
              <a:rPr lang="en-US" smtClean="0"/>
              <a:t>6/16/20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6675F4-7F56-674F-A1E1-72FC9ACDC597}" type="slidenum">
              <a:rPr lang="en-US" smtClean="0"/>
              <a:t>‹#›</a:t>
            </a:fld>
            <a:endParaRPr lang="en-US"/>
          </a:p>
        </p:txBody>
      </p:sp>
    </p:spTree>
    <p:extLst>
      <p:ext uri="{BB962C8B-B14F-4D97-AF65-F5344CB8AC3E}">
        <p14:creationId xmlns:p14="http://schemas.microsoft.com/office/powerpoint/2010/main" val="3357392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CEEBBA2-274D-F749-8427-8E3AB7C41876}" type="datetimeFigureOut">
              <a:rPr lang="en-US" smtClean="0"/>
              <a:t>6/16/20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26675F4-7F56-674F-A1E1-72FC9ACDC59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8368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CEEBBA2-274D-F749-8427-8E3AB7C41876}" type="datetimeFigureOut">
              <a:rPr lang="en-US" smtClean="0"/>
              <a:t>6/16/20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26675F4-7F56-674F-A1E1-72FC9ACDC597}"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233597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99E36-43AF-D94F-84BC-911FB24A6316}"/>
              </a:ext>
            </a:extLst>
          </p:cNvPr>
          <p:cNvSpPr>
            <a:spLocks noGrp="1"/>
          </p:cNvSpPr>
          <p:nvPr>
            <p:ph type="ctrTitle"/>
          </p:nvPr>
        </p:nvSpPr>
        <p:spPr>
          <a:xfrm>
            <a:off x="2614612" y="4945850"/>
            <a:ext cx="5586413" cy="1463040"/>
          </a:xfrm>
        </p:spPr>
        <p:txBody>
          <a:bodyPr>
            <a:normAutofit/>
          </a:bodyPr>
          <a:lstStyle/>
          <a:p>
            <a:pPr algn="ctr"/>
            <a:r>
              <a:rPr lang="en-IN" dirty="0">
                <a:solidFill>
                  <a:srgbClr val="002060"/>
                </a:solidFill>
                <a:latin typeface="Cambria" panose="02040503050406030204" pitchFamily="18" charset="0"/>
              </a:rPr>
              <a:t> </a:t>
            </a:r>
            <a:br>
              <a:rPr lang="en-IN" dirty="0">
                <a:solidFill>
                  <a:srgbClr val="002060"/>
                </a:solidFill>
                <a:latin typeface="Cambria" panose="02040503050406030204" pitchFamily="18" charset="0"/>
              </a:rPr>
            </a:br>
            <a:endParaRPr lang="en-US" dirty="0">
              <a:solidFill>
                <a:srgbClr val="002060"/>
              </a:solidFill>
              <a:latin typeface="Cambria" panose="02040503050406030204" pitchFamily="18" charset="0"/>
            </a:endParaRPr>
          </a:p>
        </p:txBody>
      </p:sp>
      <p:sp>
        <p:nvSpPr>
          <p:cNvPr id="6" name="TextBox 5">
            <a:extLst>
              <a:ext uri="{FF2B5EF4-FFF2-40B4-BE49-F238E27FC236}">
                <a16:creationId xmlns:a16="http://schemas.microsoft.com/office/drawing/2014/main" id="{AFB2AB9D-EAA9-7644-91C3-728DAE563C41}"/>
              </a:ext>
            </a:extLst>
          </p:cNvPr>
          <p:cNvSpPr txBox="1"/>
          <p:nvPr/>
        </p:nvSpPr>
        <p:spPr>
          <a:xfrm>
            <a:off x="2269067" y="-1574800"/>
            <a:ext cx="184731" cy="369332"/>
          </a:xfrm>
          <a:prstGeom prst="rect">
            <a:avLst/>
          </a:prstGeom>
          <a:noFill/>
        </p:spPr>
        <p:txBody>
          <a:bodyPr wrap="none" rtlCol="0">
            <a:spAutoFit/>
          </a:bodyPr>
          <a:lstStyle/>
          <a:p>
            <a:endParaRPr lang="en-US"/>
          </a:p>
        </p:txBody>
      </p:sp>
      <p:pic>
        <p:nvPicPr>
          <p:cNvPr id="7" name="Picture 6" descr="A close up of a logo&#10;&#10;Description automatically generated">
            <a:extLst>
              <a:ext uri="{FF2B5EF4-FFF2-40B4-BE49-F238E27FC236}">
                <a16:creationId xmlns:a16="http://schemas.microsoft.com/office/drawing/2014/main" id="{A86A5726-4326-E54E-B25E-CA730606B5BD}"/>
              </a:ext>
            </a:extLst>
          </p:cNvPr>
          <p:cNvPicPr>
            <a:picLocks noChangeAspect="1"/>
          </p:cNvPicPr>
          <p:nvPr/>
        </p:nvPicPr>
        <p:blipFill>
          <a:blip r:embed="rId3"/>
          <a:stretch>
            <a:fillRect/>
          </a:stretch>
        </p:blipFill>
        <p:spPr>
          <a:xfrm>
            <a:off x="0" y="-5651"/>
            <a:ext cx="12192000" cy="6554965"/>
          </a:xfrm>
          <a:prstGeom prst="rect">
            <a:avLst/>
          </a:prstGeom>
        </p:spPr>
      </p:pic>
      <p:sp>
        <p:nvSpPr>
          <p:cNvPr id="10" name="Title 1">
            <a:extLst>
              <a:ext uri="{FF2B5EF4-FFF2-40B4-BE49-F238E27FC236}">
                <a16:creationId xmlns:a16="http://schemas.microsoft.com/office/drawing/2014/main" id="{8D32802F-C786-4D48-A08A-37D80DCE8F77}"/>
              </a:ext>
            </a:extLst>
          </p:cNvPr>
          <p:cNvSpPr txBox="1">
            <a:spLocks/>
          </p:cNvSpPr>
          <p:nvPr/>
        </p:nvSpPr>
        <p:spPr>
          <a:xfrm>
            <a:off x="1469036" y="115146"/>
            <a:ext cx="9534307" cy="1024553"/>
          </a:xfrm>
          <a:prstGeom prst="rect">
            <a:avLst/>
          </a:prstGeom>
        </p:spPr>
        <p:txBody>
          <a:bodyPr vert="horz" lIns="91440" tIns="45720" rIns="91440" bIns="45720" rtlCol="0" anchor="ctr">
            <a:normAutofit fontScale="92500"/>
          </a:bodyPr>
          <a:lstStyle>
            <a:lvl1pPr algn="r" defTabSz="914400" rtl="0" eaLnBrk="1" latinLnBrk="0" hangingPunct="1">
              <a:lnSpc>
                <a:spcPct val="80000"/>
              </a:lnSpc>
              <a:spcBef>
                <a:spcPct val="0"/>
              </a:spcBef>
              <a:buNone/>
              <a:defRPr sz="5000" kern="1200" cap="all" spc="200" baseline="0">
                <a:solidFill>
                  <a:schemeClr val="tx1">
                    <a:lumMod val="95000"/>
                    <a:lumOff val="5000"/>
                  </a:schemeClr>
                </a:solidFill>
                <a:latin typeface="+mj-lt"/>
                <a:ea typeface="+mj-ea"/>
                <a:cs typeface="+mj-cs"/>
              </a:defRPr>
            </a:lvl1pPr>
          </a:lstStyle>
          <a:p>
            <a:pPr algn="ctr"/>
            <a:r>
              <a:rPr lang="en-US" sz="4800" cap="none" dirty="0">
                <a:solidFill>
                  <a:schemeClr val="bg1"/>
                </a:solidFill>
                <a:latin typeface="Cambria" panose="02040503050406030204" pitchFamily="18" charset="0"/>
              </a:rPr>
              <a:t>Dynamic Memory Allocation in C++</a:t>
            </a:r>
          </a:p>
        </p:txBody>
      </p:sp>
      <p:sp>
        <p:nvSpPr>
          <p:cNvPr id="12" name="Title 1">
            <a:extLst>
              <a:ext uri="{FF2B5EF4-FFF2-40B4-BE49-F238E27FC236}">
                <a16:creationId xmlns:a16="http://schemas.microsoft.com/office/drawing/2014/main" id="{E0CF040C-A2C1-3940-BF14-23689F639EE3}"/>
              </a:ext>
            </a:extLst>
          </p:cNvPr>
          <p:cNvSpPr txBox="1">
            <a:spLocks/>
          </p:cNvSpPr>
          <p:nvPr/>
        </p:nvSpPr>
        <p:spPr>
          <a:xfrm>
            <a:off x="1121292" y="2200586"/>
            <a:ext cx="3864776" cy="665418"/>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endParaRPr lang="en-US" sz="4800" cap="none" dirty="0">
              <a:solidFill>
                <a:srgbClr val="002060"/>
              </a:solidFill>
              <a:latin typeface="Cambria" panose="02040503050406030204" pitchFamily="18" charset="0"/>
            </a:endParaRPr>
          </a:p>
        </p:txBody>
      </p:sp>
      <p:sp>
        <p:nvSpPr>
          <p:cNvPr id="13" name="TextBox 12">
            <a:extLst>
              <a:ext uri="{FF2B5EF4-FFF2-40B4-BE49-F238E27FC236}">
                <a16:creationId xmlns:a16="http://schemas.microsoft.com/office/drawing/2014/main" id="{C2A7ADDA-AB03-AF4E-A8BA-C2E9B361AA95}"/>
              </a:ext>
            </a:extLst>
          </p:cNvPr>
          <p:cNvSpPr txBox="1"/>
          <p:nvPr/>
        </p:nvSpPr>
        <p:spPr>
          <a:xfrm>
            <a:off x="2430553" y="1834952"/>
            <a:ext cx="1246254" cy="2062103"/>
          </a:xfrm>
          <a:prstGeom prst="rect">
            <a:avLst/>
          </a:prstGeom>
          <a:noFill/>
        </p:spPr>
        <p:txBody>
          <a:bodyPr wrap="square" rtlCol="0">
            <a:spAutoFit/>
          </a:bodyPr>
          <a:lstStyle/>
          <a:p>
            <a:pPr algn="ctr"/>
            <a:r>
              <a:rPr lang="en-US" sz="3200" dirty="0">
                <a:solidFill>
                  <a:srgbClr val="002060"/>
                </a:solidFill>
                <a:latin typeface="Cambria" panose="02040503050406030204" pitchFamily="18" charset="0"/>
              </a:rPr>
              <a:t>Code using C++</a:t>
            </a:r>
          </a:p>
          <a:p>
            <a:pPr algn="ctr"/>
            <a:endParaRPr lang="en-US" sz="3200" dirty="0">
              <a:solidFill>
                <a:srgbClr val="002060"/>
              </a:solidFill>
              <a:latin typeface="Cambria" panose="02040503050406030204" pitchFamily="18" charset="0"/>
            </a:endParaRPr>
          </a:p>
        </p:txBody>
      </p:sp>
      <p:sp>
        <p:nvSpPr>
          <p:cNvPr id="14" name="TextBox 13">
            <a:extLst>
              <a:ext uri="{FF2B5EF4-FFF2-40B4-BE49-F238E27FC236}">
                <a16:creationId xmlns:a16="http://schemas.microsoft.com/office/drawing/2014/main" id="{DF5EF52D-D0D5-0E4A-AA4B-354CB7C9E7AC}"/>
              </a:ext>
            </a:extLst>
          </p:cNvPr>
          <p:cNvSpPr txBox="1"/>
          <p:nvPr/>
        </p:nvSpPr>
        <p:spPr>
          <a:xfrm>
            <a:off x="8268402" y="1903778"/>
            <a:ext cx="1246254" cy="584775"/>
          </a:xfrm>
          <a:prstGeom prst="rect">
            <a:avLst/>
          </a:prstGeom>
          <a:noFill/>
        </p:spPr>
        <p:txBody>
          <a:bodyPr wrap="square" rtlCol="0">
            <a:spAutoFit/>
          </a:bodyPr>
          <a:lstStyle/>
          <a:p>
            <a:pPr algn="ctr"/>
            <a:r>
              <a:rPr lang="en-US" sz="3200" dirty="0">
                <a:solidFill>
                  <a:srgbClr val="002060"/>
                </a:solidFill>
                <a:latin typeface="Cambria" panose="02040503050406030204" pitchFamily="18" charset="0"/>
              </a:rPr>
              <a:t>Q &amp; A</a:t>
            </a:r>
          </a:p>
        </p:txBody>
      </p:sp>
    </p:spTree>
    <p:extLst>
      <p:ext uri="{BB962C8B-B14F-4D97-AF65-F5344CB8AC3E}">
        <p14:creationId xmlns:p14="http://schemas.microsoft.com/office/powerpoint/2010/main" val="2810055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8409A-6C28-B64B-9EFF-E3EF7736CCF6}"/>
              </a:ext>
            </a:extLst>
          </p:cNvPr>
          <p:cNvSpPr>
            <a:spLocks noGrp="1"/>
          </p:cNvSpPr>
          <p:nvPr>
            <p:ph type="title"/>
          </p:nvPr>
        </p:nvSpPr>
        <p:spPr>
          <a:xfrm>
            <a:off x="1024129" y="43359"/>
            <a:ext cx="9720072" cy="1499616"/>
          </a:xfrm>
        </p:spPr>
        <p:txBody>
          <a:bodyPr/>
          <a:lstStyle/>
          <a:p>
            <a:pPr algn="ctr"/>
            <a:r>
              <a:rPr lang="en-US" dirty="0">
                <a:solidFill>
                  <a:srgbClr val="002060"/>
                </a:solidFill>
                <a:latin typeface="Cambria" panose="02040503050406030204" pitchFamily="18" charset="0"/>
              </a:rPr>
              <a:t>DMA</a:t>
            </a:r>
          </a:p>
        </p:txBody>
      </p:sp>
      <p:sp>
        <p:nvSpPr>
          <p:cNvPr id="3" name="Content Placeholder 2">
            <a:extLst>
              <a:ext uri="{FF2B5EF4-FFF2-40B4-BE49-F238E27FC236}">
                <a16:creationId xmlns:a16="http://schemas.microsoft.com/office/drawing/2014/main" id="{7273273C-BE85-7941-A8AF-86BDCA879A0C}"/>
              </a:ext>
            </a:extLst>
          </p:cNvPr>
          <p:cNvSpPr>
            <a:spLocks noGrp="1"/>
          </p:cNvSpPr>
          <p:nvPr>
            <p:ph idx="1"/>
          </p:nvPr>
        </p:nvSpPr>
        <p:spPr>
          <a:xfrm>
            <a:off x="1024129" y="1452771"/>
            <a:ext cx="10756194" cy="5095513"/>
          </a:xfrm>
        </p:spPr>
        <p:txBody>
          <a:bodyPr>
            <a:normAutofit/>
          </a:bodyPr>
          <a:lstStyle/>
          <a:p>
            <a:endParaRPr lang="en-IN" sz="2800" dirty="0">
              <a:solidFill>
                <a:srgbClr val="002060"/>
              </a:solidFill>
              <a:latin typeface="Cambria" panose="02040503050406030204" pitchFamily="18" charset="0"/>
            </a:endParaRPr>
          </a:p>
          <a:p>
            <a:r>
              <a:rPr lang="en-IN" sz="2800" dirty="0">
                <a:solidFill>
                  <a:srgbClr val="002060"/>
                </a:solidFill>
                <a:latin typeface="Cambria" panose="02040503050406030204" pitchFamily="18" charset="0"/>
              </a:rPr>
              <a:t>int a[5] = {1,2};  // memory wastage</a:t>
            </a:r>
          </a:p>
          <a:p>
            <a:r>
              <a:rPr lang="en-IN" sz="2800" dirty="0">
                <a:solidFill>
                  <a:srgbClr val="002060"/>
                </a:solidFill>
                <a:latin typeface="Cambria" panose="02040503050406030204" pitchFamily="18" charset="0"/>
              </a:rPr>
              <a:t>int a[2] = {10,20,30};  // memory shortage</a:t>
            </a:r>
          </a:p>
          <a:p>
            <a:r>
              <a:rPr lang="en-IN" sz="2800" dirty="0">
                <a:solidFill>
                  <a:srgbClr val="002060"/>
                </a:solidFill>
                <a:latin typeface="Cambria" panose="02040503050406030204" pitchFamily="18" charset="0"/>
              </a:rPr>
              <a:t>DMA – User decides required number of bytes in run time.</a:t>
            </a:r>
          </a:p>
          <a:p>
            <a:pPr algn="ctr"/>
            <a:endParaRPr lang="en-IN" sz="2800" dirty="0">
              <a:solidFill>
                <a:srgbClr val="002060"/>
              </a:solidFill>
              <a:latin typeface="Cambria" panose="02040503050406030204" pitchFamily="18" charset="0"/>
            </a:endParaRPr>
          </a:p>
          <a:p>
            <a:pPr algn="ctr"/>
            <a:r>
              <a:rPr lang="en-IN" sz="2800" b="1" dirty="0">
                <a:solidFill>
                  <a:srgbClr val="002060"/>
                </a:solidFill>
                <a:latin typeface="Cambria" panose="02040503050406030204" pitchFamily="18" charset="0"/>
              </a:rPr>
              <a:t>int *</a:t>
            </a:r>
            <a:r>
              <a:rPr lang="en-IN" sz="2800" b="1" dirty="0" err="1">
                <a:solidFill>
                  <a:srgbClr val="002060"/>
                </a:solidFill>
                <a:latin typeface="Cambria" panose="02040503050406030204" pitchFamily="18" charset="0"/>
              </a:rPr>
              <a:t>ptr</a:t>
            </a:r>
            <a:r>
              <a:rPr lang="en-IN" sz="2800" b="1" dirty="0">
                <a:solidFill>
                  <a:srgbClr val="002060"/>
                </a:solidFill>
                <a:latin typeface="Cambria" panose="02040503050406030204" pitchFamily="18" charset="0"/>
              </a:rPr>
              <a:t> = new int[size];</a:t>
            </a:r>
          </a:p>
          <a:p>
            <a:pPr algn="ctr"/>
            <a:endParaRPr lang="en-IN" sz="2800" b="1" dirty="0">
              <a:solidFill>
                <a:srgbClr val="002060"/>
              </a:solidFill>
              <a:latin typeface="Cambria" panose="02040503050406030204" pitchFamily="18" charset="0"/>
            </a:endParaRPr>
          </a:p>
          <a:p>
            <a:endParaRPr lang="en-IN" sz="2800" dirty="0">
              <a:solidFill>
                <a:srgbClr val="002060"/>
              </a:solidFill>
              <a:latin typeface="Cambria" panose="02040503050406030204" pitchFamily="18" charset="0"/>
            </a:endParaRPr>
          </a:p>
        </p:txBody>
      </p:sp>
    </p:spTree>
    <p:extLst>
      <p:ext uri="{BB962C8B-B14F-4D97-AF65-F5344CB8AC3E}">
        <p14:creationId xmlns:p14="http://schemas.microsoft.com/office/powerpoint/2010/main" val="1420423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E3330-211A-894B-8226-ED8AF8207680}"/>
              </a:ext>
            </a:extLst>
          </p:cNvPr>
          <p:cNvSpPr>
            <a:spLocks noGrp="1"/>
          </p:cNvSpPr>
          <p:nvPr>
            <p:ph type="title"/>
          </p:nvPr>
        </p:nvSpPr>
        <p:spPr/>
        <p:txBody>
          <a:bodyPr/>
          <a:lstStyle/>
          <a:p>
            <a:pPr algn="ctr"/>
            <a:r>
              <a:rPr lang="en-US" sz="5400" dirty="0">
                <a:solidFill>
                  <a:srgbClr val="002060"/>
                </a:solidFill>
                <a:latin typeface="Cambria" panose="02040503050406030204" pitchFamily="18" charset="0"/>
              </a:rPr>
              <a:t>Memory allocation</a:t>
            </a:r>
            <a:endParaRPr lang="en-US" dirty="0"/>
          </a:p>
        </p:txBody>
      </p:sp>
      <p:sp>
        <p:nvSpPr>
          <p:cNvPr id="3" name="Content Placeholder 2">
            <a:extLst>
              <a:ext uri="{FF2B5EF4-FFF2-40B4-BE49-F238E27FC236}">
                <a16:creationId xmlns:a16="http://schemas.microsoft.com/office/drawing/2014/main" id="{87031CFA-90C6-7744-B948-4F0120A29B35}"/>
              </a:ext>
            </a:extLst>
          </p:cNvPr>
          <p:cNvSpPr>
            <a:spLocks noGrp="1"/>
          </p:cNvSpPr>
          <p:nvPr>
            <p:ph idx="1"/>
          </p:nvPr>
        </p:nvSpPr>
        <p:spPr>
          <a:xfrm>
            <a:off x="165711" y="2761489"/>
            <a:ext cx="9720073" cy="4023360"/>
          </a:xfrm>
        </p:spPr>
        <p:txBody>
          <a:bodyPr/>
          <a:lstStyle/>
          <a:p>
            <a:r>
              <a:rPr lang="en-IN" sz="2400" b="1" dirty="0">
                <a:solidFill>
                  <a:srgbClr val="002060"/>
                </a:solidFill>
                <a:latin typeface="Cambria" panose="02040503050406030204" pitchFamily="18" charset="0"/>
              </a:rPr>
              <a:t>The stack</a:t>
            </a:r>
            <a:r>
              <a:rPr lang="en-IN" sz="2400" dirty="0">
                <a:solidFill>
                  <a:srgbClr val="002060"/>
                </a:solidFill>
                <a:latin typeface="Cambria" panose="02040503050406030204" pitchFamily="18" charset="0"/>
              </a:rPr>
              <a:t> − All variables declared inside the function will take up </a:t>
            </a:r>
            <a:r>
              <a:rPr lang="en-IN" sz="2400" b="1" dirty="0">
                <a:solidFill>
                  <a:srgbClr val="002060"/>
                </a:solidFill>
                <a:latin typeface="Cambria" panose="02040503050406030204" pitchFamily="18" charset="0"/>
              </a:rPr>
              <a:t>memory</a:t>
            </a:r>
            <a:r>
              <a:rPr lang="en-IN" sz="2400" dirty="0">
                <a:solidFill>
                  <a:srgbClr val="002060"/>
                </a:solidFill>
                <a:latin typeface="Cambria" panose="02040503050406030204" pitchFamily="18" charset="0"/>
              </a:rPr>
              <a:t> from the stack.</a:t>
            </a:r>
          </a:p>
          <a:p>
            <a:r>
              <a:rPr lang="en-IN" sz="2400" b="1" dirty="0">
                <a:solidFill>
                  <a:srgbClr val="002060"/>
                </a:solidFill>
                <a:latin typeface="Cambria" panose="02040503050406030204" pitchFamily="18" charset="0"/>
              </a:rPr>
              <a:t>The heap</a:t>
            </a:r>
            <a:r>
              <a:rPr lang="en-IN" sz="2400" dirty="0">
                <a:solidFill>
                  <a:srgbClr val="002060"/>
                </a:solidFill>
                <a:latin typeface="Cambria" panose="02040503050406030204" pitchFamily="18" charset="0"/>
              </a:rPr>
              <a:t> − This is unused </a:t>
            </a:r>
            <a:r>
              <a:rPr lang="en-IN" sz="2400" b="1" dirty="0">
                <a:solidFill>
                  <a:srgbClr val="002060"/>
                </a:solidFill>
                <a:latin typeface="Cambria" panose="02040503050406030204" pitchFamily="18" charset="0"/>
              </a:rPr>
              <a:t>memory</a:t>
            </a:r>
            <a:r>
              <a:rPr lang="en-IN" sz="2400" dirty="0">
                <a:solidFill>
                  <a:srgbClr val="002060"/>
                </a:solidFill>
                <a:latin typeface="Cambria" panose="02040503050406030204" pitchFamily="18" charset="0"/>
              </a:rPr>
              <a:t> of the program and can </a:t>
            </a:r>
          </a:p>
          <a:p>
            <a:r>
              <a:rPr lang="en-IN" sz="2400" dirty="0">
                <a:solidFill>
                  <a:srgbClr val="002060"/>
                </a:solidFill>
                <a:latin typeface="Cambria" panose="02040503050406030204" pitchFamily="18" charset="0"/>
              </a:rPr>
              <a:t>be used to allocate the </a:t>
            </a:r>
            <a:r>
              <a:rPr lang="en-IN" sz="2400" b="1" dirty="0">
                <a:solidFill>
                  <a:srgbClr val="002060"/>
                </a:solidFill>
                <a:latin typeface="Cambria" panose="02040503050406030204" pitchFamily="18" charset="0"/>
              </a:rPr>
              <a:t>memory</a:t>
            </a:r>
            <a:r>
              <a:rPr lang="en-IN" sz="2400" dirty="0">
                <a:solidFill>
                  <a:srgbClr val="002060"/>
                </a:solidFill>
                <a:latin typeface="Cambria" panose="02040503050406030204" pitchFamily="18" charset="0"/>
              </a:rPr>
              <a:t> dynamically when </a:t>
            </a:r>
          </a:p>
          <a:p>
            <a:r>
              <a:rPr lang="en-IN" sz="2400" dirty="0">
                <a:solidFill>
                  <a:srgbClr val="002060"/>
                </a:solidFill>
                <a:latin typeface="Cambria" panose="02040503050406030204" pitchFamily="18" charset="0"/>
              </a:rPr>
              <a:t>program runs.</a:t>
            </a:r>
          </a:p>
          <a:p>
            <a:endParaRPr lang="en-US" dirty="0"/>
          </a:p>
        </p:txBody>
      </p:sp>
      <p:pic>
        <p:nvPicPr>
          <p:cNvPr id="4" name="Picture 3">
            <a:extLst>
              <a:ext uri="{FF2B5EF4-FFF2-40B4-BE49-F238E27FC236}">
                <a16:creationId xmlns:a16="http://schemas.microsoft.com/office/drawing/2014/main" id="{19BBC809-4AAD-4F48-BB7C-83AD7BA8B685}"/>
              </a:ext>
            </a:extLst>
          </p:cNvPr>
          <p:cNvPicPr>
            <a:picLocks noChangeAspect="1"/>
          </p:cNvPicPr>
          <p:nvPr/>
        </p:nvPicPr>
        <p:blipFill>
          <a:blip r:embed="rId2"/>
          <a:stretch>
            <a:fillRect/>
          </a:stretch>
        </p:blipFill>
        <p:spPr>
          <a:xfrm>
            <a:off x="8509000" y="2084832"/>
            <a:ext cx="3683000" cy="3670300"/>
          </a:xfrm>
          <a:prstGeom prst="rect">
            <a:avLst/>
          </a:prstGeom>
        </p:spPr>
      </p:pic>
    </p:spTree>
    <p:extLst>
      <p:ext uri="{BB962C8B-B14F-4D97-AF65-F5344CB8AC3E}">
        <p14:creationId xmlns:p14="http://schemas.microsoft.com/office/powerpoint/2010/main" val="394540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EE6E2-1620-0A48-8A6D-C3A51E99A8DD}"/>
              </a:ext>
            </a:extLst>
          </p:cNvPr>
          <p:cNvSpPr>
            <a:spLocks noGrp="1"/>
          </p:cNvSpPr>
          <p:nvPr>
            <p:ph type="title"/>
          </p:nvPr>
        </p:nvSpPr>
        <p:spPr>
          <a:xfrm>
            <a:off x="-390046" y="-32546"/>
            <a:ext cx="12972091" cy="650987"/>
          </a:xfrm>
        </p:spPr>
        <p:txBody>
          <a:bodyPr>
            <a:normAutofit/>
          </a:bodyPr>
          <a:lstStyle/>
          <a:p>
            <a:pPr algn="ctr"/>
            <a:r>
              <a:rPr lang="en-US" sz="3600" dirty="0">
                <a:solidFill>
                  <a:srgbClr val="002060"/>
                </a:solidFill>
                <a:latin typeface="Cambria" panose="02040503050406030204" pitchFamily="18" charset="0"/>
              </a:rPr>
              <a:t>Memory allocation representation</a:t>
            </a:r>
          </a:p>
        </p:txBody>
      </p:sp>
      <p:graphicFrame>
        <p:nvGraphicFramePr>
          <p:cNvPr id="4" name="Table 3">
            <a:extLst>
              <a:ext uri="{FF2B5EF4-FFF2-40B4-BE49-F238E27FC236}">
                <a16:creationId xmlns:a16="http://schemas.microsoft.com/office/drawing/2014/main" id="{5C8AC1F6-E184-6D4F-B90D-079A35DE9183}"/>
              </a:ext>
            </a:extLst>
          </p:cNvPr>
          <p:cNvGraphicFramePr>
            <a:graphicFrameLocks noGrp="1"/>
          </p:cNvGraphicFramePr>
          <p:nvPr>
            <p:extLst>
              <p:ext uri="{D42A27DB-BD31-4B8C-83A1-F6EECF244321}">
                <p14:modId xmlns:p14="http://schemas.microsoft.com/office/powerpoint/2010/main" val="1189231074"/>
              </p:ext>
            </p:extLst>
          </p:nvPr>
        </p:nvGraphicFramePr>
        <p:xfrm>
          <a:off x="5707624" y="1502059"/>
          <a:ext cx="6214982" cy="5055138"/>
        </p:xfrm>
        <a:graphic>
          <a:graphicData uri="http://schemas.openxmlformats.org/drawingml/2006/table">
            <a:tbl>
              <a:tblPr firstRow="1" bandRow="1">
                <a:tableStyleId>{5C22544A-7EE6-4342-B048-85BDC9FD1C3A}</a:tableStyleId>
              </a:tblPr>
              <a:tblGrid>
                <a:gridCol w="3052917">
                  <a:extLst>
                    <a:ext uri="{9D8B030D-6E8A-4147-A177-3AD203B41FA5}">
                      <a16:colId xmlns:a16="http://schemas.microsoft.com/office/drawing/2014/main" val="880102507"/>
                    </a:ext>
                  </a:extLst>
                </a:gridCol>
                <a:gridCol w="3162065">
                  <a:extLst>
                    <a:ext uri="{9D8B030D-6E8A-4147-A177-3AD203B41FA5}">
                      <a16:colId xmlns:a16="http://schemas.microsoft.com/office/drawing/2014/main" val="1486671340"/>
                    </a:ext>
                  </a:extLst>
                </a:gridCol>
              </a:tblGrid>
              <a:tr h="1114303">
                <a:tc>
                  <a:txBody>
                    <a:bodyPr/>
                    <a:lstStyle/>
                    <a:p>
                      <a:pPr algn="ctr"/>
                      <a:r>
                        <a:rPr lang="en-US" sz="3200" dirty="0">
                          <a:latin typeface="Cambria" panose="02040503050406030204" pitchFamily="18" charset="0"/>
                        </a:rPr>
                        <a:t>Stack</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a:latin typeface="Cambria" panose="02040503050406030204" pitchFamily="18" charset="0"/>
                        </a:rPr>
                        <a:t>Heap</a:t>
                      </a:r>
                    </a:p>
                    <a:p>
                      <a:endParaRPr lang="en-US" dirty="0"/>
                    </a:p>
                  </a:txBody>
                  <a:tcPr/>
                </a:tc>
                <a:extLst>
                  <a:ext uri="{0D108BD9-81ED-4DB2-BD59-A6C34878D82A}">
                    <a16:rowId xmlns:a16="http://schemas.microsoft.com/office/drawing/2014/main" val="60590010"/>
                  </a:ext>
                </a:extLst>
              </a:tr>
              <a:tr h="3940835">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49489818"/>
                  </a:ext>
                </a:extLst>
              </a:tr>
            </a:tbl>
          </a:graphicData>
        </a:graphic>
      </p:graphicFrame>
      <p:sp>
        <p:nvSpPr>
          <p:cNvPr id="5" name="Rectangle 4">
            <a:extLst>
              <a:ext uri="{FF2B5EF4-FFF2-40B4-BE49-F238E27FC236}">
                <a16:creationId xmlns:a16="http://schemas.microsoft.com/office/drawing/2014/main" id="{10559F84-0F8E-B749-B570-8BAFB73F2B97}"/>
              </a:ext>
            </a:extLst>
          </p:cNvPr>
          <p:cNvSpPr/>
          <p:nvPr/>
        </p:nvSpPr>
        <p:spPr>
          <a:xfrm>
            <a:off x="6346524" y="3025002"/>
            <a:ext cx="1563329" cy="597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A10959-7D5C-4D4F-A03A-8FC7E9F46826}"/>
              </a:ext>
            </a:extLst>
          </p:cNvPr>
          <p:cNvSpPr/>
          <p:nvPr/>
        </p:nvSpPr>
        <p:spPr>
          <a:xfrm>
            <a:off x="6384382" y="4194928"/>
            <a:ext cx="1563329" cy="597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6E911CA-FE9C-2145-A863-01A2DEE3D841}"/>
              </a:ext>
            </a:extLst>
          </p:cNvPr>
          <p:cNvSpPr/>
          <p:nvPr/>
        </p:nvSpPr>
        <p:spPr>
          <a:xfrm>
            <a:off x="6405616" y="5364854"/>
            <a:ext cx="1563329" cy="597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ACAB18-BFFF-654E-A547-3F8E5E16A4BB}"/>
              </a:ext>
            </a:extLst>
          </p:cNvPr>
          <p:cNvSpPr/>
          <p:nvPr/>
        </p:nvSpPr>
        <p:spPr>
          <a:xfrm>
            <a:off x="9473380" y="3025002"/>
            <a:ext cx="511277" cy="597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9577190-898B-614A-8EBA-B57156E0D05B}"/>
              </a:ext>
            </a:extLst>
          </p:cNvPr>
          <p:cNvSpPr/>
          <p:nvPr/>
        </p:nvSpPr>
        <p:spPr>
          <a:xfrm>
            <a:off x="9729017" y="5405281"/>
            <a:ext cx="1563329" cy="597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D48C524-BE0B-B948-AFF7-0648F4DB9E8B}"/>
              </a:ext>
            </a:extLst>
          </p:cNvPr>
          <p:cNvSpPr/>
          <p:nvPr/>
        </p:nvSpPr>
        <p:spPr>
          <a:xfrm>
            <a:off x="9999405" y="3025002"/>
            <a:ext cx="511277" cy="597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EE16342-CBD3-A047-991D-DB9FE19B59A5}"/>
              </a:ext>
            </a:extLst>
          </p:cNvPr>
          <p:cNvSpPr/>
          <p:nvPr/>
        </p:nvSpPr>
        <p:spPr>
          <a:xfrm>
            <a:off x="10520272" y="3025002"/>
            <a:ext cx="511277" cy="597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5D9CB054-DBB3-EC47-8C4F-BF6F3EFF3B5E}"/>
              </a:ext>
            </a:extLst>
          </p:cNvPr>
          <p:cNvSpPr/>
          <p:nvPr/>
        </p:nvSpPr>
        <p:spPr>
          <a:xfrm>
            <a:off x="11036709" y="3028296"/>
            <a:ext cx="511277" cy="597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0F57649-E903-5542-B562-7589378E0799}"/>
              </a:ext>
            </a:extLst>
          </p:cNvPr>
          <p:cNvSpPr/>
          <p:nvPr/>
        </p:nvSpPr>
        <p:spPr>
          <a:xfrm>
            <a:off x="9466890" y="4260890"/>
            <a:ext cx="511277" cy="597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EE0FAA2B-C6DA-9E40-8EB0-E35BB60CA74C}"/>
              </a:ext>
            </a:extLst>
          </p:cNvPr>
          <p:cNvSpPr/>
          <p:nvPr/>
        </p:nvSpPr>
        <p:spPr>
          <a:xfrm>
            <a:off x="9992915" y="4260890"/>
            <a:ext cx="511277" cy="597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A12F118E-C9DA-2942-9C74-378DB32FD8BF}"/>
              </a:ext>
            </a:extLst>
          </p:cNvPr>
          <p:cNvSpPr/>
          <p:nvPr/>
        </p:nvSpPr>
        <p:spPr>
          <a:xfrm>
            <a:off x="10528772" y="4260890"/>
            <a:ext cx="511277" cy="597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8EE99A2B-982E-7E4A-BBB2-338B0528A3A6}"/>
              </a:ext>
            </a:extLst>
          </p:cNvPr>
          <p:cNvSpPr/>
          <p:nvPr/>
        </p:nvSpPr>
        <p:spPr>
          <a:xfrm>
            <a:off x="11044967" y="4264426"/>
            <a:ext cx="511277" cy="597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EA668B04-EFC7-5141-ADF2-91E796229718}"/>
              </a:ext>
            </a:extLst>
          </p:cNvPr>
          <p:cNvSpPr/>
          <p:nvPr/>
        </p:nvSpPr>
        <p:spPr>
          <a:xfrm>
            <a:off x="1032188" y="618441"/>
            <a:ext cx="6096000" cy="5355312"/>
          </a:xfrm>
          <a:prstGeom prst="rect">
            <a:avLst/>
          </a:prstGeom>
        </p:spPr>
        <p:txBody>
          <a:bodyPr>
            <a:spAutoFit/>
          </a:bodyPr>
          <a:lstStyle/>
          <a:p>
            <a:r>
              <a:rPr lang="en-IN" dirty="0">
                <a:solidFill>
                  <a:srgbClr val="000000"/>
                </a:solidFill>
                <a:latin typeface="Menlo" panose="020B0609030804020204" pitchFamily="49" charset="0"/>
              </a:rPr>
              <a:t>#include&lt;iostream&gt;</a:t>
            </a:r>
          </a:p>
          <a:p>
            <a:r>
              <a:rPr lang="en-IN" dirty="0">
                <a:solidFill>
                  <a:srgbClr val="000000"/>
                </a:solidFill>
                <a:latin typeface="Menlo" panose="020B0609030804020204" pitchFamily="49" charset="0"/>
              </a:rPr>
              <a:t>using namespace std;</a:t>
            </a:r>
          </a:p>
          <a:p>
            <a:br>
              <a:rPr lang="en-IN" dirty="0">
                <a:solidFill>
                  <a:srgbClr val="000000"/>
                </a:solidFill>
                <a:latin typeface="Menlo" panose="020B0609030804020204" pitchFamily="49" charset="0"/>
              </a:rPr>
            </a:br>
            <a:endParaRPr lang="en-IN" dirty="0">
              <a:solidFill>
                <a:srgbClr val="000000"/>
              </a:solidFill>
              <a:latin typeface="Menlo" panose="020B0609030804020204" pitchFamily="49" charset="0"/>
            </a:endParaRPr>
          </a:p>
          <a:p>
            <a:r>
              <a:rPr lang="en-IN" dirty="0">
                <a:solidFill>
                  <a:srgbClr val="000000"/>
                </a:solidFill>
                <a:latin typeface="Menlo" panose="020B0609030804020204" pitchFamily="49" charset="0"/>
              </a:rPr>
              <a:t>int main()</a:t>
            </a:r>
          </a:p>
          <a:p>
            <a:r>
              <a:rPr lang="en-IN" dirty="0">
                <a:solidFill>
                  <a:srgbClr val="000000"/>
                </a:solidFill>
                <a:latin typeface="Menlo" panose="020B0609030804020204" pitchFamily="49" charset="0"/>
              </a:rPr>
              <a:t>{</a:t>
            </a:r>
          </a:p>
          <a:p>
            <a:br>
              <a:rPr lang="en-IN" dirty="0">
                <a:solidFill>
                  <a:srgbClr val="000000"/>
                </a:solidFill>
                <a:latin typeface="Menlo" panose="020B0609030804020204" pitchFamily="49" charset="0"/>
              </a:rPr>
            </a:br>
            <a:endParaRPr lang="en-IN" dirty="0">
              <a:solidFill>
                <a:srgbClr val="000000"/>
              </a:solidFill>
              <a:latin typeface="Menlo" panose="020B0609030804020204" pitchFamily="49" charset="0"/>
            </a:endParaRPr>
          </a:p>
          <a:p>
            <a:r>
              <a:rPr lang="en-IN" dirty="0">
                <a:solidFill>
                  <a:srgbClr val="000000"/>
                </a:solidFill>
                <a:latin typeface="Menlo" panose="020B0609030804020204" pitchFamily="49" charset="0"/>
              </a:rPr>
              <a:t>        int *p;</a:t>
            </a:r>
          </a:p>
          <a:p>
            <a:r>
              <a:rPr lang="en-IN" dirty="0">
                <a:solidFill>
                  <a:srgbClr val="000000"/>
                </a:solidFill>
                <a:latin typeface="Menlo" panose="020B0609030804020204" pitchFamily="49" charset="0"/>
              </a:rPr>
              <a:t>        float *q;</a:t>
            </a:r>
          </a:p>
          <a:p>
            <a:r>
              <a:rPr lang="en-IN" dirty="0">
                <a:solidFill>
                  <a:srgbClr val="000000"/>
                </a:solidFill>
                <a:latin typeface="Menlo" panose="020B0609030804020204" pitchFamily="49" charset="0"/>
              </a:rPr>
              <a:t>        char *r;</a:t>
            </a:r>
          </a:p>
          <a:p>
            <a:r>
              <a:rPr lang="en-IN" dirty="0">
                <a:solidFill>
                  <a:srgbClr val="000000"/>
                </a:solidFill>
                <a:latin typeface="Menlo" panose="020B0609030804020204" pitchFamily="49" charset="0"/>
              </a:rPr>
              <a:t>        p=new int(10);</a:t>
            </a:r>
          </a:p>
          <a:p>
            <a:r>
              <a:rPr lang="en-IN" dirty="0">
                <a:solidFill>
                  <a:srgbClr val="000000"/>
                </a:solidFill>
                <a:latin typeface="Menlo" panose="020B0609030804020204" pitchFamily="49" charset="0"/>
              </a:rPr>
              <a:t>        q=new float(1.5);</a:t>
            </a:r>
          </a:p>
          <a:p>
            <a:r>
              <a:rPr lang="en-IN" dirty="0">
                <a:solidFill>
                  <a:srgbClr val="000000"/>
                </a:solidFill>
                <a:latin typeface="Menlo" panose="020B0609030804020204" pitchFamily="49" charset="0"/>
              </a:rPr>
              <a:t>        r=new char('X’);</a:t>
            </a:r>
            <a:br>
              <a:rPr lang="en-IN" dirty="0">
                <a:solidFill>
                  <a:srgbClr val="000000"/>
                </a:solidFill>
                <a:latin typeface="Menlo" panose="020B0609030804020204" pitchFamily="49" charset="0"/>
              </a:rPr>
            </a:br>
            <a:endParaRPr lang="en-IN" dirty="0">
              <a:solidFill>
                <a:srgbClr val="000000"/>
              </a:solidFill>
              <a:latin typeface="Menlo" panose="020B0609030804020204" pitchFamily="49" charset="0"/>
            </a:endParaRPr>
          </a:p>
          <a:p>
            <a:r>
              <a:rPr lang="en-IN" dirty="0">
                <a:solidFill>
                  <a:srgbClr val="000000"/>
                </a:solidFill>
                <a:latin typeface="Menlo" panose="020B0609030804020204" pitchFamily="49" charset="0"/>
              </a:rPr>
              <a:t>        delete p;</a:t>
            </a:r>
          </a:p>
          <a:p>
            <a:r>
              <a:rPr lang="en-IN" dirty="0">
                <a:solidFill>
                  <a:srgbClr val="000000"/>
                </a:solidFill>
                <a:latin typeface="Menlo" panose="020B0609030804020204" pitchFamily="49" charset="0"/>
              </a:rPr>
              <a:t>        delete q;</a:t>
            </a:r>
          </a:p>
          <a:p>
            <a:r>
              <a:rPr lang="en-IN" dirty="0">
                <a:solidFill>
                  <a:srgbClr val="000000"/>
                </a:solidFill>
                <a:latin typeface="Menlo" panose="020B0609030804020204" pitchFamily="49" charset="0"/>
              </a:rPr>
              <a:t>        delete r;</a:t>
            </a:r>
          </a:p>
          <a:p>
            <a:r>
              <a:rPr lang="en-IN" dirty="0">
                <a:solidFill>
                  <a:srgbClr val="000000"/>
                </a:solidFill>
                <a:latin typeface="Menlo" panose="020B0609030804020204" pitchFamily="49" charset="0"/>
              </a:rPr>
              <a:t>}</a:t>
            </a:r>
            <a:endParaRPr lang="en-IN"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2196973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EE6E2-1620-0A48-8A6D-C3A51E99A8DD}"/>
              </a:ext>
            </a:extLst>
          </p:cNvPr>
          <p:cNvSpPr>
            <a:spLocks noGrp="1"/>
          </p:cNvSpPr>
          <p:nvPr>
            <p:ph type="title"/>
          </p:nvPr>
        </p:nvSpPr>
        <p:spPr>
          <a:xfrm>
            <a:off x="-390046" y="-32546"/>
            <a:ext cx="12972091" cy="650987"/>
          </a:xfrm>
        </p:spPr>
        <p:txBody>
          <a:bodyPr>
            <a:normAutofit/>
          </a:bodyPr>
          <a:lstStyle/>
          <a:p>
            <a:pPr algn="ctr"/>
            <a:r>
              <a:rPr lang="en-US" sz="3600" dirty="0">
                <a:solidFill>
                  <a:srgbClr val="002060"/>
                </a:solidFill>
                <a:latin typeface="Cambria" panose="02040503050406030204" pitchFamily="18" charset="0"/>
              </a:rPr>
              <a:t>Memory allocation representation-ARRAYS</a:t>
            </a:r>
          </a:p>
        </p:txBody>
      </p:sp>
      <p:graphicFrame>
        <p:nvGraphicFramePr>
          <p:cNvPr id="4" name="Table 3">
            <a:extLst>
              <a:ext uri="{FF2B5EF4-FFF2-40B4-BE49-F238E27FC236}">
                <a16:creationId xmlns:a16="http://schemas.microsoft.com/office/drawing/2014/main" id="{5C8AC1F6-E184-6D4F-B90D-079A35DE9183}"/>
              </a:ext>
            </a:extLst>
          </p:cNvPr>
          <p:cNvGraphicFramePr>
            <a:graphicFrameLocks noGrp="1"/>
          </p:cNvGraphicFramePr>
          <p:nvPr/>
        </p:nvGraphicFramePr>
        <p:xfrm>
          <a:off x="5707624" y="1502059"/>
          <a:ext cx="6214982" cy="5055138"/>
        </p:xfrm>
        <a:graphic>
          <a:graphicData uri="http://schemas.openxmlformats.org/drawingml/2006/table">
            <a:tbl>
              <a:tblPr firstRow="1" bandRow="1">
                <a:tableStyleId>{5C22544A-7EE6-4342-B048-85BDC9FD1C3A}</a:tableStyleId>
              </a:tblPr>
              <a:tblGrid>
                <a:gridCol w="3052917">
                  <a:extLst>
                    <a:ext uri="{9D8B030D-6E8A-4147-A177-3AD203B41FA5}">
                      <a16:colId xmlns:a16="http://schemas.microsoft.com/office/drawing/2014/main" val="880102507"/>
                    </a:ext>
                  </a:extLst>
                </a:gridCol>
                <a:gridCol w="3162065">
                  <a:extLst>
                    <a:ext uri="{9D8B030D-6E8A-4147-A177-3AD203B41FA5}">
                      <a16:colId xmlns:a16="http://schemas.microsoft.com/office/drawing/2014/main" val="1486671340"/>
                    </a:ext>
                  </a:extLst>
                </a:gridCol>
              </a:tblGrid>
              <a:tr h="1114303">
                <a:tc>
                  <a:txBody>
                    <a:bodyPr/>
                    <a:lstStyle/>
                    <a:p>
                      <a:pPr algn="ctr"/>
                      <a:r>
                        <a:rPr lang="en-US" sz="3200" dirty="0">
                          <a:latin typeface="Cambria" panose="02040503050406030204" pitchFamily="18" charset="0"/>
                        </a:rPr>
                        <a:t>Stack</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a:latin typeface="Cambria" panose="02040503050406030204" pitchFamily="18" charset="0"/>
                        </a:rPr>
                        <a:t>Heap</a:t>
                      </a:r>
                    </a:p>
                    <a:p>
                      <a:endParaRPr lang="en-US" dirty="0"/>
                    </a:p>
                  </a:txBody>
                  <a:tcPr/>
                </a:tc>
                <a:extLst>
                  <a:ext uri="{0D108BD9-81ED-4DB2-BD59-A6C34878D82A}">
                    <a16:rowId xmlns:a16="http://schemas.microsoft.com/office/drawing/2014/main" val="60590010"/>
                  </a:ext>
                </a:extLst>
              </a:tr>
              <a:tr h="3940835">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49489818"/>
                  </a:ext>
                </a:extLst>
              </a:tr>
            </a:tbl>
          </a:graphicData>
        </a:graphic>
      </p:graphicFrame>
      <p:sp>
        <p:nvSpPr>
          <p:cNvPr id="5" name="Rectangle 4">
            <a:extLst>
              <a:ext uri="{FF2B5EF4-FFF2-40B4-BE49-F238E27FC236}">
                <a16:creationId xmlns:a16="http://schemas.microsoft.com/office/drawing/2014/main" id="{10559F84-0F8E-B749-B570-8BAFB73F2B97}"/>
              </a:ext>
            </a:extLst>
          </p:cNvPr>
          <p:cNvSpPr/>
          <p:nvPr/>
        </p:nvSpPr>
        <p:spPr>
          <a:xfrm>
            <a:off x="6349576" y="3365818"/>
            <a:ext cx="1563329" cy="597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A10959-7D5C-4D4F-A03A-8FC7E9F46826}"/>
              </a:ext>
            </a:extLst>
          </p:cNvPr>
          <p:cNvSpPr/>
          <p:nvPr/>
        </p:nvSpPr>
        <p:spPr>
          <a:xfrm>
            <a:off x="6361272" y="4846746"/>
            <a:ext cx="1563329" cy="597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ACAB18-BFFF-654E-A547-3F8E5E16A4BB}"/>
              </a:ext>
            </a:extLst>
          </p:cNvPr>
          <p:cNvSpPr/>
          <p:nvPr/>
        </p:nvSpPr>
        <p:spPr>
          <a:xfrm>
            <a:off x="9194898" y="3852472"/>
            <a:ext cx="833397" cy="805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F7A69B94-FB2C-D047-9705-E670E9448689}"/>
              </a:ext>
            </a:extLst>
          </p:cNvPr>
          <p:cNvSpPr/>
          <p:nvPr/>
        </p:nvSpPr>
        <p:spPr>
          <a:xfrm>
            <a:off x="10028295" y="3852472"/>
            <a:ext cx="833397" cy="805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DFE50F3A-9667-2A4D-B332-0375AADF8D69}"/>
              </a:ext>
            </a:extLst>
          </p:cNvPr>
          <p:cNvSpPr/>
          <p:nvPr/>
        </p:nvSpPr>
        <p:spPr>
          <a:xfrm>
            <a:off x="10843551" y="3852472"/>
            <a:ext cx="833397" cy="805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90E6CE90-820D-2F4B-8F62-9413484E9CAC}"/>
              </a:ext>
            </a:extLst>
          </p:cNvPr>
          <p:cNvSpPr txBox="1"/>
          <p:nvPr/>
        </p:nvSpPr>
        <p:spPr>
          <a:xfrm>
            <a:off x="-389744" y="3537679"/>
            <a:ext cx="184731" cy="369332"/>
          </a:xfrm>
          <a:prstGeom prst="rect">
            <a:avLst/>
          </a:prstGeom>
          <a:noFill/>
        </p:spPr>
        <p:txBody>
          <a:bodyPr wrap="none" rtlCol="0">
            <a:spAutoFit/>
          </a:bodyPr>
          <a:lstStyle/>
          <a:p>
            <a:endParaRPr lang="en-US" dirty="0"/>
          </a:p>
        </p:txBody>
      </p:sp>
      <p:sp>
        <p:nvSpPr>
          <p:cNvPr id="7" name="Rectangle 6">
            <a:extLst>
              <a:ext uri="{FF2B5EF4-FFF2-40B4-BE49-F238E27FC236}">
                <a16:creationId xmlns:a16="http://schemas.microsoft.com/office/drawing/2014/main" id="{54535DF2-2E07-274A-A2C7-29B1295B88B3}"/>
              </a:ext>
            </a:extLst>
          </p:cNvPr>
          <p:cNvSpPr/>
          <p:nvPr/>
        </p:nvSpPr>
        <p:spPr>
          <a:xfrm>
            <a:off x="1076980" y="688908"/>
            <a:ext cx="6096000" cy="9510296"/>
          </a:xfrm>
          <a:prstGeom prst="rect">
            <a:avLst/>
          </a:prstGeom>
        </p:spPr>
        <p:txBody>
          <a:bodyPr>
            <a:spAutoFit/>
          </a:bodyPr>
          <a:lstStyle/>
          <a:p>
            <a:r>
              <a:rPr lang="en-IN" dirty="0">
                <a:solidFill>
                  <a:srgbClr val="000000"/>
                </a:solidFill>
                <a:latin typeface="Menlo" panose="020B0609030804020204" pitchFamily="49" charset="0"/>
              </a:rPr>
              <a:t>#include&lt;iostream&gt;</a:t>
            </a:r>
          </a:p>
          <a:p>
            <a:r>
              <a:rPr lang="en-IN" dirty="0">
                <a:solidFill>
                  <a:srgbClr val="000000"/>
                </a:solidFill>
                <a:latin typeface="Menlo" panose="020B0609030804020204" pitchFamily="49" charset="0"/>
              </a:rPr>
              <a:t>using namespace std;</a:t>
            </a:r>
          </a:p>
          <a:p>
            <a:br>
              <a:rPr lang="en-IN" dirty="0">
                <a:solidFill>
                  <a:srgbClr val="000000"/>
                </a:solidFill>
                <a:latin typeface="Menlo" panose="020B0609030804020204" pitchFamily="49" charset="0"/>
              </a:rPr>
            </a:br>
            <a:endParaRPr lang="en-IN" dirty="0">
              <a:solidFill>
                <a:srgbClr val="000000"/>
              </a:solidFill>
              <a:latin typeface="Menlo" panose="020B0609030804020204" pitchFamily="49" charset="0"/>
            </a:endParaRPr>
          </a:p>
          <a:p>
            <a:r>
              <a:rPr lang="en-IN" dirty="0">
                <a:solidFill>
                  <a:srgbClr val="000000"/>
                </a:solidFill>
                <a:latin typeface="Menlo" panose="020B0609030804020204" pitchFamily="49" charset="0"/>
              </a:rPr>
              <a:t>int main()</a:t>
            </a:r>
          </a:p>
          <a:p>
            <a:r>
              <a:rPr lang="en-IN" dirty="0">
                <a:solidFill>
                  <a:srgbClr val="000000"/>
                </a:solidFill>
                <a:latin typeface="Menlo" panose="020B0609030804020204" pitchFamily="49" charset="0"/>
              </a:rPr>
              <a:t>{</a:t>
            </a:r>
          </a:p>
          <a:p>
            <a:br>
              <a:rPr lang="en-IN" dirty="0">
                <a:solidFill>
                  <a:srgbClr val="000000"/>
                </a:solidFill>
                <a:latin typeface="Menlo" panose="020B0609030804020204" pitchFamily="49" charset="0"/>
              </a:rPr>
            </a:br>
            <a:endParaRPr lang="en-IN" dirty="0">
              <a:solidFill>
                <a:srgbClr val="000000"/>
              </a:solidFill>
              <a:latin typeface="Menlo" panose="020B0609030804020204" pitchFamily="49" charset="0"/>
            </a:endParaRPr>
          </a:p>
          <a:p>
            <a:r>
              <a:rPr lang="en-IN" dirty="0">
                <a:solidFill>
                  <a:srgbClr val="000000"/>
                </a:solidFill>
                <a:latin typeface="Menlo" panose="020B0609030804020204" pitchFamily="49" charset="0"/>
              </a:rPr>
              <a:t>        int size;</a:t>
            </a:r>
          </a:p>
          <a:p>
            <a:r>
              <a:rPr lang="en-IN" dirty="0">
                <a:solidFill>
                  <a:srgbClr val="000000"/>
                </a:solidFill>
                <a:latin typeface="Menlo" panose="020B0609030804020204" pitchFamily="49" charset="0"/>
              </a:rPr>
              <a:t>        </a:t>
            </a:r>
            <a:r>
              <a:rPr lang="en-IN" dirty="0" err="1">
                <a:solidFill>
                  <a:srgbClr val="000000"/>
                </a:solidFill>
                <a:latin typeface="Menlo" panose="020B0609030804020204" pitchFamily="49" charset="0"/>
              </a:rPr>
              <a:t>cout</a:t>
            </a:r>
            <a:r>
              <a:rPr lang="en-IN" dirty="0">
                <a:solidFill>
                  <a:srgbClr val="000000"/>
                </a:solidFill>
                <a:latin typeface="Menlo" panose="020B0609030804020204" pitchFamily="49" charset="0"/>
              </a:rPr>
              <a:t>&lt;&lt;"Enter array size";</a:t>
            </a:r>
          </a:p>
          <a:p>
            <a:r>
              <a:rPr lang="en-IN" dirty="0">
                <a:solidFill>
                  <a:srgbClr val="000000"/>
                </a:solidFill>
                <a:latin typeface="Menlo" panose="020B0609030804020204" pitchFamily="49" charset="0"/>
              </a:rPr>
              <a:t>        </a:t>
            </a:r>
            <a:r>
              <a:rPr lang="en-IN" dirty="0" err="1">
                <a:solidFill>
                  <a:srgbClr val="000000"/>
                </a:solidFill>
                <a:latin typeface="Menlo" panose="020B0609030804020204" pitchFamily="49" charset="0"/>
              </a:rPr>
              <a:t>cin</a:t>
            </a:r>
            <a:r>
              <a:rPr lang="en-IN" dirty="0">
                <a:solidFill>
                  <a:srgbClr val="000000"/>
                </a:solidFill>
                <a:latin typeface="Menlo" panose="020B0609030804020204" pitchFamily="49" charset="0"/>
              </a:rPr>
              <a:t>&gt;&gt;size;   // 3 as size</a:t>
            </a:r>
          </a:p>
          <a:p>
            <a:br>
              <a:rPr lang="en-IN" dirty="0">
                <a:solidFill>
                  <a:srgbClr val="000000"/>
                </a:solidFill>
                <a:latin typeface="Menlo" panose="020B0609030804020204" pitchFamily="49" charset="0"/>
              </a:rPr>
            </a:br>
            <a:endParaRPr lang="en-IN" dirty="0">
              <a:solidFill>
                <a:srgbClr val="000000"/>
              </a:solidFill>
              <a:latin typeface="Menlo" panose="020B0609030804020204" pitchFamily="49" charset="0"/>
            </a:endParaRPr>
          </a:p>
          <a:p>
            <a:r>
              <a:rPr lang="en-IN" dirty="0">
                <a:solidFill>
                  <a:srgbClr val="000000"/>
                </a:solidFill>
                <a:latin typeface="Menlo" panose="020B0609030804020204" pitchFamily="49" charset="0"/>
              </a:rPr>
              <a:t>        int *p=new int[size];</a:t>
            </a:r>
          </a:p>
          <a:p>
            <a:br>
              <a:rPr lang="en-IN" dirty="0">
                <a:solidFill>
                  <a:srgbClr val="000000"/>
                </a:solidFill>
                <a:latin typeface="Menlo" panose="020B0609030804020204" pitchFamily="49" charset="0"/>
              </a:rPr>
            </a:br>
            <a:endParaRPr lang="en-IN" dirty="0">
              <a:solidFill>
                <a:srgbClr val="000000"/>
              </a:solidFill>
              <a:latin typeface="Menlo" panose="020B0609030804020204" pitchFamily="49" charset="0"/>
            </a:endParaRPr>
          </a:p>
          <a:p>
            <a:r>
              <a:rPr lang="en-IN" dirty="0">
                <a:solidFill>
                  <a:srgbClr val="000000"/>
                </a:solidFill>
                <a:latin typeface="Menlo" panose="020B0609030804020204" pitchFamily="49" charset="0"/>
              </a:rPr>
              <a:t>        for(int </a:t>
            </a:r>
            <a:r>
              <a:rPr lang="en-IN" dirty="0" err="1">
                <a:solidFill>
                  <a:srgbClr val="000000"/>
                </a:solidFill>
                <a:latin typeface="Menlo" panose="020B0609030804020204" pitchFamily="49" charset="0"/>
              </a:rPr>
              <a:t>i</a:t>
            </a:r>
            <a:r>
              <a:rPr lang="en-IN" dirty="0">
                <a:solidFill>
                  <a:srgbClr val="000000"/>
                </a:solidFill>
                <a:latin typeface="Menlo" panose="020B0609030804020204" pitchFamily="49" charset="0"/>
              </a:rPr>
              <a:t>=0;i&lt;</a:t>
            </a:r>
            <a:r>
              <a:rPr lang="en-IN" dirty="0" err="1">
                <a:solidFill>
                  <a:srgbClr val="000000"/>
                </a:solidFill>
                <a:latin typeface="Menlo" panose="020B0609030804020204" pitchFamily="49" charset="0"/>
              </a:rPr>
              <a:t>size;i</a:t>
            </a:r>
            <a:r>
              <a:rPr lang="en-IN" dirty="0">
                <a:solidFill>
                  <a:srgbClr val="000000"/>
                </a:solidFill>
                <a:latin typeface="Menlo" panose="020B0609030804020204" pitchFamily="49" charset="0"/>
              </a:rPr>
              <a:t>++)</a:t>
            </a:r>
          </a:p>
          <a:p>
            <a:r>
              <a:rPr lang="en-IN" dirty="0">
                <a:solidFill>
                  <a:srgbClr val="000000"/>
                </a:solidFill>
                <a:latin typeface="Menlo" panose="020B0609030804020204" pitchFamily="49" charset="0"/>
              </a:rPr>
              <a:t>        {</a:t>
            </a:r>
          </a:p>
          <a:p>
            <a:r>
              <a:rPr lang="en-IN" dirty="0">
                <a:solidFill>
                  <a:srgbClr val="000000"/>
                </a:solidFill>
                <a:latin typeface="Menlo" panose="020B0609030804020204" pitchFamily="49" charset="0"/>
              </a:rPr>
              <a:t>                </a:t>
            </a:r>
            <a:r>
              <a:rPr lang="en-IN" dirty="0" err="1">
                <a:solidFill>
                  <a:srgbClr val="000000"/>
                </a:solidFill>
                <a:latin typeface="Menlo" panose="020B0609030804020204" pitchFamily="49" charset="0"/>
              </a:rPr>
              <a:t>cin</a:t>
            </a:r>
            <a:r>
              <a:rPr lang="en-IN" dirty="0">
                <a:solidFill>
                  <a:srgbClr val="000000"/>
                </a:solidFill>
                <a:latin typeface="Menlo" panose="020B0609030804020204" pitchFamily="49" charset="0"/>
              </a:rPr>
              <a:t>&gt;&gt;p[</a:t>
            </a:r>
            <a:r>
              <a:rPr lang="en-IN" dirty="0" err="1">
                <a:solidFill>
                  <a:srgbClr val="000000"/>
                </a:solidFill>
                <a:latin typeface="Menlo" panose="020B0609030804020204" pitchFamily="49" charset="0"/>
              </a:rPr>
              <a:t>i</a:t>
            </a:r>
            <a:r>
              <a:rPr lang="en-IN" dirty="0">
                <a:solidFill>
                  <a:srgbClr val="000000"/>
                </a:solidFill>
                <a:latin typeface="Menlo" panose="020B0609030804020204" pitchFamily="49" charset="0"/>
              </a:rPr>
              <a:t>];</a:t>
            </a:r>
          </a:p>
          <a:p>
            <a:r>
              <a:rPr lang="en-IN" dirty="0">
                <a:solidFill>
                  <a:srgbClr val="000000"/>
                </a:solidFill>
                <a:latin typeface="Menlo" panose="020B0609030804020204" pitchFamily="49" charset="0"/>
              </a:rPr>
              <a:t>        }</a:t>
            </a:r>
          </a:p>
          <a:p>
            <a:r>
              <a:rPr lang="en-IN" dirty="0">
                <a:solidFill>
                  <a:srgbClr val="000000"/>
                </a:solidFill>
                <a:latin typeface="Menlo" panose="020B0609030804020204" pitchFamily="49" charset="0"/>
              </a:rPr>
              <a:t>        </a:t>
            </a:r>
            <a:r>
              <a:rPr lang="en-IN" dirty="0" err="1">
                <a:solidFill>
                  <a:srgbClr val="000000"/>
                </a:solidFill>
                <a:latin typeface="Menlo" panose="020B0609030804020204" pitchFamily="49" charset="0"/>
              </a:rPr>
              <a:t>cout</a:t>
            </a:r>
            <a:r>
              <a:rPr lang="en-IN" dirty="0">
                <a:solidFill>
                  <a:srgbClr val="000000"/>
                </a:solidFill>
                <a:latin typeface="Menlo" panose="020B0609030804020204" pitchFamily="49" charset="0"/>
              </a:rPr>
              <a:t>&lt;&lt;</a:t>
            </a:r>
            <a:r>
              <a:rPr lang="en-IN" dirty="0" err="1">
                <a:solidFill>
                  <a:srgbClr val="000000"/>
                </a:solidFill>
                <a:latin typeface="Menlo" panose="020B0609030804020204" pitchFamily="49" charset="0"/>
              </a:rPr>
              <a:t>endl</a:t>
            </a:r>
            <a:r>
              <a:rPr lang="en-IN" dirty="0">
                <a:solidFill>
                  <a:srgbClr val="000000"/>
                </a:solidFill>
                <a:latin typeface="Menlo" panose="020B0609030804020204" pitchFamily="49" charset="0"/>
              </a:rPr>
              <a:t>;</a:t>
            </a:r>
          </a:p>
          <a:p>
            <a:br>
              <a:rPr lang="en-IN" dirty="0">
                <a:solidFill>
                  <a:srgbClr val="000000"/>
                </a:solidFill>
                <a:latin typeface="Menlo" panose="020B0609030804020204" pitchFamily="49" charset="0"/>
              </a:rPr>
            </a:br>
            <a:endParaRPr lang="en-IN" dirty="0">
              <a:solidFill>
                <a:srgbClr val="000000"/>
              </a:solidFill>
              <a:latin typeface="Menlo" panose="020B0609030804020204" pitchFamily="49" charset="0"/>
            </a:endParaRPr>
          </a:p>
          <a:p>
            <a:r>
              <a:rPr lang="en-IN" dirty="0">
                <a:solidFill>
                  <a:srgbClr val="000000"/>
                </a:solidFill>
                <a:latin typeface="Menlo" panose="020B0609030804020204" pitchFamily="49" charset="0"/>
              </a:rPr>
              <a:t>         for(int </a:t>
            </a:r>
            <a:r>
              <a:rPr lang="en-IN" dirty="0" err="1">
                <a:solidFill>
                  <a:srgbClr val="000000"/>
                </a:solidFill>
                <a:latin typeface="Menlo" panose="020B0609030804020204" pitchFamily="49" charset="0"/>
              </a:rPr>
              <a:t>i</a:t>
            </a:r>
            <a:r>
              <a:rPr lang="en-IN" dirty="0">
                <a:solidFill>
                  <a:srgbClr val="000000"/>
                </a:solidFill>
                <a:latin typeface="Menlo" panose="020B0609030804020204" pitchFamily="49" charset="0"/>
              </a:rPr>
              <a:t>=0;i&lt;</a:t>
            </a:r>
            <a:r>
              <a:rPr lang="en-IN" dirty="0" err="1">
                <a:solidFill>
                  <a:srgbClr val="000000"/>
                </a:solidFill>
                <a:latin typeface="Menlo" panose="020B0609030804020204" pitchFamily="49" charset="0"/>
              </a:rPr>
              <a:t>size;i</a:t>
            </a:r>
            <a:r>
              <a:rPr lang="en-IN" dirty="0">
                <a:solidFill>
                  <a:srgbClr val="000000"/>
                </a:solidFill>
                <a:latin typeface="Menlo" panose="020B0609030804020204" pitchFamily="49" charset="0"/>
              </a:rPr>
              <a:t>++)</a:t>
            </a:r>
          </a:p>
          <a:p>
            <a:r>
              <a:rPr lang="en-IN" dirty="0">
                <a:solidFill>
                  <a:srgbClr val="000000"/>
                </a:solidFill>
                <a:latin typeface="Menlo" panose="020B0609030804020204" pitchFamily="49" charset="0"/>
              </a:rPr>
              <a:t>        {</a:t>
            </a:r>
          </a:p>
          <a:p>
            <a:r>
              <a:rPr lang="en-IN" dirty="0">
                <a:solidFill>
                  <a:srgbClr val="000000"/>
                </a:solidFill>
                <a:latin typeface="Menlo" panose="020B0609030804020204" pitchFamily="49" charset="0"/>
              </a:rPr>
              <a:t>                </a:t>
            </a:r>
            <a:r>
              <a:rPr lang="en-IN" dirty="0" err="1">
                <a:solidFill>
                  <a:srgbClr val="000000"/>
                </a:solidFill>
                <a:latin typeface="Menlo" panose="020B0609030804020204" pitchFamily="49" charset="0"/>
              </a:rPr>
              <a:t>cout</a:t>
            </a:r>
            <a:r>
              <a:rPr lang="en-IN" dirty="0">
                <a:solidFill>
                  <a:srgbClr val="000000"/>
                </a:solidFill>
                <a:latin typeface="Menlo" panose="020B0609030804020204" pitchFamily="49" charset="0"/>
              </a:rPr>
              <a:t>&lt;&lt;p[</a:t>
            </a:r>
            <a:r>
              <a:rPr lang="en-IN" dirty="0" err="1">
                <a:solidFill>
                  <a:srgbClr val="000000"/>
                </a:solidFill>
                <a:latin typeface="Menlo" panose="020B0609030804020204" pitchFamily="49" charset="0"/>
              </a:rPr>
              <a:t>i</a:t>
            </a:r>
            <a:r>
              <a:rPr lang="en-IN" dirty="0">
                <a:solidFill>
                  <a:srgbClr val="000000"/>
                </a:solidFill>
                <a:latin typeface="Menlo" panose="020B0609030804020204" pitchFamily="49" charset="0"/>
              </a:rPr>
              <a:t>]&lt;&lt;" ";</a:t>
            </a:r>
          </a:p>
          <a:p>
            <a:r>
              <a:rPr lang="en-IN" dirty="0">
                <a:solidFill>
                  <a:srgbClr val="000000"/>
                </a:solidFill>
                <a:latin typeface="Menlo" panose="020B0609030804020204" pitchFamily="49" charset="0"/>
              </a:rPr>
              <a:t>        }</a:t>
            </a:r>
          </a:p>
          <a:p>
            <a:r>
              <a:rPr lang="en-IN" dirty="0">
                <a:solidFill>
                  <a:srgbClr val="000000"/>
                </a:solidFill>
                <a:latin typeface="Menlo" panose="020B0609030804020204" pitchFamily="49" charset="0"/>
              </a:rPr>
              <a:t>        </a:t>
            </a:r>
            <a:r>
              <a:rPr lang="en-IN" dirty="0" err="1">
                <a:solidFill>
                  <a:srgbClr val="000000"/>
                </a:solidFill>
                <a:latin typeface="Menlo" panose="020B0609030804020204" pitchFamily="49" charset="0"/>
              </a:rPr>
              <a:t>cout</a:t>
            </a:r>
            <a:r>
              <a:rPr lang="en-IN" dirty="0">
                <a:solidFill>
                  <a:srgbClr val="000000"/>
                </a:solidFill>
                <a:latin typeface="Menlo" panose="020B0609030804020204" pitchFamily="49" charset="0"/>
              </a:rPr>
              <a:t>&lt;&lt;</a:t>
            </a:r>
            <a:r>
              <a:rPr lang="en-IN" dirty="0" err="1">
                <a:solidFill>
                  <a:srgbClr val="000000"/>
                </a:solidFill>
                <a:latin typeface="Menlo" panose="020B0609030804020204" pitchFamily="49" charset="0"/>
              </a:rPr>
              <a:t>endl</a:t>
            </a:r>
            <a:r>
              <a:rPr lang="en-IN" dirty="0">
                <a:solidFill>
                  <a:srgbClr val="000000"/>
                </a:solidFill>
                <a:latin typeface="Menlo" panose="020B0609030804020204" pitchFamily="49" charset="0"/>
              </a:rPr>
              <a:t>;</a:t>
            </a:r>
          </a:p>
          <a:p>
            <a:br>
              <a:rPr lang="en-IN" dirty="0">
                <a:solidFill>
                  <a:srgbClr val="000000"/>
                </a:solidFill>
                <a:latin typeface="Menlo" panose="020B0609030804020204" pitchFamily="49" charset="0"/>
              </a:rPr>
            </a:br>
            <a:endParaRPr lang="en-IN" dirty="0">
              <a:solidFill>
                <a:srgbClr val="000000"/>
              </a:solidFill>
              <a:latin typeface="Menlo" panose="020B0609030804020204" pitchFamily="49" charset="0"/>
            </a:endParaRPr>
          </a:p>
          <a:p>
            <a:r>
              <a:rPr lang="en-IN" dirty="0">
                <a:solidFill>
                  <a:srgbClr val="000000"/>
                </a:solidFill>
                <a:latin typeface="Menlo" panose="020B0609030804020204" pitchFamily="49" charset="0"/>
              </a:rPr>
              <a:t>        delete p;</a:t>
            </a:r>
          </a:p>
          <a:p>
            <a:br>
              <a:rPr lang="en-IN" dirty="0">
                <a:solidFill>
                  <a:srgbClr val="000000"/>
                </a:solidFill>
                <a:latin typeface="Menlo" panose="020B0609030804020204" pitchFamily="49" charset="0"/>
              </a:rPr>
            </a:br>
            <a:endParaRPr lang="en-IN" dirty="0">
              <a:solidFill>
                <a:srgbClr val="000000"/>
              </a:solidFill>
              <a:latin typeface="Menlo" panose="020B0609030804020204" pitchFamily="49" charset="0"/>
            </a:endParaRPr>
          </a:p>
          <a:p>
            <a:r>
              <a:rPr lang="en-IN" dirty="0">
                <a:solidFill>
                  <a:srgbClr val="000000"/>
                </a:solidFill>
                <a:latin typeface="Menlo" panose="020B0609030804020204" pitchFamily="49" charset="0"/>
              </a:rPr>
              <a:t>}</a:t>
            </a:r>
            <a:endParaRPr lang="en-IN"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2908247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518FD-3ADC-9748-B5E8-7A741EEAE0D9}"/>
              </a:ext>
            </a:extLst>
          </p:cNvPr>
          <p:cNvSpPr>
            <a:spLocks noGrp="1"/>
          </p:cNvSpPr>
          <p:nvPr>
            <p:ph type="title"/>
          </p:nvPr>
        </p:nvSpPr>
        <p:spPr>
          <a:xfrm>
            <a:off x="1024128" y="-20986"/>
            <a:ext cx="9720072" cy="1499616"/>
          </a:xfrm>
        </p:spPr>
        <p:txBody>
          <a:bodyPr/>
          <a:lstStyle/>
          <a:p>
            <a:pPr algn="ctr"/>
            <a:r>
              <a:rPr lang="en-US" dirty="0">
                <a:solidFill>
                  <a:srgbClr val="002060"/>
                </a:solidFill>
                <a:latin typeface="Cambria" panose="02040503050406030204" pitchFamily="18" charset="0"/>
              </a:rPr>
              <a:t>Double pointers</a:t>
            </a:r>
          </a:p>
        </p:txBody>
      </p:sp>
      <p:sp>
        <p:nvSpPr>
          <p:cNvPr id="3" name="Content Placeholder 2">
            <a:extLst>
              <a:ext uri="{FF2B5EF4-FFF2-40B4-BE49-F238E27FC236}">
                <a16:creationId xmlns:a16="http://schemas.microsoft.com/office/drawing/2014/main" id="{B3712C5C-BE62-BC49-AE3E-31506CF77F8E}"/>
              </a:ext>
            </a:extLst>
          </p:cNvPr>
          <p:cNvSpPr>
            <a:spLocks noGrp="1"/>
          </p:cNvSpPr>
          <p:nvPr>
            <p:ph idx="1"/>
          </p:nvPr>
        </p:nvSpPr>
        <p:spPr>
          <a:xfrm>
            <a:off x="1024127" y="1176728"/>
            <a:ext cx="10398378" cy="5029200"/>
          </a:xfrm>
        </p:spPr>
        <p:txBody>
          <a:bodyPr>
            <a:normAutofit/>
          </a:bodyPr>
          <a:lstStyle/>
          <a:p>
            <a:pPr fontAlgn="base"/>
            <a:r>
              <a:rPr lang="en-IN" dirty="0">
                <a:solidFill>
                  <a:srgbClr val="002060"/>
                </a:solidFill>
                <a:latin typeface="Cambria" panose="02040503050406030204" pitchFamily="18" charset="0"/>
              </a:rPr>
              <a:t>Double Pointer (Pointer to Pointer) in C++</a:t>
            </a:r>
          </a:p>
          <a:p>
            <a:pPr fontAlgn="base"/>
            <a:r>
              <a:rPr lang="en-IN" dirty="0">
                <a:solidFill>
                  <a:srgbClr val="002060"/>
                </a:solidFill>
                <a:latin typeface="Cambria" panose="02040503050406030204" pitchFamily="18" charset="0"/>
              </a:rPr>
              <a:t>We already know that a pointer points to a location in memory and thus used to store the address of variables. So, when we define a pointer to pointer. The first pointer is used to store the address of the variable. And the second pointer is used to store the address of the first pointer. That is why they are also known as double pointers.</a:t>
            </a:r>
          </a:p>
          <a:p>
            <a:pPr fontAlgn="base"/>
            <a:endParaRPr lang="en-IN" dirty="0">
              <a:solidFill>
                <a:srgbClr val="002060"/>
              </a:solidFill>
              <a:latin typeface="Cambria" panose="02040503050406030204" pitchFamily="18" charset="0"/>
            </a:endParaRPr>
          </a:p>
          <a:p>
            <a:pPr fontAlgn="base"/>
            <a:r>
              <a:rPr lang="en-IN" b="1" dirty="0">
                <a:solidFill>
                  <a:srgbClr val="002060"/>
                </a:solidFill>
                <a:latin typeface="Cambria" panose="02040503050406030204" pitchFamily="18" charset="0"/>
              </a:rPr>
              <a:t>How to declare a pointer to pointer in C++?</a:t>
            </a:r>
            <a:br>
              <a:rPr lang="en-IN" dirty="0">
                <a:solidFill>
                  <a:srgbClr val="002060"/>
                </a:solidFill>
                <a:latin typeface="Cambria" panose="02040503050406030204" pitchFamily="18" charset="0"/>
              </a:rPr>
            </a:br>
            <a:r>
              <a:rPr lang="en-IN" dirty="0">
                <a:solidFill>
                  <a:srgbClr val="002060"/>
                </a:solidFill>
                <a:latin typeface="Cambria" panose="02040503050406030204" pitchFamily="18" charset="0"/>
              </a:rPr>
              <a:t>Declaring Pointer to Pointer is like declaring pointer in C++. </a:t>
            </a:r>
          </a:p>
          <a:p>
            <a:pPr fontAlgn="base"/>
            <a:r>
              <a:rPr lang="en-IN" dirty="0">
                <a:solidFill>
                  <a:srgbClr val="002060"/>
                </a:solidFill>
                <a:latin typeface="Cambria" panose="02040503050406030204" pitchFamily="18" charset="0"/>
              </a:rPr>
              <a:t>The difference is we must place an additional ‘*’ before the name of pointer.</a:t>
            </a:r>
            <a:br>
              <a:rPr lang="en-IN" dirty="0">
                <a:solidFill>
                  <a:srgbClr val="002060"/>
                </a:solidFill>
                <a:latin typeface="Cambria" panose="02040503050406030204" pitchFamily="18" charset="0"/>
              </a:rPr>
            </a:br>
            <a:endParaRPr lang="en-IN" dirty="0">
              <a:solidFill>
                <a:srgbClr val="002060"/>
              </a:solidFill>
              <a:latin typeface="Cambria" panose="02040503050406030204" pitchFamily="18" charset="0"/>
            </a:endParaRPr>
          </a:p>
          <a:p>
            <a:pPr fontAlgn="base"/>
            <a:r>
              <a:rPr lang="en-IN" b="1" dirty="0">
                <a:solidFill>
                  <a:srgbClr val="002060"/>
                </a:solidFill>
                <a:latin typeface="Cambria" panose="02040503050406030204" pitchFamily="18" charset="0"/>
              </a:rPr>
              <a:t>Syntax</a:t>
            </a:r>
            <a:r>
              <a:rPr lang="en-IN" dirty="0">
                <a:solidFill>
                  <a:srgbClr val="002060"/>
                </a:solidFill>
                <a:latin typeface="Cambria" panose="02040503050406030204" pitchFamily="18" charset="0"/>
              </a:rPr>
              <a:t>:</a:t>
            </a:r>
          </a:p>
          <a:p>
            <a:pPr fontAlgn="base"/>
            <a:r>
              <a:rPr lang="en-IN" dirty="0">
                <a:solidFill>
                  <a:srgbClr val="002060"/>
                </a:solidFill>
                <a:latin typeface="Cambria" panose="02040503050406030204" pitchFamily="18" charset="0"/>
              </a:rPr>
              <a:t>int **</a:t>
            </a:r>
            <a:r>
              <a:rPr lang="en-IN" dirty="0" err="1">
                <a:solidFill>
                  <a:srgbClr val="002060"/>
                </a:solidFill>
                <a:latin typeface="Cambria" panose="02040503050406030204" pitchFamily="18" charset="0"/>
              </a:rPr>
              <a:t>ptr</a:t>
            </a:r>
            <a:r>
              <a:rPr lang="en-IN" dirty="0">
                <a:solidFill>
                  <a:srgbClr val="002060"/>
                </a:solidFill>
                <a:latin typeface="Cambria" panose="02040503050406030204" pitchFamily="18" charset="0"/>
              </a:rPr>
              <a:t>; // declaring double pointers</a:t>
            </a:r>
          </a:p>
          <a:p>
            <a:endParaRPr lang="en-US" dirty="0">
              <a:solidFill>
                <a:srgbClr val="002060"/>
              </a:solidFill>
              <a:latin typeface="Cambria" panose="02040503050406030204" pitchFamily="18" charset="0"/>
            </a:endParaRPr>
          </a:p>
        </p:txBody>
      </p:sp>
    </p:spTree>
    <p:extLst>
      <p:ext uri="{BB962C8B-B14F-4D97-AF65-F5344CB8AC3E}">
        <p14:creationId xmlns:p14="http://schemas.microsoft.com/office/powerpoint/2010/main" val="2771793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green&#10;&#10;Description automatically generated">
            <a:extLst>
              <a:ext uri="{FF2B5EF4-FFF2-40B4-BE49-F238E27FC236}">
                <a16:creationId xmlns:a16="http://schemas.microsoft.com/office/drawing/2014/main" id="{431F204E-2A51-F148-A68B-BFE9317F771A}"/>
              </a:ext>
            </a:extLst>
          </p:cNvPr>
          <p:cNvPicPr>
            <a:picLocks noChangeAspect="1"/>
          </p:cNvPicPr>
          <p:nvPr/>
        </p:nvPicPr>
        <p:blipFill>
          <a:blip r:embed="rId2"/>
          <a:stretch>
            <a:fillRect/>
          </a:stretch>
        </p:blipFill>
        <p:spPr>
          <a:xfrm>
            <a:off x="1366290" y="1112396"/>
            <a:ext cx="9055631" cy="4329034"/>
          </a:xfrm>
          <a:prstGeom prst="rect">
            <a:avLst/>
          </a:prstGeom>
        </p:spPr>
      </p:pic>
    </p:spTree>
    <p:extLst>
      <p:ext uri="{BB962C8B-B14F-4D97-AF65-F5344CB8AC3E}">
        <p14:creationId xmlns:p14="http://schemas.microsoft.com/office/powerpoint/2010/main" val="940063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EE6E2-1620-0A48-8A6D-C3A51E99A8DD}"/>
              </a:ext>
            </a:extLst>
          </p:cNvPr>
          <p:cNvSpPr>
            <a:spLocks noGrp="1"/>
          </p:cNvSpPr>
          <p:nvPr>
            <p:ph type="title"/>
          </p:nvPr>
        </p:nvSpPr>
        <p:spPr>
          <a:xfrm>
            <a:off x="-390046" y="-32546"/>
            <a:ext cx="12972091" cy="650987"/>
          </a:xfrm>
        </p:spPr>
        <p:txBody>
          <a:bodyPr>
            <a:normAutofit/>
          </a:bodyPr>
          <a:lstStyle/>
          <a:p>
            <a:pPr algn="ctr"/>
            <a:r>
              <a:rPr lang="en-US" sz="3600" dirty="0">
                <a:solidFill>
                  <a:srgbClr val="002060"/>
                </a:solidFill>
                <a:latin typeface="Cambria" panose="02040503050406030204" pitchFamily="18" charset="0"/>
              </a:rPr>
              <a:t>Memory allocation representation-2D ARRAYS</a:t>
            </a:r>
          </a:p>
        </p:txBody>
      </p:sp>
      <p:graphicFrame>
        <p:nvGraphicFramePr>
          <p:cNvPr id="4" name="Table 3">
            <a:extLst>
              <a:ext uri="{FF2B5EF4-FFF2-40B4-BE49-F238E27FC236}">
                <a16:creationId xmlns:a16="http://schemas.microsoft.com/office/drawing/2014/main" id="{5C8AC1F6-E184-6D4F-B90D-079A35DE9183}"/>
              </a:ext>
            </a:extLst>
          </p:cNvPr>
          <p:cNvGraphicFramePr>
            <a:graphicFrameLocks noGrp="1"/>
          </p:cNvGraphicFramePr>
          <p:nvPr>
            <p:extLst>
              <p:ext uri="{D42A27DB-BD31-4B8C-83A1-F6EECF244321}">
                <p14:modId xmlns:p14="http://schemas.microsoft.com/office/powerpoint/2010/main" val="3727547111"/>
              </p:ext>
            </p:extLst>
          </p:nvPr>
        </p:nvGraphicFramePr>
        <p:xfrm>
          <a:off x="5707624" y="1502059"/>
          <a:ext cx="6214982" cy="5055138"/>
        </p:xfrm>
        <a:graphic>
          <a:graphicData uri="http://schemas.openxmlformats.org/drawingml/2006/table">
            <a:tbl>
              <a:tblPr firstRow="1" bandRow="1">
                <a:tableStyleId>{5C22544A-7EE6-4342-B048-85BDC9FD1C3A}</a:tableStyleId>
              </a:tblPr>
              <a:tblGrid>
                <a:gridCol w="2521976">
                  <a:extLst>
                    <a:ext uri="{9D8B030D-6E8A-4147-A177-3AD203B41FA5}">
                      <a16:colId xmlns:a16="http://schemas.microsoft.com/office/drawing/2014/main" val="880102507"/>
                    </a:ext>
                  </a:extLst>
                </a:gridCol>
                <a:gridCol w="3693006">
                  <a:extLst>
                    <a:ext uri="{9D8B030D-6E8A-4147-A177-3AD203B41FA5}">
                      <a16:colId xmlns:a16="http://schemas.microsoft.com/office/drawing/2014/main" val="1486671340"/>
                    </a:ext>
                  </a:extLst>
                </a:gridCol>
              </a:tblGrid>
              <a:tr h="1114303">
                <a:tc>
                  <a:txBody>
                    <a:bodyPr/>
                    <a:lstStyle/>
                    <a:p>
                      <a:pPr algn="ctr"/>
                      <a:r>
                        <a:rPr lang="en-US" sz="3200" dirty="0">
                          <a:latin typeface="Cambria" panose="02040503050406030204" pitchFamily="18" charset="0"/>
                        </a:rPr>
                        <a:t>Stack</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a:latin typeface="Cambria" panose="02040503050406030204" pitchFamily="18" charset="0"/>
                        </a:rPr>
                        <a:t>Heap</a:t>
                      </a:r>
                    </a:p>
                    <a:p>
                      <a:endParaRPr lang="en-US" dirty="0"/>
                    </a:p>
                  </a:txBody>
                  <a:tcPr/>
                </a:tc>
                <a:extLst>
                  <a:ext uri="{0D108BD9-81ED-4DB2-BD59-A6C34878D82A}">
                    <a16:rowId xmlns:a16="http://schemas.microsoft.com/office/drawing/2014/main" val="60590010"/>
                  </a:ext>
                </a:extLst>
              </a:tr>
              <a:tr h="3940835">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49489818"/>
                  </a:ext>
                </a:extLst>
              </a:tr>
            </a:tbl>
          </a:graphicData>
        </a:graphic>
      </p:graphicFrame>
      <p:sp>
        <p:nvSpPr>
          <p:cNvPr id="5" name="Rectangle 4">
            <a:extLst>
              <a:ext uri="{FF2B5EF4-FFF2-40B4-BE49-F238E27FC236}">
                <a16:creationId xmlns:a16="http://schemas.microsoft.com/office/drawing/2014/main" id="{10559F84-0F8E-B749-B570-8BAFB73F2B97}"/>
              </a:ext>
            </a:extLst>
          </p:cNvPr>
          <p:cNvSpPr/>
          <p:nvPr/>
        </p:nvSpPr>
        <p:spPr>
          <a:xfrm>
            <a:off x="6361271" y="4018834"/>
            <a:ext cx="1563329" cy="597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A10959-7D5C-4D4F-A03A-8FC7E9F46826}"/>
              </a:ext>
            </a:extLst>
          </p:cNvPr>
          <p:cNvSpPr/>
          <p:nvPr/>
        </p:nvSpPr>
        <p:spPr>
          <a:xfrm>
            <a:off x="6361271" y="5269160"/>
            <a:ext cx="1563329" cy="597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ACAB18-BFFF-654E-A547-3F8E5E16A4BB}"/>
              </a:ext>
            </a:extLst>
          </p:cNvPr>
          <p:cNvSpPr/>
          <p:nvPr/>
        </p:nvSpPr>
        <p:spPr>
          <a:xfrm>
            <a:off x="9506905" y="2768508"/>
            <a:ext cx="1915600" cy="379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F7A69B94-FB2C-D047-9705-E670E9448689}"/>
              </a:ext>
            </a:extLst>
          </p:cNvPr>
          <p:cNvSpPr/>
          <p:nvPr/>
        </p:nvSpPr>
        <p:spPr>
          <a:xfrm>
            <a:off x="9090205" y="4550013"/>
            <a:ext cx="833397" cy="486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DFE50F3A-9667-2A4D-B332-0375AADF8D69}"/>
              </a:ext>
            </a:extLst>
          </p:cNvPr>
          <p:cNvSpPr/>
          <p:nvPr/>
        </p:nvSpPr>
        <p:spPr>
          <a:xfrm>
            <a:off x="10744645" y="4550013"/>
            <a:ext cx="833397" cy="486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4AE1CF9E-93DA-3C44-A9D5-1E7866333BB7}"/>
              </a:ext>
            </a:extLst>
          </p:cNvPr>
          <p:cNvSpPr/>
          <p:nvPr/>
        </p:nvSpPr>
        <p:spPr>
          <a:xfrm>
            <a:off x="6361272" y="2768508"/>
            <a:ext cx="1563329" cy="597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CBAC1D0-5DD3-F245-9016-9FD251E1BF85}"/>
              </a:ext>
            </a:extLst>
          </p:cNvPr>
          <p:cNvSpPr/>
          <p:nvPr/>
        </p:nvSpPr>
        <p:spPr>
          <a:xfrm>
            <a:off x="9506905" y="3147934"/>
            <a:ext cx="1915600" cy="379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CF6A3A4-21D4-7A45-AD2F-52EB8E0012B1}"/>
              </a:ext>
            </a:extLst>
          </p:cNvPr>
          <p:cNvSpPr/>
          <p:nvPr/>
        </p:nvSpPr>
        <p:spPr>
          <a:xfrm>
            <a:off x="9911248" y="4550013"/>
            <a:ext cx="833397" cy="486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4771D41A-C333-3B46-B7B5-68151EEA0F1F}"/>
              </a:ext>
            </a:extLst>
          </p:cNvPr>
          <p:cNvSpPr/>
          <p:nvPr/>
        </p:nvSpPr>
        <p:spPr>
          <a:xfrm>
            <a:off x="9090206" y="5433631"/>
            <a:ext cx="833397" cy="486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4787B48-79A7-264F-8E5D-F995B8E4BEC7}"/>
              </a:ext>
            </a:extLst>
          </p:cNvPr>
          <p:cNvSpPr/>
          <p:nvPr/>
        </p:nvSpPr>
        <p:spPr>
          <a:xfrm>
            <a:off x="10744646" y="5433631"/>
            <a:ext cx="833397" cy="486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1F80C95F-7896-854C-80C8-21231E9F1C70}"/>
              </a:ext>
            </a:extLst>
          </p:cNvPr>
          <p:cNvSpPr/>
          <p:nvPr/>
        </p:nvSpPr>
        <p:spPr>
          <a:xfrm>
            <a:off x="9911249" y="5433631"/>
            <a:ext cx="833397" cy="486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C34CF35F-9800-F443-9893-68E414A02EE3}"/>
              </a:ext>
            </a:extLst>
          </p:cNvPr>
          <p:cNvSpPr/>
          <p:nvPr/>
        </p:nvSpPr>
        <p:spPr>
          <a:xfrm>
            <a:off x="865916" y="-805637"/>
            <a:ext cx="6096000" cy="15327273"/>
          </a:xfrm>
          <a:prstGeom prst="rect">
            <a:avLst/>
          </a:prstGeom>
        </p:spPr>
        <p:txBody>
          <a:bodyPr>
            <a:spAutoFit/>
          </a:bodyPr>
          <a:lstStyle/>
          <a:p>
            <a:br>
              <a:rPr lang="en-IN" dirty="0">
                <a:solidFill>
                  <a:srgbClr val="000000"/>
                </a:solidFill>
                <a:latin typeface="Menlo" panose="020B0609030804020204" pitchFamily="49" charset="0"/>
              </a:rPr>
            </a:br>
            <a:endParaRPr lang="en-IN" dirty="0">
              <a:solidFill>
                <a:srgbClr val="000000"/>
              </a:solidFill>
              <a:latin typeface="Menlo" panose="020B0609030804020204" pitchFamily="49" charset="0"/>
            </a:endParaRPr>
          </a:p>
          <a:p>
            <a:br>
              <a:rPr lang="en-IN" dirty="0">
                <a:solidFill>
                  <a:srgbClr val="000000"/>
                </a:solidFill>
                <a:latin typeface="Menlo" panose="020B0609030804020204" pitchFamily="49" charset="0"/>
              </a:rPr>
            </a:br>
            <a:endParaRPr lang="en-IN" dirty="0">
              <a:solidFill>
                <a:srgbClr val="000000"/>
              </a:solidFill>
              <a:latin typeface="Menlo" panose="020B0609030804020204" pitchFamily="49" charset="0"/>
            </a:endParaRPr>
          </a:p>
          <a:p>
            <a:br>
              <a:rPr lang="en-IN" dirty="0">
                <a:solidFill>
                  <a:srgbClr val="000000"/>
                </a:solidFill>
                <a:latin typeface="Menlo" panose="020B0609030804020204" pitchFamily="49" charset="0"/>
              </a:rPr>
            </a:br>
            <a:endParaRPr lang="en-IN" dirty="0">
              <a:solidFill>
                <a:srgbClr val="000000"/>
              </a:solidFill>
              <a:latin typeface="Menlo" panose="020B0609030804020204" pitchFamily="49" charset="0"/>
            </a:endParaRPr>
          </a:p>
          <a:p>
            <a:r>
              <a:rPr lang="en-IN" dirty="0">
                <a:solidFill>
                  <a:srgbClr val="000000"/>
                </a:solidFill>
                <a:latin typeface="Menlo" panose="020B0609030804020204" pitchFamily="49" charset="0"/>
              </a:rPr>
              <a:t>#include&lt;iostream&gt;</a:t>
            </a:r>
          </a:p>
          <a:p>
            <a:r>
              <a:rPr lang="en-IN" dirty="0">
                <a:solidFill>
                  <a:srgbClr val="000000"/>
                </a:solidFill>
                <a:latin typeface="Menlo" panose="020B0609030804020204" pitchFamily="49" charset="0"/>
              </a:rPr>
              <a:t>using namespace std;</a:t>
            </a:r>
          </a:p>
          <a:p>
            <a:br>
              <a:rPr lang="en-IN" dirty="0">
                <a:solidFill>
                  <a:srgbClr val="000000"/>
                </a:solidFill>
                <a:latin typeface="Menlo" panose="020B0609030804020204" pitchFamily="49" charset="0"/>
              </a:rPr>
            </a:br>
            <a:endParaRPr lang="en-IN" dirty="0">
              <a:solidFill>
                <a:srgbClr val="000000"/>
              </a:solidFill>
              <a:latin typeface="Menlo" panose="020B0609030804020204" pitchFamily="49" charset="0"/>
            </a:endParaRPr>
          </a:p>
          <a:p>
            <a:r>
              <a:rPr lang="en-IN" dirty="0">
                <a:solidFill>
                  <a:srgbClr val="000000"/>
                </a:solidFill>
                <a:latin typeface="Menlo" panose="020B0609030804020204" pitchFamily="49" charset="0"/>
              </a:rPr>
              <a:t>int main()</a:t>
            </a:r>
          </a:p>
          <a:p>
            <a:r>
              <a:rPr lang="en-IN" dirty="0">
                <a:solidFill>
                  <a:srgbClr val="000000"/>
                </a:solidFill>
                <a:latin typeface="Menlo" panose="020B0609030804020204" pitchFamily="49" charset="0"/>
              </a:rPr>
              <a:t>{</a:t>
            </a:r>
          </a:p>
          <a:p>
            <a:br>
              <a:rPr lang="en-IN" dirty="0">
                <a:solidFill>
                  <a:srgbClr val="000000"/>
                </a:solidFill>
                <a:latin typeface="Menlo" panose="020B0609030804020204" pitchFamily="49" charset="0"/>
              </a:rPr>
            </a:br>
            <a:endParaRPr lang="en-IN" dirty="0">
              <a:solidFill>
                <a:srgbClr val="000000"/>
              </a:solidFill>
              <a:latin typeface="Menlo" panose="020B0609030804020204" pitchFamily="49" charset="0"/>
            </a:endParaRPr>
          </a:p>
          <a:p>
            <a:r>
              <a:rPr lang="en-IN" dirty="0">
                <a:solidFill>
                  <a:srgbClr val="000000"/>
                </a:solidFill>
                <a:latin typeface="Menlo" panose="020B0609030804020204" pitchFamily="49" charset="0"/>
              </a:rPr>
              <a:t>        int **</a:t>
            </a:r>
            <a:r>
              <a:rPr lang="en-IN" dirty="0" err="1">
                <a:solidFill>
                  <a:srgbClr val="000000"/>
                </a:solidFill>
                <a:latin typeface="Menlo" panose="020B0609030804020204" pitchFamily="49" charset="0"/>
              </a:rPr>
              <a:t>ptr</a:t>
            </a:r>
            <a:r>
              <a:rPr lang="en-IN" dirty="0">
                <a:solidFill>
                  <a:srgbClr val="000000"/>
                </a:solidFill>
                <a:latin typeface="Menlo" panose="020B0609030804020204" pitchFamily="49" charset="0"/>
              </a:rPr>
              <a:t>, </a:t>
            </a:r>
            <a:r>
              <a:rPr lang="en-IN" dirty="0" err="1">
                <a:solidFill>
                  <a:srgbClr val="000000"/>
                </a:solidFill>
                <a:latin typeface="Menlo" panose="020B0609030804020204" pitchFamily="49" charset="0"/>
              </a:rPr>
              <a:t>size_row</a:t>
            </a:r>
            <a:r>
              <a:rPr lang="en-IN" dirty="0">
                <a:solidFill>
                  <a:srgbClr val="000000"/>
                </a:solidFill>
                <a:latin typeface="Menlo" panose="020B0609030804020204" pitchFamily="49" charset="0"/>
              </a:rPr>
              <a:t>, </a:t>
            </a:r>
            <a:r>
              <a:rPr lang="en-IN" dirty="0" err="1">
                <a:solidFill>
                  <a:srgbClr val="000000"/>
                </a:solidFill>
                <a:latin typeface="Menlo" panose="020B0609030804020204" pitchFamily="49" charset="0"/>
              </a:rPr>
              <a:t>size_col</a:t>
            </a:r>
            <a:r>
              <a:rPr lang="en-IN" dirty="0">
                <a:solidFill>
                  <a:srgbClr val="000000"/>
                </a:solidFill>
                <a:latin typeface="Menlo" panose="020B0609030804020204" pitchFamily="49" charset="0"/>
              </a:rPr>
              <a:t>, row, col;</a:t>
            </a:r>
          </a:p>
          <a:p>
            <a:br>
              <a:rPr lang="en-IN" dirty="0">
                <a:solidFill>
                  <a:srgbClr val="000000"/>
                </a:solidFill>
                <a:latin typeface="Menlo" panose="020B0609030804020204" pitchFamily="49" charset="0"/>
              </a:rPr>
            </a:br>
            <a:endParaRPr lang="en-IN" dirty="0">
              <a:solidFill>
                <a:srgbClr val="000000"/>
              </a:solidFill>
              <a:latin typeface="Menlo" panose="020B0609030804020204" pitchFamily="49" charset="0"/>
            </a:endParaRPr>
          </a:p>
          <a:p>
            <a:r>
              <a:rPr lang="en-IN" dirty="0">
                <a:solidFill>
                  <a:srgbClr val="000000"/>
                </a:solidFill>
                <a:latin typeface="Menlo" panose="020B0609030804020204" pitchFamily="49" charset="0"/>
              </a:rPr>
              <a:t>        </a:t>
            </a:r>
            <a:r>
              <a:rPr lang="en-IN" dirty="0" err="1">
                <a:solidFill>
                  <a:srgbClr val="000000"/>
                </a:solidFill>
                <a:latin typeface="Menlo" panose="020B0609030804020204" pitchFamily="49" charset="0"/>
              </a:rPr>
              <a:t>cout</a:t>
            </a:r>
            <a:r>
              <a:rPr lang="en-IN" dirty="0">
                <a:solidFill>
                  <a:srgbClr val="000000"/>
                </a:solidFill>
                <a:latin typeface="Menlo" panose="020B0609030804020204" pitchFamily="49" charset="0"/>
              </a:rPr>
              <a:t>&lt;&lt;"enter row &amp; col size";</a:t>
            </a:r>
          </a:p>
          <a:p>
            <a:r>
              <a:rPr lang="en-IN" dirty="0">
                <a:solidFill>
                  <a:srgbClr val="000000"/>
                </a:solidFill>
                <a:latin typeface="Menlo" panose="020B0609030804020204" pitchFamily="49" charset="0"/>
              </a:rPr>
              <a:t>        </a:t>
            </a:r>
            <a:r>
              <a:rPr lang="en-IN" dirty="0" err="1">
                <a:solidFill>
                  <a:srgbClr val="000000"/>
                </a:solidFill>
                <a:latin typeface="Menlo" panose="020B0609030804020204" pitchFamily="49" charset="0"/>
              </a:rPr>
              <a:t>cin</a:t>
            </a:r>
            <a:r>
              <a:rPr lang="en-IN" dirty="0">
                <a:solidFill>
                  <a:srgbClr val="000000"/>
                </a:solidFill>
                <a:latin typeface="Menlo" panose="020B0609030804020204" pitchFamily="49" charset="0"/>
              </a:rPr>
              <a:t>&gt;&gt;</a:t>
            </a:r>
            <a:r>
              <a:rPr lang="en-IN" dirty="0" err="1">
                <a:solidFill>
                  <a:srgbClr val="000000"/>
                </a:solidFill>
                <a:latin typeface="Menlo" panose="020B0609030804020204" pitchFamily="49" charset="0"/>
              </a:rPr>
              <a:t>size_row</a:t>
            </a:r>
            <a:r>
              <a:rPr lang="en-IN" dirty="0">
                <a:solidFill>
                  <a:srgbClr val="000000"/>
                </a:solidFill>
                <a:latin typeface="Menlo" panose="020B0609030804020204" pitchFamily="49" charset="0"/>
              </a:rPr>
              <a:t>&gt;&gt;</a:t>
            </a:r>
            <a:r>
              <a:rPr lang="en-IN" dirty="0" err="1">
                <a:solidFill>
                  <a:srgbClr val="000000"/>
                </a:solidFill>
                <a:latin typeface="Menlo" panose="020B0609030804020204" pitchFamily="49" charset="0"/>
              </a:rPr>
              <a:t>size_col</a:t>
            </a:r>
            <a:r>
              <a:rPr lang="en-IN" dirty="0">
                <a:solidFill>
                  <a:srgbClr val="000000"/>
                </a:solidFill>
                <a:latin typeface="Menlo" panose="020B0609030804020204" pitchFamily="49" charset="0"/>
              </a:rPr>
              <a:t>;  // row-2 and col-3</a:t>
            </a:r>
          </a:p>
          <a:p>
            <a:br>
              <a:rPr lang="en-IN" dirty="0">
                <a:solidFill>
                  <a:srgbClr val="000000"/>
                </a:solidFill>
                <a:latin typeface="Menlo" panose="020B0609030804020204" pitchFamily="49" charset="0"/>
              </a:rPr>
            </a:br>
            <a:endParaRPr lang="en-IN" dirty="0">
              <a:solidFill>
                <a:srgbClr val="000000"/>
              </a:solidFill>
              <a:latin typeface="Menlo" panose="020B0609030804020204" pitchFamily="49" charset="0"/>
            </a:endParaRPr>
          </a:p>
          <a:p>
            <a:r>
              <a:rPr lang="en-IN" dirty="0">
                <a:solidFill>
                  <a:srgbClr val="000000"/>
                </a:solidFill>
                <a:latin typeface="Menlo" panose="020B0609030804020204" pitchFamily="49" charset="0"/>
              </a:rPr>
              <a:t>        </a:t>
            </a:r>
            <a:r>
              <a:rPr lang="en-IN" dirty="0" err="1">
                <a:solidFill>
                  <a:srgbClr val="000000"/>
                </a:solidFill>
                <a:latin typeface="Menlo" panose="020B0609030804020204" pitchFamily="49" charset="0"/>
              </a:rPr>
              <a:t>ptr</a:t>
            </a:r>
            <a:r>
              <a:rPr lang="en-IN" dirty="0">
                <a:solidFill>
                  <a:srgbClr val="000000"/>
                </a:solidFill>
                <a:latin typeface="Menlo" panose="020B0609030804020204" pitchFamily="49" charset="0"/>
              </a:rPr>
              <a:t>=new int *[</a:t>
            </a:r>
            <a:r>
              <a:rPr lang="en-IN" dirty="0" err="1">
                <a:solidFill>
                  <a:srgbClr val="000000"/>
                </a:solidFill>
                <a:latin typeface="Menlo" panose="020B0609030804020204" pitchFamily="49" charset="0"/>
              </a:rPr>
              <a:t>size_row</a:t>
            </a:r>
            <a:r>
              <a:rPr lang="en-IN" dirty="0">
                <a:solidFill>
                  <a:srgbClr val="000000"/>
                </a:solidFill>
                <a:latin typeface="Menlo" panose="020B0609030804020204" pitchFamily="49" charset="0"/>
              </a:rPr>
              <a:t>];</a:t>
            </a:r>
          </a:p>
          <a:p>
            <a:br>
              <a:rPr lang="en-IN" dirty="0">
                <a:solidFill>
                  <a:srgbClr val="000000"/>
                </a:solidFill>
                <a:latin typeface="Menlo" panose="020B0609030804020204" pitchFamily="49" charset="0"/>
              </a:rPr>
            </a:br>
            <a:endParaRPr lang="en-IN" dirty="0">
              <a:solidFill>
                <a:srgbClr val="000000"/>
              </a:solidFill>
              <a:latin typeface="Menlo" panose="020B0609030804020204" pitchFamily="49" charset="0"/>
            </a:endParaRPr>
          </a:p>
          <a:p>
            <a:r>
              <a:rPr lang="en-IN" dirty="0">
                <a:solidFill>
                  <a:srgbClr val="000000"/>
                </a:solidFill>
                <a:latin typeface="Menlo" panose="020B0609030804020204" pitchFamily="49" charset="0"/>
              </a:rPr>
              <a:t>        for(row=0;row&lt;</a:t>
            </a:r>
            <a:r>
              <a:rPr lang="en-IN" dirty="0" err="1">
                <a:solidFill>
                  <a:srgbClr val="000000"/>
                </a:solidFill>
                <a:latin typeface="Menlo" panose="020B0609030804020204" pitchFamily="49" charset="0"/>
              </a:rPr>
              <a:t>size_row;row</a:t>
            </a:r>
            <a:r>
              <a:rPr lang="en-IN" dirty="0">
                <a:solidFill>
                  <a:srgbClr val="000000"/>
                </a:solidFill>
                <a:latin typeface="Menlo" panose="020B0609030804020204" pitchFamily="49" charset="0"/>
              </a:rPr>
              <a:t>++)</a:t>
            </a:r>
          </a:p>
          <a:p>
            <a:r>
              <a:rPr lang="en-IN" dirty="0">
                <a:solidFill>
                  <a:srgbClr val="000000"/>
                </a:solidFill>
                <a:latin typeface="Menlo" panose="020B0609030804020204" pitchFamily="49" charset="0"/>
              </a:rPr>
              <a:t>        {</a:t>
            </a:r>
          </a:p>
          <a:p>
            <a:r>
              <a:rPr lang="en-IN" dirty="0">
                <a:solidFill>
                  <a:srgbClr val="000000"/>
                </a:solidFill>
                <a:latin typeface="Menlo" panose="020B0609030804020204" pitchFamily="49" charset="0"/>
              </a:rPr>
              <a:t>                </a:t>
            </a:r>
            <a:r>
              <a:rPr lang="en-IN" dirty="0" err="1">
                <a:solidFill>
                  <a:srgbClr val="000000"/>
                </a:solidFill>
                <a:latin typeface="Menlo" panose="020B0609030804020204" pitchFamily="49" charset="0"/>
              </a:rPr>
              <a:t>ptr</a:t>
            </a:r>
            <a:r>
              <a:rPr lang="en-IN" dirty="0">
                <a:solidFill>
                  <a:srgbClr val="000000"/>
                </a:solidFill>
                <a:latin typeface="Menlo" panose="020B0609030804020204" pitchFamily="49" charset="0"/>
              </a:rPr>
              <a:t>[row]=new int[</a:t>
            </a:r>
            <a:r>
              <a:rPr lang="en-IN" dirty="0" err="1">
                <a:solidFill>
                  <a:srgbClr val="000000"/>
                </a:solidFill>
                <a:latin typeface="Menlo" panose="020B0609030804020204" pitchFamily="49" charset="0"/>
              </a:rPr>
              <a:t>size_col</a:t>
            </a:r>
            <a:r>
              <a:rPr lang="en-IN" dirty="0">
                <a:solidFill>
                  <a:srgbClr val="000000"/>
                </a:solidFill>
                <a:latin typeface="Menlo" panose="020B0609030804020204" pitchFamily="49" charset="0"/>
              </a:rPr>
              <a:t>];</a:t>
            </a:r>
          </a:p>
          <a:p>
            <a:r>
              <a:rPr lang="en-IN" dirty="0">
                <a:solidFill>
                  <a:srgbClr val="000000"/>
                </a:solidFill>
                <a:latin typeface="Menlo" panose="020B0609030804020204" pitchFamily="49" charset="0"/>
              </a:rPr>
              <a:t>        }</a:t>
            </a:r>
          </a:p>
          <a:p>
            <a:r>
              <a:rPr lang="en-IN" dirty="0">
                <a:solidFill>
                  <a:srgbClr val="000000"/>
                </a:solidFill>
                <a:latin typeface="Menlo" panose="020B0609030804020204" pitchFamily="49" charset="0"/>
              </a:rPr>
              <a:t>        </a:t>
            </a:r>
            <a:r>
              <a:rPr lang="en-IN" dirty="0" err="1">
                <a:solidFill>
                  <a:srgbClr val="000000"/>
                </a:solidFill>
                <a:latin typeface="Menlo" panose="020B0609030804020204" pitchFamily="49" charset="0"/>
              </a:rPr>
              <a:t>cout</a:t>
            </a:r>
            <a:r>
              <a:rPr lang="en-IN" dirty="0">
                <a:solidFill>
                  <a:srgbClr val="000000"/>
                </a:solidFill>
                <a:latin typeface="Menlo" panose="020B0609030804020204" pitchFamily="49" charset="0"/>
              </a:rPr>
              <a:t>&lt;&lt;"enter element"&lt;&lt;</a:t>
            </a:r>
            <a:r>
              <a:rPr lang="en-IN" dirty="0" err="1">
                <a:solidFill>
                  <a:srgbClr val="000000"/>
                </a:solidFill>
                <a:latin typeface="Menlo" panose="020B0609030804020204" pitchFamily="49" charset="0"/>
              </a:rPr>
              <a:t>endl</a:t>
            </a:r>
            <a:r>
              <a:rPr lang="en-IN" dirty="0">
                <a:solidFill>
                  <a:srgbClr val="000000"/>
                </a:solidFill>
                <a:latin typeface="Menlo" panose="020B0609030804020204" pitchFamily="49" charset="0"/>
              </a:rPr>
              <a:t>;</a:t>
            </a:r>
          </a:p>
          <a:p>
            <a:r>
              <a:rPr lang="en-IN" dirty="0">
                <a:solidFill>
                  <a:srgbClr val="000000"/>
                </a:solidFill>
                <a:latin typeface="Menlo" panose="020B0609030804020204" pitchFamily="49" charset="0"/>
              </a:rPr>
              <a:t>        for(row=0;row&lt;</a:t>
            </a:r>
            <a:r>
              <a:rPr lang="en-IN" dirty="0" err="1">
                <a:solidFill>
                  <a:srgbClr val="000000"/>
                </a:solidFill>
                <a:latin typeface="Menlo" panose="020B0609030804020204" pitchFamily="49" charset="0"/>
              </a:rPr>
              <a:t>size_row;row</a:t>
            </a:r>
            <a:r>
              <a:rPr lang="en-IN" dirty="0">
                <a:solidFill>
                  <a:srgbClr val="000000"/>
                </a:solidFill>
                <a:latin typeface="Menlo" panose="020B0609030804020204" pitchFamily="49" charset="0"/>
              </a:rPr>
              <a:t>++)</a:t>
            </a:r>
          </a:p>
          <a:p>
            <a:r>
              <a:rPr lang="en-IN" dirty="0">
                <a:solidFill>
                  <a:srgbClr val="000000"/>
                </a:solidFill>
                <a:latin typeface="Menlo" panose="020B0609030804020204" pitchFamily="49" charset="0"/>
              </a:rPr>
              <a:t>        {</a:t>
            </a:r>
          </a:p>
          <a:p>
            <a:r>
              <a:rPr lang="en-IN" dirty="0">
                <a:solidFill>
                  <a:srgbClr val="000000"/>
                </a:solidFill>
                <a:latin typeface="Menlo" panose="020B0609030804020204" pitchFamily="49" charset="0"/>
              </a:rPr>
              <a:t>                for(col=0;col&lt;</a:t>
            </a:r>
            <a:r>
              <a:rPr lang="en-IN" dirty="0" err="1">
                <a:solidFill>
                  <a:srgbClr val="000000"/>
                </a:solidFill>
                <a:latin typeface="Menlo" panose="020B0609030804020204" pitchFamily="49" charset="0"/>
              </a:rPr>
              <a:t>size_col;col</a:t>
            </a:r>
            <a:r>
              <a:rPr lang="en-IN" dirty="0">
                <a:solidFill>
                  <a:srgbClr val="000000"/>
                </a:solidFill>
                <a:latin typeface="Menlo" panose="020B0609030804020204" pitchFamily="49" charset="0"/>
              </a:rPr>
              <a:t>++)</a:t>
            </a:r>
          </a:p>
          <a:p>
            <a:r>
              <a:rPr lang="en-IN" dirty="0">
                <a:solidFill>
                  <a:srgbClr val="000000"/>
                </a:solidFill>
                <a:latin typeface="Menlo" panose="020B0609030804020204" pitchFamily="49" charset="0"/>
              </a:rPr>
              <a:t>                 {</a:t>
            </a:r>
          </a:p>
          <a:p>
            <a:r>
              <a:rPr lang="en-IN" dirty="0">
                <a:solidFill>
                  <a:srgbClr val="000000"/>
                </a:solidFill>
                <a:latin typeface="Menlo" panose="020B0609030804020204" pitchFamily="49" charset="0"/>
              </a:rPr>
              <a:t>                        </a:t>
            </a:r>
            <a:r>
              <a:rPr lang="en-IN" dirty="0" err="1">
                <a:solidFill>
                  <a:srgbClr val="000000"/>
                </a:solidFill>
                <a:latin typeface="Menlo" panose="020B0609030804020204" pitchFamily="49" charset="0"/>
              </a:rPr>
              <a:t>cin</a:t>
            </a:r>
            <a:r>
              <a:rPr lang="en-IN" dirty="0">
                <a:solidFill>
                  <a:srgbClr val="000000"/>
                </a:solidFill>
                <a:latin typeface="Menlo" panose="020B0609030804020204" pitchFamily="49" charset="0"/>
              </a:rPr>
              <a:t>&gt;&gt;</a:t>
            </a:r>
            <a:r>
              <a:rPr lang="en-IN" dirty="0" err="1">
                <a:solidFill>
                  <a:srgbClr val="000000"/>
                </a:solidFill>
                <a:latin typeface="Menlo" panose="020B0609030804020204" pitchFamily="49" charset="0"/>
              </a:rPr>
              <a:t>ptr</a:t>
            </a:r>
            <a:r>
              <a:rPr lang="en-IN" dirty="0">
                <a:solidFill>
                  <a:srgbClr val="000000"/>
                </a:solidFill>
                <a:latin typeface="Menlo" panose="020B0609030804020204" pitchFamily="49" charset="0"/>
              </a:rPr>
              <a:t>[row][col];</a:t>
            </a:r>
          </a:p>
          <a:p>
            <a:r>
              <a:rPr lang="en-IN" dirty="0">
                <a:solidFill>
                  <a:srgbClr val="000000"/>
                </a:solidFill>
                <a:latin typeface="Menlo" panose="020B0609030804020204" pitchFamily="49" charset="0"/>
              </a:rPr>
              <a:t>                }</a:t>
            </a:r>
          </a:p>
          <a:p>
            <a:r>
              <a:rPr lang="en-IN" dirty="0">
                <a:solidFill>
                  <a:srgbClr val="000000"/>
                </a:solidFill>
                <a:latin typeface="Menlo" panose="020B0609030804020204" pitchFamily="49" charset="0"/>
              </a:rPr>
              <a:t>        }</a:t>
            </a:r>
          </a:p>
          <a:p>
            <a:br>
              <a:rPr lang="en-IN" dirty="0">
                <a:solidFill>
                  <a:srgbClr val="000000"/>
                </a:solidFill>
                <a:latin typeface="Menlo" panose="020B0609030804020204" pitchFamily="49" charset="0"/>
              </a:rPr>
            </a:br>
            <a:endParaRPr lang="en-IN" dirty="0">
              <a:solidFill>
                <a:srgbClr val="000000"/>
              </a:solidFill>
              <a:latin typeface="Menlo" panose="020B0609030804020204" pitchFamily="49" charset="0"/>
            </a:endParaRPr>
          </a:p>
          <a:p>
            <a:r>
              <a:rPr lang="en-IN" dirty="0">
                <a:solidFill>
                  <a:srgbClr val="000000"/>
                </a:solidFill>
                <a:latin typeface="Menlo" panose="020B0609030804020204" pitchFamily="49" charset="0"/>
              </a:rPr>
              <a:t>        for(row=0;row&lt;</a:t>
            </a:r>
            <a:r>
              <a:rPr lang="en-IN" dirty="0" err="1">
                <a:solidFill>
                  <a:srgbClr val="000000"/>
                </a:solidFill>
                <a:latin typeface="Menlo" panose="020B0609030804020204" pitchFamily="49" charset="0"/>
              </a:rPr>
              <a:t>size_row;row</a:t>
            </a:r>
            <a:r>
              <a:rPr lang="en-IN" dirty="0">
                <a:solidFill>
                  <a:srgbClr val="000000"/>
                </a:solidFill>
                <a:latin typeface="Menlo" panose="020B0609030804020204" pitchFamily="49" charset="0"/>
              </a:rPr>
              <a:t>++)</a:t>
            </a:r>
          </a:p>
          <a:p>
            <a:r>
              <a:rPr lang="en-IN" dirty="0">
                <a:solidFill>
                  <a:srgbClr val="000000"/>
                </a:solidFill>
                <a:latin typeface="Menlo" panose="020B0609030804020204" pitchFamily="49" charset="0"/>
              </a:rPr>
              <a:t>        {</a:t>
            </a:r>
          </a:p>
          <a:p>
            <a:r>
              <a:rPr lang="en-IN" dirty="0">
                <a:solidFill>
                  <a:srgbClr val="000000"/>
                </a:solidFill>
                <a:latin typeface="Menlo" panose="020B0609030804020204" pitchFamily="49" charset="0"/>
              </a:rPr>
              <a:t>                for(col=0;col&lt;</a:t>
            </a:r>
            <a:r>
              <a:rPr lang="en-IN" dirty="0" err="1">
                <a:solidFill>
                  <a:srgbClr val="000000"/>
                </a:solidFill>
                <a:latin typeface="Menlo" panose="020B0609030804020204" pitchFamily="49" charset="0"/>
              </a:rPr>
              <a:t>size_col;col</a:t>
            </a:r>
            <a:r>
              <a:rPr lang="en-IN" dirty="0">
                <a:solidFill>
                  <a:srgbClr val="000000"/>
                </a:solidFill>
                <a:latin typeface="Menlo" panose="020B0609030804020204" pitchFamily="49" charset="0"/>
              </a:rPr>
              <a:t>++)</a:t>
            </a:r>
          </a:p>
          <a:p>
            <a:r>
              <a:rPr lang="en-IN" dirty="0">
                <a:solidFill>
                  <a:srgbClr val="000000"/>
                </a:solidFill>
                <a:latin typeface="Menlo" panose="020B0609030804020204" pitchFamily="49" charset="0"/>
              </a:rPr>
              <a:t>                 {</a:t>
            </a:r>
          </a:p>
          <a:p>
            <a:r>
              <a:rPr lang="en-IN" dirty="0">
                <a:solidFill>
                  <a:srgbClr val="000000"/>
                </a:solidFill>
                <a:latin typeface="Menlo" panose="020B0609030804020204" pitchFamily="49" charset="0"/>
              </a:rPr>
              <a:t>                        </a:t>
            </a:r>
            <a:r>
              <a:rPr lang="en-IN" dirty="0" err="1">
                <a:solidFill>
                  <a:srgbClr val="000000"/>
                </a:solidFill>
                <a:latin typeface="Menlo" panose="020B0609030804020204" pitchFamily="49" charset="0"/>
              </a:rPr>
              <a:t>cout</a:t>
            </a:r>
            <a:r>
              <a:rPr lang="en-IN" dirty="0">
                <a:solidFill>
                  <a:srgbClr val="000000"/>
                </a:solidFill>
                <a:latin typeface="Menlo" panose="020B0609030804020204" pitchFamily="49" charset="0"/>
              </a:rPr>
              <a:t>&lt;&lt;</a:t>
            </a:r>
            <a:r>
              <a:rPr lang="en-IN" dirty="0" err="1">
                <a:solidFill>
                  <a:srgbClr val="000000"/>
                </a:solidFill>
                <a:latin typeface="Menlo" panose="020B0609030804020204" pitchFamily="49" charset="0"/>
              </a:rPr>
              <a:t>ptr</a:t>
            </a:r>
            <a:r>
              <a:rPr lang="en-IN" dirty="0">
                <a:solidFill>
                  <a:srgbClr val="000000"/>
                </a:solidFill>
                <a:latin typeface="Menlo" panose="020B0609030804020204" pitchFamily="49" charset="0"/>
              </a:rPr>
              <a:t>[row][col]&lt;&lt;</a:t>
            </a:r>
            <a:r>
              <a:rPr lang="en-IN" dirty="0" err="1">
                <a:solidFill>
                  <a:srgbClr val="000000"/>
                </a:solidFill>
                <a:latin typeface="Menlo" panose="020B0609030804020204" pitchFamily="49" charset="0"/>
              </a:rPr>
              <a:t>endl</a:t>
            </a:r>
            <a:r>
              <a:rPr lang="en-IN" dirty="0">
                <a:solidFill>
                  <a:srgbClr val="000000"/>
                </a:solidFill>
                <a:latin typeface="Menlo" panose="020B0609030804020204" pitchFamily="49" charset="0"/>
              </a:rPr>
              <a:t>;</a:t>
            </a:r>
          </a:p>
          <a:p>
            <a:r>
              <a:rPr lang="en-IN" dirty="0">
                <a:solidFill>
                  <a:srgbClr val="000000"/>
                </a:solidFill>
                <a:latin typeface="Menlo" panose="020B0609030804020204" pitchFamily="49" charset="0"/>
              </a:rPr>
              <a:t>                }</a:t>
            </a:r>
          </a:p>
          <a:p>
            <a:r>
              <a:rPr lang="en-IN" dirty="0">
                <a:solidFill>
                  <a:srgbClr val="000000"/>
                </a:solidFill>
                <a:latin typeface="Menlo" panose="020B0609030804020204" pitchFamily="49" charset="0"/>
              </a:rPr>
              <a:t>        </a:t>
            </a:r>
            <a:r>
              <a:rPr lang="en-IN" dirty="0" err="1">
                <a:solidFill>
                  <a:srgbClr val="000000"/>
                </a:solidFill>
                <a:latin typeface="Menlo" panose="020B0609030804020204" pitchFamily="49" charset="0"/>
              </a:rPr>
              <a:t>cout</a:t>
            </a:r>
            <a:r>
              <a:rPr lang="en-IN" dirty="0">
                <a:solidFill>
                  <a:srgbClr val="000000"/>
                </a:solidFill>
                <a:latin typeface="Menlo" panose="020B0609030804020204" pitchFamily="49" charset="0"/>
              </a:rPr>
              <a:t>&lt;&lt;</a:t>
            </a:r>
            <a:r>
              <a:rPr lang="en-IN" dirty="0" err="1">
                <a:solidFill>
                  <a:srgbClr val="000000"/>
                </a:solidFill>
                <a:latin typeface="Menlo" panose="020B0609030804020204" pitchFamily="49" charset="0"/>
              </a:rPr>
              <a:t>endl</a:t>
            </a:r>
            <a:r>
              <a:rPr lang="en-IN" dirty="0">
                <a:solidFill>
                  <a:srgbClr val="000000"/>
                </a:solidFill>
                <a:latin typeface="Menlo" panose="020B0609030804020204" pitchFamily="49" charset="0"/>
              </a:rPr>
              <a:t>;</a:t>
            </a:r>
          </a:p>
          <a:p>
            <a:r>
              <a:rPr lang="en-IN" dirty="0">
                <a:solidFill>
                  <a:srgbClr val="000000"/>
                </a:solidFill>
                <a:latin typeface="Menlo" panose="020B0609030804020204" pitchFamily="49" charset="0"/>
              </a:rPr>
              <a:t>        }</a:t>
            </a:r>
          </a:p>
          <a:p>
            <a:r>
              <a:rPr lang="en-IN" dirty="0">
                <a:solidFill>
                  <a:srgbClr val="000000"/>
                </a:solidFill>
                <a:latin typeface="Menlo" panose="020B0609030804020204" pitchFamily="49" charset="0"/>
              </a:rPr>
              <a:t>        delete </a:t>
            </a:r>
            <a:r>
              <a:rPr lang="en-IN" dirty="0" err="1">
                <a:solidFill>
                  <a:srgbClr val="000000"/>
                </a:solidFill>
                <a:latin typeface="Menlo" panose="020B0609030804020204" pitchFamily="49" charset="0"/>
              </a:rPr>
              <a:t>ptr</a:t>
            </a:r>
            <a:r>
              <a:rPr lang="en-IN" dirty="0">
                <a:solidFill>
                  <a:srgbClr val="000000"/>
                </a:solidFill>
                <a:latin typeface="Menlo" panose="020B0609030804020204" pitchFamily="49" charset="0"/>
              </a:rPr>
              <a:t>;</a:t>
            </a:r>
          </a:p>
          <a:p>
            <a:r>
              <a:rPr lang="en-IN" dirty="0">
                <a:solidFill>
                  <a:srgbClr val="000000"/>
                </a:solidFill>
                <a:latin typeface="Menlo" panose="020B0609030804020204" pitchFamily="49" charset="0"/>
              </a:rPr>
              <a:t>}</a:t>
            </a:r>
            <a:endParaRPr lang="en-IN"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2329954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E878BD-64DF-A947-A345-1539AD27D41B}"/>
              </a:ext>
            </a:extLst>
          </p:cNvPr>
          <p:cNvSpPr txBox="1"/>
          <p:nvPr/>
        </p:nvSpPr>
        <p:spPr>
          <a:xfrm>
            <a:off x="3847605" y="2386940"/>
            <a:ext cx="3918857" cy="830997"/>
          </a:xfrm>
          <a:prstGeom prst="rect">
            <a:avLst/>
          </a:prstGeom>
          <a:noFill/>
        </p:spPr>
        <p:txBody>
          <a:bodyPr wrap="square" rtlCol="0">
            <a:spAutoFit/>
          </a:bodyPr>
          <a:lstStyle/>
          <a:p>
            <a:pPr algn="ctr"/>
            <a:r>
              <a:rPr lang="en-US" sz="4800" dirty="0">
                <a:solidFill>
                  <a:srgbClr val="002060"/>
                </a:solidFill>
                <a:latin typeface="Cambria" panose="02040503050406030204" pitchFamily="18" charset="0"/>
              </a:rPr>
              <a:t>Thank You</a:t>
            </a:r>
          </a:p>
        </p:txBody>
      </p:sp>
    </p:spTree>
    <p:extLst>
      <p:ext uri="{BB962C8B-B14F-4D97-AF65-F5344CB8AC3E}">
        <p14:creationId xmlns:p14="http://schemas.microsoft.com/office/powerpoint/2010/main" val="18471501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1538</TotalTime>
  <Words>1188</Words>
  <Application>Microsoft Macintosh PowerPoint</Application>
  <PresentationFormat>Widescreen</PresentationFormat>
  <Paragraphs>137</Paragraphs>
  <Slides>9</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Calibri</vt:lpstr>
      <vt:lpstr>Cambria</vt:lpstr>
      <vt:lpstr>Menlo</vt:lpstr>
      <vt:lpstr>Tw Cen MT</vt:lpstr>
      <vt:lpstr>Tw Cen MT Condensed</vt:lpstr>
      <vt:lpstr>Wingdings 3</vt:lpstr>
      <vt:lpstr>Integral</vt:lpstr>
      <vt:lpstr>  </vt:lpstr>
      <vt:lpstr>DMA</vt:lpstr>
      <vt:lpstr>Memory allocation</vt:lpstr>
      <vt:lpstr>Memory allocation representation</vt:lpstr>
      <vt:lpstr>Memory allocation representation-ARRAYS</vt:lpstr>
      <vt:lpstr>Double pointers</vt:lpstr>
      <vt:lpstr>PowerPoint Presentation</vt:lpstr>
      <vt:lpstr>Memory allocation representation-2D ARRAYS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Code Challenge: THE MINION GAME </dc:title>
  <dc:creator>VIKAS BO</dc:creator>
  <cp:lastModifiedBy>VIKAS BO</cp:lastModifiedBy>
  <cp:revision>57</cp:revision>
  <cp:lastPrinted>2020-06-05T09:48:28Z</cp:lastPrinted>
  <dcterms:created xsi:type="dcterms:W3CDTF">2020-05-21T08:07:06Z</dcterms:created>
  <dcterms:modified xsi:type="dcterms:W3CDTF">2020-06-16T14:42:41Z</dcterms:modified>
</cp:coreProperties>
</file>