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 snapToGrid="0">
      <p:cViewPr varScale="1">
        <p:scale>
          <a:sx n="84" d="100"/>
          <a:sy n="84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59A6C-ADAC-4E64-954C-ED5CA21ACBE5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E6F9B-0D25-44BA-BD79-CC2A35562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2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8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" y="2441774"/>
            <a:ext cx="12190993" cy="3882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496" y="3043032"/>
            <a:ext cx="5927304" cy="995573"/>
          </a:xfrm>
        </p:spPr>
        <p:txBody>
          <a:bodyPr/>
          <a:lstStyle>
            <a:lvl1pPr>
              <a:lnSpc>
                <a:spcPct val="95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4997" y="4038600"/>
            <a:ext cx="5915803" cy="762000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‹#›</a:t>
            </a:fld>
            <a:endParaRPr lang="en-US" dirty="0">
              <a:solidFill>
                <a:srgbClr val="71707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1" y="1219315"/>
            <a:ext cx="2844499" cy="106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3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‹#›</a:t>
            </a:fld>
            <a:endParaRPr lang="en-US" dirty="0">
              <a:solidFill>
                <a:srgbClr val="71707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" y="5943605"/>
            <a:ext cx="12190993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7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5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499" y="304800"/>
            <a:ext cx="10810455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499" y="1040922"/>
            <a:ext cx="10810455" cy="49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499" y="63994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901" y="63994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‹#›</a:t>
            </a:fld>
            <a:endParaRPr lang="en-US" dirty="0">
              <a:solidFill>
                <a:srgbClr val="71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4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357" indent="-233357" algn="l" defTabSz="914377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17512" indent="-171446" algn="l" defTabSz="914377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 typeface="Arial" pitchFamily="34" charset="0"/>
        <a:buChar char="̶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6" imgW="421" imgH="423" progId="TCLayout.ActiveDocument.1">
                  <p:embed/>
                </p:oleObj>
              </mc:Choice>
              <mc:Fallback>
                <p:oleObj name="think-cell Slide" r:id="rId6" imgW="421" imgH="423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5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499" y="304800"/>
            <a:ext cx="10810455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499" y="1040922"/>
            <a:ext cx="10810455" cy="49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499" y="639942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5901" y="63994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‹#›</a:t>
            </a:fld>
            <a:endParaRPr lang="en-US" dirty="0">
              <a:solidFill>
                <a:srgbClr val="71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377" rtl="0" eaLnBrk="1" latinLnBrk="0" hangingPunct="1"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357" indent="-233357" algn="l" defTabSz="914377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17512" indent="-171446" algn="l" defTabSz="914377" rtl="0" eaLnBrk="1" latinLnBrk="0" hangingPunct="1">
        <a:lnSpc>
          <a:spcPct val="105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 typeface="Arial" pitchFamily="34" charset="0"/>
        <a:buChar char="̶"/>
        <a:defRPr sz="1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1743938" y="2884308"/>
            <a:ext cx="6188801" cy="1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chemeClr val="lt1"/>
              </a:buClr>
              <a:buSzPts val="5400"/>
            </a:pP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5400" dirty="0">
                <a:solidFill>
                  <a:schemeClr val="lt1"/>
                </a:solidFill>
              </a:rPr>
              <a:t/>
            </a:r>
            <a:br>
              <a:rPr lang="en-US" sz="5400" dirty="0">
                <a:solidFill>
                  <a:schemeClr val="lt1"/>
                </a:solidFill>
              </a:rPr>
            </a:br>
            <a:r>
              <a:rPr lang="en-US" sz="4000" b="0" dirty="0" smtClean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TECHNICAL SESSION</a:t>
            </a:r>
            <a:endParaRPr sz="40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225" y="1691398"/>
            <a:ext cx="2286000" cy="510013"/>
          </a:xfrm>
          <a:prstGeom prst="rect">
            <a:avLst/>
          </a:prstGeom>
        </p:spPr>
      </p:pic>
      <p:sp>
        <p:nvSpPr>
          <p:cNvPr id="4" name="Google Shape;202;p1"/>
          <p:cNvSpPr txBox="1">
            <a:spLocks/>
          </p:cNvSpPr>
          <p:nvPr/>
        </p:nvSpPr>
        <p:spPr>
          <a:xfrm>
            <a:off x="1876425" y="2478407"/>
            <a:ext cx="6188801" cy="81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sz="60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FFF"/>
              </a:buClr>
              <a:buSzPts val="5400"/>
            </a:pPr>
            <a:r>
              <a:rPr lang="en-US" sz="3700" b="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C2TC PROGRAM 2020</a:t>
            </a:r>
            <a:endParaRPr lang="en-US" sz="4100" b="0" kern="0" dirty="0">
              <a:solidFill>
                <a:srgbClr val="99CB3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45" y="1493520"/>
            <a:ext cx="6630885" cy="5334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Virtual Functions</a:t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Abstract Classes</a:t>
            </a:r>
            <a:br>
              <a:rPr lang="en-US" sz="5400" dirty="0" smtClean="0">
                <a:solidFill>
                  <a:srgbClr val="002060"/>
                </a:solidFill>
              </a:rPr>
            </a:br>
            <a:r>
              <a:rPr lang="en-US" sz="5400" dirty="0" smtClean="0">
                <a:solidFill>
                  <a:srgbClr val="002060"/>
                </a:solidFill>
              </a:rPr>
              <a:t>Pure Virtual Functions</a:t>
            </a:r>
            <a:endParaRPr lang="en-IN" sz="5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2</a:t>
            </a:fld>
            <a:endParaRPr lang="en-US" dirty="0">
              <a:solidFill>
                <a:srgbClr val="717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9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15" y="339090"/>
            <a:ext cx="6630885" cy="533400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rgbClr val="002060"/>
                </a:solidFill>
              </a:rPr>
              <a:t>Virtual Functions</a:t>
            </a:r>
            <a:br>
              <a:rPr lang="en-US" sz="5400" dirty="0" smtClean="0">
                <a:solidFill>
                  <a:srgbClr val="002060"/>
                </a:solidFill>
              </a:rPr>
            </a:br>
            <a:endParaRPr lang="en-IN" sz="5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3</a:t>
            </a:fld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006" y="1650800"/>
            <a:ext cx="11015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ember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functions whose 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behavior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can be overridden in derived classes. </a:t>
            </a:r>
            <a:endParaRPr lang="en-IN" sz="2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overridden 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behavior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is preserved even if there is no compile-time information about the actual type of the class. </a:t>
            </a:r>
            <a:endParaRPr lang="en-IN" sz="2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If 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 derived class is handled using pointer or reference to the base class, a call to an overridden virtual function would invoke the </a:t>
            </a:r>
            <a:r>
              <a:rPr lang="en-IN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behavior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defined in the derived class</a:t>
            </a:r>
            <a:endParaRPr lang="en-IN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7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52" y="0"/>
            <a:ext cx="11340044" cy="533400"/>
          </a:xfrm>
        </p:spPr>
        <p:txBody>
          <a:bodyPr>
            <a:noAutofit/>
          </a:bodyPr>
          <a:lstStyle/>
          <a:p>
            <a:r>
              <a:rPr lang="en-US" sz="5400" dirty="0"/>
              <a:t>Abstract classes </a:t>
            </a:r>
            <a:r>
              <a:rPr lang="en-US" sz="5400" dirty="0" smtClean="0"/>
              <a:t>: </a:t>
            </a: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endParaRPr lang="en-IN" sz="5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4</a:t>
            </a:fld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9162" y="1090411"/>
            <a:ext cx="118228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Abstract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classes act as expressions of general concepts from which more specific classes can be derived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class that contains at least one pure virtual function is considered an abstract class.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They cannot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 instantiated, but pointers and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references can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 created.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Abstract class can have normal functions and variables along with a pure virtual function.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5</a:t>
            </a:fld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2890" y="1095118"/>
            <a:ext cx="116585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Abstract classes are mainly used for 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Upcasting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so that its derived classes can use its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Classes inheriting an Abstract Class must implement all pure virtual functions, or else they will become Abstract too.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7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Business Solutions to Poverty</a:t>
            </a:r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srgbClr val="717073"/>
                </a:solidFill>
              </a:rPr>
              <a:t>TechnoServe | </a:t>
            </a:r>
            <a:fld id="{1B2516B8-EC4C-4BE0-8008-5DBB998F7E00}" type="slidenum">
              <a:rPr lang="en-US" smtClean="0">
                <a:solidFill>
                  <a:srgbClr val="717073"/>
                </a:solidFill>
              </a:rPr>
              <a:pPr/>
              <a:t>6</a:t>
            </a:fld>
            <a:endParaRPr lang="en-US" dirty="0">
              <a:solidFill>
                <a:srgbClr val="717073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85750" y="0"/>
            <a:ext cx="11340044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/>
              <a:t>Pure Virtual Functions: </a:t>
            </a:r>
            <a:r>
              <a:rPr lang="en-US" sz="5400" dirty="0" smtClean="0">
                <a:solidFill>
                  <a:srgbClr val="002060"/>
                </a:solidFill>
              </a:rPr>
              <a:t/>
            </a:r>
            <a:br>
              <a:rPr lang="en-US" sz="5400" dirty="0" smtClean="0">
                <a:solidFill>
                  <a:srgbClr val="002060"/>
                </a:solidFill>
              </a:rPr>
            </a:br>
            <a:endParaRPr lang="en-IN" sz="5400" dirty="0">
              <a:solidFill>
                <a:srgbClr val="00206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28510" y="1009916"/>
            <a:ext cx="95397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Pure virtual Functions are virtual functions with no definition.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They start with virtual keyword and ends with = 0. </a:t>
            </a:r>
            <a:endParaRPr lang="en-US" altLang="en-US" sz="28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178282" y="2856110"/>
            <a:ext cx="4754880" cy="661647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4264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7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QAYOa.uh08YGoxgT9Y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p.1snMLZLvNdvcmpH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QAYOa.uh08YGoxgT9Yw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dY2pEXsO52SlHNvJuLqQ"/>
</p:tagLst>
</file>

<file path=ppt/theme/theme1.xml><?xml version="1.0" encoding="utf-8"?>
<a:theme xmlns:a="http://schemas.openxmlformats.org/drawingml/2006/main" name="PowerPoint_Template_ENGLISH_TNS">
  <a:themeElements>
    <a:clrScheme name="Technoserve Color Scheme">
      <a:dk1>
        <a:sysClr val="windowText" lastClr="000000"/>
      </a:dk1>
      <a:lt1>
        <a:sysClr val="window" lastClr="FFFFFF"/>
      </a:lt1>
      <a:dk2>
        <a:srgbClr val="112053"/>
      </a:dk2>
      <a:lt2>
        <a:srgbClr val="D9DABF"/>
      </a:lt2>
      <a:accent1>
        <a:srgbClr val="00B1B0"/>
      </a:accent1>
      <a:accent2>
        <a:srgbClr val="717073"/>
      </a:accent2>
      <a:accent3>
        <a:srgbClr val="7B3D1A"/>
      </a:accent3>
      <a:accent4>
        <a:srgbClr val="C60651"/>
      </a:accent4>
      <a:accent5>
        <a:srgbClr val="F38F1D"/>
      </a:accent5>
      <a:accent6>
        <a:srgbClr val="9FA617"/>
      </a:accent6>
      <a:hlink>
        <a:srgbClr val="00B1B0"/>
      </a:hlink>
      <a:folHlink>
        <a:srgbClr val="92C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ENGLISh" id="{E5D612A4-FA63-4CFC-AB19-8A3540266B1C}" vid="{6B8E1FE0-3FB6-40A1-A015-1BD827B91366}"/>
    </a:ext>
  </a:extLst>
</a:theme>
</file>

<file path=ppt/theme/theme2.xml><?xml version="1.0" encoding="utf-8"?>
<a:theme xmlns:a="http://schemas.openxmlformats.org/drawingml/2006/main" name="1_PowerPoint_Template_ENGLISH_TNS">
  <a:themeElements>
    <a:clrScheme name="Technoserve Color Scheme">
      <a:dk1>
        <a:sysClr val="windowText" lastClr="000000"/>
      </a:dk1>
      <a:lt1>
        <a:sysClr val="window" lastClr="FFFFFF"/>
      </a:lt1>
      <a:dk2>
        <a:srgbClr val="112053"/>
      </a:dk2>
      <a:lt2>
        <a:srgbClr val="D9DABF"/>
      </a:lt2>
      <a:accent1>
        <a:srgbClr val="00B1B0"/>
      </a:accent1>
      <a:accent2>
        <a:srgbClr val="717073"/>
      </a:accent2>
      <a:accent3>
        <a:srgbClr val="7B3D1A"/>
      </a:accent3>
      <a:accent4>
        <a:srgbClr val="C60651"/>
      </a:accent4>
      <a:accent5>
        <a:srgbClr val="F38F1D"/>
      </a:accent5>
      <a:accent6>
        <a:srgbClr val="9FA617"/>
      </a:accent6>
      <a:hlink>
        <a:srgbClr val="00B1B0"/>
      </a:hlink>
      <a:folHlink>
        <a:srgbClr val="92CDD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Template_ENGLISh" id="{E5D612A4-FA63-4CFC-AB19-8A3540266B1C}" vid="{6B8E1FE0-3FB6-40A1-A015-1BD827B913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231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Times New Roman</vt:lpstr>
      <vt:lpstr>Verdana</vt:lpstr>
      <vt:lpstr>PowerPoint_Template_ENGLISH_TNS</vt:lpstr>
      <vt:lpstr>1_PowerPoint_Template_ENGLISH_TNS</vt:lpstr>
      <vt:lpstr>think-cell Slide</vt:lpstr>
      <vt:lpstr>  TECHNICAL SESSION</vt:lpstr>
      <vt:lpstr>Virtual Functions Abstract Classes Pure Virtual Functions</vt:lpstr>
      <vt:lpstr>Virtual Functions </vt:lpstr>
      <vt:lpstr>Abstract classes :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SESSION</dc:title>
  <dc:creator>Admin</dc:creator>
  <cp:lastModifiedBy>Admin</cp:lastModifiedBy>
  <cp:revision>6</cp:revision>
  <dcterms:created xsi:type="dcterms:W3CDTF">2020-06-22T12:06:50Z</dcterms:created>
  <dcterms:modified xsi:type="dcterms:W3CDTF">2020-06-22T14:35:45Z</dcterms:modified>
</cp:coreProperties>
</file>