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8" r:id="rId2"/>
    <p:sldId id="259" r:id="rId3"/>
    <p:sldId id="309" r:id="rId4"/>
    <p:sldId id="310" r:id="rId5"/>
    <p:sldId id="311" r:id="rId6"/>
    <p:sldId id="312" r:id="rId7"/>
    <p:sldId id="313" r:id="rId8"/>
    <p:sldId id="314" r:id="rId9"/>
    <p:sldId id="315" r:id="rId10"/>
    <p:sldId id="316" r:id="rId11"/>
    <p:sldId id="317" r:id="rId12"/>
    <p:sldId id="331" r:id="rId13"/>
    <p:sldId id="332" r:id="rId14"/>
    <p:sldId id="318" r:id="rId15"/>
    <p:sldId id="319" r:id="rId16"/>
    <p:sldId id="321" r:id="rId17"/>
    <p:sldId id="333" r:id="rId18"/>
    <p:sldId id="322" r:id="rId19"/>
    <p:sldId id="323" r:id="rId20"/>
    <p:sldId id="325" r:id="rId21"/>
    <p:sldId id="330" r:id="rId22"/>
    <p:sldId id="326" r:id="rId23"/>
    <p:sldId id="327" r:id="rId24"/>
    <p:sldId id="328" r:id="rId25"/>
    <p:sldId id="32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C3A"/>
    <a:srgbClr val="E57A37"/>
    <a:srgbClr val="78C8AE"/>
    <a:srgbClr val="305142"/>
    <a:srgbClr val="E87500"/>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35" autoAdjust="0"/>
    <p:restoredTop sz="95388" autoAdjust="0"/>
  </p:normalViewPr>
  <p:slideViewPr>
    <p:cSldViewPr snapToGrid="0" snapToObjects="1">
      <p:cViewPr varScale="1">
        <p:scale>
          <a:sx n="89" d="100"/>
          <a:sy n="89" d="100"/>
        </p:scale>
        <p:origin x="288" y="72"/>
      </p:cViewPr>
      <p:guideLst/>
    </p:cSldViewPr>
  </p:slideViewPr>
  <p:outlineViewPr>
    <p:cViewPr>
      <p:scale>
        <a:sx n="33" d="100"/>
        <a:sy n="33" d="100"/>
      </p:scale>
      <p:origin x="0" y="-28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06" d="100"/>
          <a:sy n="106" d="100"/>
        </p:scale>
        <p:origin x="3216"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4/15/2024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4/15/2024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0" indent="0" algn="l" defTabSz="914400" rtl="0" eaLnBrk="1" latinLnBrk="0" hangingPunct="1">
      <a:lnSpc>
        <a:spcPct val="110000"/>
      </a:lnSpc>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Save this document with a new name before you begin work.</a:t>
            </a:r>
          </a:p>
          <a:p>
            <a:pPr marL="0" indent="0">
              <a:buNone/>
            </a:pPr>
            <a:r>
              <a:rPr lang="en-US" sz="1200" dirty="0"/>
              <a:t>When adding a new slide, click on the small arrow next to “New Slide” on the toolbar. Select the layout that will best fit the content you want to add.</a:t>
            </a:r>
          </a:p>
          <a:p>
            <a:pPr marL="0" indent="0">
              <a:buNone/>
            </a:pPr>
            <a:r>
              <a:rPr lang="en-US" sz="1200" dirty="0"/>
              <a:t>Change the layout of an existing slide: click the “Layout” button on the top toolbar to reformat your existing content to another master slide.</a:t>
            </a:r>
          </a:p>
          <a:p>
            <a:pPr marL="0" indent="0">
              <a:buNone/>
            </a:pPr>
            <a:r>
              <a:rPr lang="en-US" sz="1200" dirty="0"/>
              <a:t>Refer to </a:t>
            </a:r>
            <a:r>
              <a:rPr lang="en-US" sz="1200" b="1" dirty="0" err="1"/>
              <a:t>utdallas.edu</a:t>
            </a:r>
            <a:r>
              <a:rPr lang="en-US" sz="1200" b="1" dirty="0"/>
              <a:t>/brand</a:t>
            </a:r>
            <a:r>
              <a:rPr lang="en-US" sz="1200" dirty="0"/>
              <a:t> for specific rules on using the University logos and wordmarks.</a:t>
            </a:r>
          </a:p>
        </p:txBody>
      </p:sp>
      <p:sp>
        <p:nvSpPr>
          <p:cNvPr id="4" name="Slide Number Placeholder 3"/>
          <p:cNvSpPr>
            <a:spLocks noGrp="1"/>
          </p:cNvSpPr>
          <p:nvPr>
            <p:ph type="sldNum" sz="quarter" idx="5"/>
          </p:nvPr>
        </p:nvSpPr>
        <p:spPr/>
        <p:txBody>
          <a:bodyPr/>
          <a:lstStyle/>
          <a:p>
            <a:fld id="{4476A24B-926E-40EB-9E1B-5321DC3775E5}" type="slidenum">
              <a:rPr lang="en-US" smtClean="0"/>
              <a:t>1</a:t>
            </a:fld>
            <a:endParaRPr lang="en-US"/>
          </a:p>
        </p:txBody>
      </p:sp>
    </p:spTree>
    <p:extLst>
      <p:ext uri="{BB962C8B-B14F-4D97-AF65-F5344CB8AC3E}">
        <p14:creationId xmlns:p14="http://schemas.microsoft.com/office/powerpoint/2010/main" val="185050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529BBA-188B-9258-7DCF-5C8B7A048021}"/>
              </a:ext>
            </a:extLst>
          </p:cNvPr>
          <p:cNvSpPr/>
          <p:nvPr userDrawn="1"/>
        </p:nvSpPr>
        <p:spPr>
          <a:xfrm>
            <a:off x="0" y="0"/>
            <a:ext cx="12192000" cy="6858000"/>
          </a:xfrm>
          <a:prstGeom prst="rect">
            <a:avLst/>
          </a:prstGeom>
          <a:solidFill>
            <a:srgbClr val="C95C3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n-US" sz="1400" dirty="0">
              <a:solidFill>
                <a:schemeClr val="bg1"/>
              </a:solidFill>
              <a:latin typeface="Franklin Gothic Demi Cond" panose="020B0706030402020204" pitchFamily="34" charset="0"/>
            </a:endParaRPr>
          </a:p>
        </p:txBody>
      </p:sp>
      <p:sp>
        <p:nvSpPr>
          <p:cNvPr id="2" name="Title 1"/>
          <p:cNvSpPr>
            <a:spLocks noGrp="1"/>
          </p:cNvSpPr>
          <p:nvPr>
            <p:ph type="title"/>
          </p:nvPr>
        </p:nvSpPr>
        <p:spPr>
          <a:xfrm>
            <a:off x="899673" y="1905001"/>
            <a:ext cx="10375675"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2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14891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or Main Idea">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4EA94B-8B4D-A7D3-7F8D-D115A233A63D}"/>
              </a:ext>
            </a:extLst>
          </p:cNvPr>
          <p:cNvSpPr/>
          <p:nvPr userDrawn="1"/>
        </p:nvSpPr>
        <p:spPr>
          <a:xfrm>
            <a:off x="-8490" y="0"/>
            <a:ext cx="12192000" cy="6858000"/>
          </a:xfrm>
          <a:prstGeom prst="rect">
            <a:avLst/>
          </a:prstGeom>
          <a:solidFill>
            <a:srgbClr val="C95C3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n-US" sz="1400" dirty="0">
              <a:solidFill>
                <a:schemeClr val="bg1"/>
              </a:solidFill>
              <a:latin typeface="Franklin Gothic Demi Cond" panose="020B0706030402020204" pitchFamily="34" charset="0"/>
            </a:endParaRPr>
          </a:p>
        </p:txBody>
      </p:sp>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905001"/>
            <a:ext cx="10375675" cy="2225262"/>
          </a:xfrm>
        </p:spPr>
        <p:txBody>
          <a:bodyPr anchor="ctr"/>
          <a:lstStyle>
            <a:lvl1pPr>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1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a:cxnSpLocks/>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78507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or Main Idea-2">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80AB6B-E1DF-694D-666C-60D989EBBA83}"/>
              </a:ext>
            </a:extLst>
          </p:cNvPr>
          <p:cNvSpPr/>
          <p:nvPr userDrawn="1"/>
        </p:nvSpPr>
        <p:spPr>
          <a:xfrm>
            <a:off x="-27905" y="0"/>
            <a:ext cx="12192000" cy="6858000"/>
          </a:xfrm>
          <a:prstGeom prst="rect">
            <a:avLst/>
          </a:prstGeom>
          <a:solidFill>
            <a:srgbClr val="C95C3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n-US" sz="1400" dirty="0">
              <a:solidFill>
                <a:schemeClr val="bg1"/>
              </a:solidFill>
              <a:latin typeface="Franklin Gothic Demi Cond" panose="020B0706030402020204" pitchFamily="34" charset="0"/>
            </a:endParaRPr>
          </a:p>
        </p:txBody>
      </p:sp>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127050"/>
            <a:ext cx="5192783" cy="3555295"/>
          </a:xfrm>
        </p:spPr>
        <p:txBody>
          <a:bodyPr anchor="ctr"/>
          <a:lstStyle>
            <a:lvl1pPr>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5024927"/>
            <a:ext cx="5192851" cy="1415772"/>
          </a:xfrm>
        </p:spPr>
        <p:txBody>
          <a:bodyPr>
            <a:noAutofit/>
          </a:bodyPr>
          <a:lstStyle>
            <a:lvl1pPr marL="0" indent="0">
              <a:lnSpc>
                <a:spcPct val="95000"/>
              </a:lnSpc>
              <a:spcAft>
                <a:spcPts val="0"/>
              </a:spcAft>
              <a:buFont typeface="Arial" panose="020B0604020202020204" pitchFamily="34" charset="0"/>
              <a:buChar char="​"/>
              <a:defRPr sz="21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a:cxnSpLocks/>
          </p:cNvCxnSpPr>
          <p:nvPr userDrawn="1"/>
        </p:nvCxnSpPr>
        <p:spPr>
          <a:xfrm>
            <a:off x="904048" y="1009936"/>
            <a:ext cx="51884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06298" y="4802043"/>
            <a:ext cx="5161797"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 name="connsiteX0" fmla="*/ 0 w 4977"/>
              <a:gd name="connsiteY0" fmla="*/ 0 h 10000"/>
              <a:gd name="connsiteX1" fmla="*/ 486 w 4977"/>
              <a:gd name="connsiteY1" fmla="*/ 0 h 10000"/>
              <a:gd name="connsiteX2" fmla="*/ 621 w 4977"/>
              <a:gd name="connsiteY2" fmla="*/ 10000 h 10000"/>
              <a:gd name="connsiteX3" fmla="*/ 757 w 4977"/>
              <a:gd name="connsiteY3" fmla="*/ 0 h 10000"/>
              <a:gd name="connsiteX4" fmla="*/ 4977 w 497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 h="10000">
                <a:moveTo>
                  <a:pt x="0" y="0"/>
                </a:moveTo>
                <a:lnTo>
                  <a:pt x="486" y="0"/>
                </a:lnTo>
                <a:lnTo>
                  <a:pt x="621" y="10000"/>
                </a:lnTo>
                <a:cubicBezTo>
                  <a:pt x="666" y="6667"/>
                  <a:pt x="712" y="3333"/>
                  <a:pt x="757" y="0"/>
                </a:cubicBezTo>
                <a:lnTo>
                  <a:pt x="4977"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676393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or Main Idea-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1508" y="1905001"/>
            <a:ext cx="10366800" cy="2225262"/>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911441" y="4620890"/>
            <a:ext cx="10369051" cy="1415772"/>
          </a:xfrm>
        </p:spPr>
        <p:txBody>
          <a:bodyPr>
            <a:noAutofit/>
          </a:bodyPr>
          <a:lstStyle>
            <a:lvl1pPr marL="0" indent="0">
              <a:lnSpc>
                <a:spcPct val="95000"/>
              </a:lnSpc>
              <a:spcAft>
                <a:spcPts val="0"/>
              </a:spcAft>
              <a:buFont typeface="Arial" panose="020B0604020202020204" pitchFamily="34" charset="0"/>
              <a:buChar char="​"/>
              <a:defRPr sz="2100" i="0">
                <a:solidFill>
                  <a:srgbClr val="C95C3A"/>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11508" y="1732950"/>
            <a:ext cx="10369051"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1399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bg1"/>
        </a:solidFill>
        <a:effectLst/>
      </p:bgPr>
    </p:bg>
    <p:spTree>
      <p:nvGrpSpPr>
        <p:cNvPr id="1" name=""/>
        <p:cNvGrpSpPr/>
        <p:nvPr/>
      </p:nvGrpSpPr>
      <p:grpSpPr>
        <a:xfrm>
          <a:off x="0" y="0"/>
          <a:ext cx="0" cy="0"/>
          <a:chOff x="0" y="0"/>
          <a:chExt cx="0" cy="0"/>
        </a:xfrm>
      </p:grpSpPr>
      <p:sp>
        <p:nvSpPr>
          <p:cNvPr id="25" name="TextBox 24"/>
          <p:cNvSpPr txBox="1"/>
          <p:nvPr userDrawn="1"/>
        </p:nvSpPr>
        <p:spPr>
          <a:xfrm>
            <a:off x="-1270000" y="2959100"/>
            <a:ext cx="65" cy="302390"/>
          </a:xfrm>
          <a:prstGeom prst="rect">
            <a:avLst/>
          </a:prstGeom>
          <a:noFill/>
        </p:spPr>
        <p:txBody>
          <a:bodyPr wrap="none" lIns="0" tIns="0" rIns="0" bIns="0" rtlCol="0">
            <a:spAutoFit/>
          </a:bodyPr>
          <a:lstStyle/>
          <a:p>
            <a:pPr>
              <a:lnSpc>
                <a:spcPct val="120000"/>
              </a:lnSpc>
            </a:pPr>
            <a:endParaRPr lang="en-US" sz="1800" dirty="0">
              <a:solidFill>
                <a:schemeClr val="tx2"/>
              </a:solidFill>
            </a:endParaRPr>
          </a:p>
        </p:txBody>
      </p:sp>
      <p:sp>
        <p:nvSpPr>
          <p:cNvPr id="37" name="Text Placeholder 31"/>
          <p:cNvSpPr>
            <a:spLocks noGrp="1"/>
          </p:cNvSpPr>
          <p:nvPr>
            <p:ph type="body" sz="quarter" idx="10"/>
          </p:nvPr>
        </p:nvSpPr>
        <p:spPr>
          <a:xfrm>
            <a:off x="8223684" y="2904236"/>
            <a:ext cx="3068713" cy="2746756"/>
          </a:xfrm>
        </p:spPr>
        <p:txBody>
          <a:bodyPr/>
          <a:lstStyle>
            <a:lvl1pPr marL="0" indent="0">
              <a:spcBef>
                <a:spcPts val="0"/>
              </a:spcBef>
              <a:spcAft>
                <a:spcPts val="0"/>
              </a:spcAft>
              <a:defRPr lang="en-US" sz="1700" i="0" dirty="0" smtClean="0">
                <a:solidFill>
                  <a:schemeClr val="tx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1"/>
                </a:solidFill>
              </a:defRPr>
            </a:lvl2pPr>
            <a:lvl3pPr marL="0" indent="0">
              <a:lnSpc>
                <a:spcPct val="110000"/>
              </a:lnSpc>
              <a:spcBef>
                <a:spcPts val="0"/>
              </a:spcBef>
              <a:spcAft>
                <a:spcPts val="0"/>
              </a:spcAft>
              <a:buFont typeface="Arial" panose="020B0604020202020204" pitchFamily="34" charset="0"/>
              <a:buChar char="​"/>
              <a:defRPr sz="1500">
                <a:solidFill>
                  <a:schemeClr val="tx1"/>
                </a:solidFill>
              </a:defRPr>
            </a:lvl3pPr>
            <a:lvl4pPr marL="0" indent="0">
              <a:lnSpc>
                <a:spcPct val="110000"/>
              </a:lnSpc>
              <a:spcBef>
                <a:spcPts val="0"/>
              </a:spcBef>
              <a:spcAft>
                <a:spcPts val="0"/>
              </a:spcAft>
              <a:buFont typeface="Arial" panose="020B0604020202020204" pitchFamily="34" charset="0"/>
              <a:buChar char="​"/>
              <a:defRPr sz="1500">
                <a:solidFill>
                  <a:schemeClr val="tx1"/>
                </a:solidFill>
              </a:defRPr>
            </a:lvl4pPr>
            <a:lvl5pPr marL="0" indent="0">
              <a:lnSpc>
                <a:spcPct val="110000"/>
              </a:lnSpc>
              <a:spcBef>
                <a:spcPts val="0"/>
              </a:spcBef>
              <a:spcAft>
                <a:spcPts val="0"/>
              </a:spcAft>
              <a:buFont typeface="Arial" panose="020B0604020202020204" pitchFamily="34" charset="0"/>
              <a:buChar char="​"/>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902208" y="2940813"/>
            <a:ext cx="6117069" cy="2946231"/>
          </a:xfrm>
        </p:spPr>
        <p:txBody>
          <a:bodyPr/>
          <a:lstStyle>
            <a:lvl1pPr marL="0" algn="r" defTabSz="914400" rtl="0" eaLnBrk="1" latinLnBrk="0" hangingPunct="1">
              <a:lnSpc>
                <a:spcPct val="70000"/>
              </a:lnSpc>
              <a:buNone/>
              <a:defRPr lang="en-US" sz="7000" kern="1200" dirty="0" smtClean="0">
                <a:solidFill>
                  <a:schemeClr val="tx1"/>
                </a:solidFill>
                <a:latin typeface="Georgia" panose="02040502050405020303" pitchFamily="18" charset="0"/>
                <a:ea typeface="+mn-ea"/>
                <a:cs typeface="+mn-cs"/>
              </a:defRPr>
            </a:lvl1pPr>
            <a:lvl2pPr algn="r">
              <a:defRPr/>
            </a:lvl2pPr>
            <a:lvl3pPr algn="r">
              <a:defRPr/>
            </a:lvl3pPr>
            <a:lvl4pPr algn="r">
              <a:defRPr/>
            </a:lvl4pPr>
            <a:lvl5pPr algn="r">
              <a:defRPr/>
            </a:lvl5pPr>
          </a:lstStyle>
          <a:p>
            <a:pPr lvl="0"/>
            <a:r>
              <a:rPr lang="en-US" dirty="0"/>
              <a:t>Edit text</a:t>
            </a:r>
          </a:p>
        </p:txBody>
      </p:sp>
      <p:cxnSp>
        <p:nvCxnSpPr>
          <p:cNvPr id="6" name="Straight Connector 5"/>
          <p:cNvCxnSpPr/>
          <p:nvPr userDrawn="1"/>
        </p:nvCxnSpPr>
        <p:spPr>
          <a:xfrm>
            <a:off x="7640431" y="2769834"/>
            <a:ext cx="0" cy="288115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9E3085-A0AF-2F49-90EE-52FB15584E6C}"/>
              </a:ext>
            </a:extLst>
          </p:cNvPr>
          <p:cNvCxnSpPr/>
          <p:nvPr userDrawn="1"/>
        </p:nvCxnSpPr>
        <p:spPr>
          <a:xfrm>
            <a:off x="7684952" y="2769834"/>
            <a:ext cx="0" cy="288115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914400" y="6577967"/>
            <a:ext cx="6705600" cy="134332"/>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grpSp>
        <p:nvGrpSpPr>
          <p:cNvPr id="2" name="Group 1"/>
          <p:cNvGrpSpPr/>
          <p:nvPr userDrawn="1"/>
        </p:nvGrpSpPr>
        <p:grpSpPr>
          <a:xfrm>
            <a:off x="0" y="1"/>
            <a:ext cx="12192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ircle Foo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74E77A-F3AF-2642-9310-AD4C753862B7}"/>
              </a:ext>
            </a:extLst>
          </p:cNvPr>
          <p:cNvSpPr/>
          <p:nvPr userDrawn="1"/>
        </p:nvSpPr>
        <p:spPr>
          <a:xfrm>
            <a:off x="0" y="6228863"/>
            <a:ext cx="12192000" cy="629137"/>
          </a:xfrm>
          <a:prstGeom prst="rect">
            <a:avLst/>
          </a:prstGeom>
          <a:solidFill>
            <a:srgbClr val="C75B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a:ln>
                <a:noFill/>
              </a:ln>
            </a:endParaRPr>
          </a:p>
        </p:txBody>
      </p:sp>
      <p:cxnSp>
        <p:nvCxnSpPr>
          <p:cNvPr id="10" name="Straight Connector 9">
            <a:extLst>
              <a:ext uri="{FF2B5EF4-FFF2-40B4-BE49-F238E27FC236}">
                <a16:creationId xmlns:a16="http://schemas.microsoft.com/office/drawing/2014/main" id="{11B1F3F2-2AC7-B443-8B2E-4E2C0AEEA1A6}"/>
              </a:ext>
            </a:extLst>
          </p:cNvPr>
          <p:cNvCxnSpPr/>
          <p:nvPr userDrawn="1"/>
        </p:nvCxnSpPr>
        <p:spPr>
          <a:xfrm>
            <a:off x="0" y="6138438"/>
            <a:ext cx="12192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i="0"/>
            </a:lvl1pPr>
          </a:lstStyle>
          <a:p>
            <a:r>
              <a:rPr lang="en-US"/>
              <a:t>Click to edit Master title style</a:t>
            </a:r>
          </a:p>
        </p:txBody>
      </p:sp>
      <p:sp>
        <p:nvSpPr>
          <p:cNvPr id="4" name="Footer Placeholder 3"/>
          <p:cNvSpPr>
            <a:spLocks noGrp="1"/>
          </p:cNvSpPr>
          <p:nvPr>
            <p:ph type="ftr" sz="quarter" idx="11"/>
          </p:nvPr>
        </p:nvSpPr>
        <p:spPr>
          <a:xfrm>
            <a:off x="4038600" y="6461729"/>
            <a:ext cx="7315200" cy="190307"/>
          </a:xfrm>
        </p:spPr>
        <p:txBody>
          <a:bodyPr rIns="0"/>
          <a:lstStyle>
            <a:lvl1pPr>
              <a:defRPr sz="1000" i="0">
                <a:solidFill>
                  <a:schemeClr val="bg1"/>
                </a:solidFill>
              </a:defRPr>
            </a:lvl1pPr>
          </a:lstStyle>
          <a:p>
            <a:endParaRPr lang="en-US" dirty="0"/>
          </a:p>
        </p:txBody>
      </p:sp>
      <p:sp>
        <p:nvSpPr>
          <p:cNvPr id="5" name="Slide Number Placeholder 4"/>
          <p:cNvSpPr>
            <a:spLocks noGrp="1"/>
          </p:cNvSpPr>
          <p:nvPr>
            <p:ph type="sldNum" sz="quarter" idx="12"/>
          </p:nvPr>
        </p:nvSpPr>
        <p:spPr>
          <a:xfrm>
            <a:off x="11353800" y="6461729"/>
            <a:ext cx="356616" cy="190307"/>
          </a:xfrm>
        </p:spPr>
        <p:txBody>
          <a:bodyPr/>
          <a:lstStyle>
            <a:lvl1pPr>
              <a:defRPr sz="1000" i="0">
                <a:solidFill>
                  <a:schemeClr val="bg1"/>
                </a:solidFill>
              </a:defRPr>
            </a:lvl1pPr>
          </a:lstStyle>
          <a:p>
            <a:fld id="{C68DACDF-E1A9-A04C-A5FF-FC2443684BF5}" type="slidenum">
              <a:rPr lang="en-US" smtClean="0"/>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93552" y="6303180"/>
            <a:ext cx="471466" cy="471466"/>
          </a:xfrm>
          <a:prstGeom prst="rect">
            <a:avLst/>
          </a:prstGeom>
        </p:spPr>
      </p:pic>
      <p:sp>
        <p:nvSpPr>
          <p:cNvPr id="11" name="Content Placeholder 2">
            <a:extLst>
              <a:ext uri="{FF2B5EF4-FFF2-40B4-BE49-F238E27FC236}">
                <a16:creationId xmlns:a16="http://schemas.microsoft.com/office/drawing/2014/main" id="{DA57F938-CAE3-9A4D-954E-71F2CEBC5F52}"/>
              </a:ext>
            </a:extLst>
          </p:cNvPr>
          <p:cNvSpPr>
            <a:spLocks noGrp="1"/>
          </p:cNvSpPr>
          <p:nvPr>
            <p:ph idx="1"/>
          </p:nvPr>
        </p:nvSpPr>
        <p:spPr>
          <a:xfrm>
            <a:off x="838200" y="1579419"/>
            <a:ext cx="10515600" cy="4362092"/>
          </a:xfrm>
        </p:spPr>
        <p:txBody>
          <a:bodyPr/>
          <a:lstStyle>
            <a:lvl1pPr>
              <a:defRPr sz="2500" i="0"/>
            </a:lvl1pPr>
            <a:lvl2pPr>
              <a:defRPr sz="2000" i="0"/>
            </a:lvl2pPr>
            <a:lvl3pPr>
              <a:defRPr sz="1800" i="0"/>
            </a:lvl3pPr>
            <a:lvl4pPr>
              <a:defRPr sz="1600" i="0"/>
            </a:lvl4pPr>
            <a:lvl5pPr>
              <a:defRPr sz="140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08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or Numbered Lis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2157507" y="258983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914400" y="256638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4" name="Text Placeholder 3"/>
          <p:cNvSpPr>
            <a:spLocks noGrp="1"/>
          </p:cNvSpPr>
          <p:nvPr>
            <p:ph type="body" sz="half" idx="29" hasCustomPrompt="1"/>
          </p:nvPr>
        </p:nvSpPr>
        <p:spPr>
          <a:xfrm>
            <a:off x="2157507" y="3504241"/>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914400" y="3480794"/>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2157507" y="441864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914400" y="439519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7643907" y="258983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6400800" y="256638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7643907" y="3504241"/>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6400800" y="3480794"/>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7643907" y="441864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6400800" y="439519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5" name="Title 1">
            <a:extLst>
              <a:ext uri="{FF2B5EF4-FFF2-40B4-BE49-F238E27FC236}">
                <a16:creationId xmlns:a16="http://schemas.microsoft.com/office/drawing/2014/main" id="{C23B5B04-5E17-D640-81C3-D4B82468AE61}"/>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6" name="Text Placeholder 2">
            <a:extLst>
              <a:ext uri="{FF2B5EF4-FFF2-40B4-BE49-F238E27FC236}">
                <a16:creationId xmlns:a16="http://schemas.microsoft.com/office/drawing/2014/main" id="{A3D31BE0-CD3A-E04E-A7FB-DB5B5BA20F18}"/>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7" name="Straight Connector 16">
            <a:extLst>
              <a:ext uri="{FF2B5EF4-FFF2-40B4-BE49-F238E27FC236}">
                <a16:creationId xmlns:a16="http://schemas.microsoft.com/office/drawing/2014/main" id="{A90E21A4-2E8D-074F-9AC0-6CC72988CEF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51546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15" name="Content Placeholder 13"/>
          <p:cNvSpPr>
            <a:spLocks noGrp="1"/>
          </p:cNvSpPr>
          <p:nvPr>
            <p:ph sz="quarter" idx="15"/>
          </p:nvPr>
        </p:nvSpPr>
        <p:spPr>
          <a:xfrm>
            <a:off x="914400" y="2073443"/>
            <a:ext cx="4876800" cy="3657602"/>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6400800" y="2073443"/>
            <a:ext cx="4876800" cy="3657602"/>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0"/>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
        <p:nvSpPr>
          <p:cNvPr id="11" name="Title 1">
            <a:extLst>
              <a:ext uri="{FF2B5EF4-FFF2-40B4-BE49-F238E27FC236}">
                <a16:creationId xmlns:a16="http://schemas.microsoft.com/office/drawing/2014/main" id="{F7544534-439F-AC4D-8175-3A0054377E47}"/>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2" name="Text Placeholder 2">
            <a:extLst>
              <a:ext uri="{FF2B5EF4-FFF2-40B4-BE49-F238E27FC236}">
                <a16:creationId xmlns:a16="http://schemas.microsoft.com/office/drawing/2014/main" id="{709DF341-20B3-E346-8FF0-76CE642F7534}"/>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414430E6-55F7-9645-B1AD-7A36482991AF}"/>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3376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914400" y="2083443"/>
            <a:ext cx="6705600" cy="3619982"/>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8229600" y="2083443"/>
            <a:ext cx="3048000" cy="3619982"/>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10">
            <a:extLst>
              <a:ext uri="{FF2B5EF4-FFF2-40B4-BE49-F238E27FC236}">
                <a16:creationId xmlns:a16="http://schemas.microsoft.com/office/drawing/2014/main" id="{2AC143F5-5835-FF41-B347-AE8DD6C232DB}"/>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cxnSp>
        <p:nvCxnSpPr>
          <p:cNvPr id="9" name="Straight Connector 8">
            <a:extLst>
              <a:ext uri="{FF2B5EF4-FFF2-40B4-BE49-F238E27FC236}">
                <a16:creationId xmlns:a16="http://schemas.microsoft.com/office/drawing/2014/main" id="{27578496-797C-6A44-9F2A-6548E9769A5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0963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8" name="Content Placeholder 37"/>
          <p:cNvSpPr>
            <a:spLocks noGrp="1"/>
          </p:cNvSpPr>
          <p:nvPr>
            <p:ph sz="quarter" idx="15"/>
          </p:nvPr>
        </p:nvSpPr>
        <p:spPr>
          <a:xfrm>
            <a:off x="914400" y="2057400"/>
            <a:ext cx="3048000" cy="3657600"/>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4572000" y="2057400"/>
            <a:ext cx="6705600" cy="3657600"/>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0">
            <a:extLst>
              <a:ext uri="{FF2B5EF4-FFF2-40B4-BE49-F238E27FC236}">
                <a16:creationId xmlns:a16="http://schemas.microsoft.com/office/drawing/2014/main" id="{8B87FA64-9DF7-8D4F-AF09-1AB2C5A5FA73}"/>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
        <p:nvSpPr>
          <p:cNvPr id="9" name="Title 1">
            <a:extLst>
              <a:ext uri="{FF2B5EF4-FFF2-40B4-BE49-F238E27FC236}">
                <a16:creationId xmlns:a16="http://schemas.microsoft.com/office/drawing/2014/main" id="{7C2948ED-1B22-8845-A0B4-BB068DE3F660}"/>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0" name="Text Placeholder 2">
            <a:extLst>
              <a:ext uri="{FF2B5EF4-FFF2-40B4-BE49-F238E27FC236}">
                <a16:creationId xmlns:a16="http://schemas.microsoft.com/office/drawing/2014/main" id="{35BAACCF-3F9D-8B43-96E7-088709E24324}"/>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E530C6B5-36C4-2B45-81A5-1AEAF187248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7541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38" name="Content Placeholder 37"/>
          <p:cNvSpPr>
            <a:spLocks noGrp="1"/>
          </p:cNvSpPr>
          <p:nvPr>
            <p:ph sz="quarter" idx="15"/>
          </p:nvPr>
        </p:nvSpPr>
        <p:spPr>
          <a:xfrm>
            <a:off x="914400" y="2057400"/>
            <a:ext cx="3048000" cy="3657600"/>
          </a:xfrm>
        </p:spPr>
        <p:txBody>
          <a:bodyPr/>
          <a:lstStyle>
            <a:lvl1pPr>
              <a:defRPr>
                <a:solidFill>
                  <a:srgbClr val="C95C3A"/>
                </a:solidFill>
              </a:defRPr>
            </a:lvl1pPr>
            <a:lvl4pPr>
              <a:spcAft>
                <a:spcPts val="600"/>
              </a:spcAf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4572000" y="2057400"/>
            <a:ext cx="3048000" cy="3657600"/>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8229600" y="2057400"/>
            <a:ext cx="3048000" cy="3657600"/>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0">
            <a:extLst>
              <a:ext uri="{FF2B5EF4-FFF2-40B4-BE49-F238E27FC236}">
                <a16:creationId xmlns:a16="http://schemas.microsoft.com/office/drawing/2014/main" id="{0E5114E4-6AB8-AA4F-A8E8-C54E55AA61CF}"/>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
        <p:nvSpPr>
          <p:cNvPr id="10" name="Title 1">
            <a:extLst>
              <a:ext uri="{FF2B5EF4-FFF2-40B4-BE49-F238E27FC236}">
                <a16:creationId xmlns:a16="http://schemas.microsoft.com/office/drawing/2014/main" id="{00D43117-3128-D24E-806D-357156928FB9}"/>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1" name="Text Placeholder 2">
            <a:extLst>
              <a:ext uri="{FF2B5EF4-FFF2-40B4-BE49-F238E27FC236}">
                <a16:creationId xmlns:a16="http://schemas.microsoft.com/office/drawing/2014/main" id="{6030A223-6475-C340-ACC1-06799CD611C8}"/>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09C8E98D-8F15-4247-8D5D-7D5CD99265D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760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6ADF050F-4B96-8F47-9ED5-126B6BB4A7D2}"/>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
        <p:nvSpPr>
          <p:cNvPr id="7" name="Title 1">
            <a:extLst>
              <a:ext uri="{FF2B5EF4-FFF2-40B4-BE49-F238E27FC236}">
                <a16:creationId xmlns:a16="http://schemas.microsoft.com/office/drawing/2014/main" id="{9559F6DB-F72B-CD48-A567-A92CD37A8198}"/>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9" name="Text Placeholder 2">
            <a:extLst>
              <a:ext uri="{FF2B5EF4-FFF2-40B4-BE49-F238E27FC236}">
                <a16:creationId xmlns:a16="http://schemas.microsoft.com/office/drawing/2014/main" id="{3ACC2408-BEEC-F148-B9BC-F196717E8C05}"/>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0" name="Straight Connector 9">
            <a:extLst>
              <a:ext uri="{FF2B5EF4-FFF2-40B4-BE49-F238E27FC236}">
                <a16:creationId xmlns:a16="http://schemas.microsoft.com/office/drawing/2014/main" id="{6F0E6F19-B158-8F4A-A1E8-F43562F62F56}"/>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67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4" name="Chart Placeholder 3"/>
          <p:cNvSpPr>
            <a:spLocks noGrp="1"/>
          </p:cNvSpPr>
          <p:nvPr userDrawn="1">
            <p:ph type="chart" sz="quarter" idx="29" hasCustomPrompt="1"/>
          </p:nvPr>
        </p:nvSpPr>
        <p:spPr>
          <a:xfrm>
            <a:off x="914400" y="2057400"/>
            <a:ext cx="10363200" cy="4000500"/>
          </a:xfrm>
        </p:spPr>
        <p:txBody>
          <a:bodyPr/>
          <a:lstStyle>
            <a:lvl1pPr algn="ctr">
              <a:defRPr>
                <a:solidFill>
                  <a:schemeClr val="bg1"/>
                </a:solidFill>
              </a:defRPr>
            </a:lvl1pPr>
          </a:lstStyle>
          <a:p>
            <a:r>
              <a:rPr lang="en-US" dirty="0"/>
              <a:t>Click to insert chart from template</a:t>
            </a:r>
          </a:p>
        </p:txBody>
      </p:sp>
      <p:sp>
        <p:nvSpPr>
          <p:cNvPr id="7" name="Text Placeholder 10">
            <a:extLst>
              <a:ext uri="{FF2B5EF4-FFF2-40B4-BE49-F238E27FC236}">
                <a16:creationId xmlns:a16="http://schemas.microsoft.com/office/drawing/2014/main" id="{2D528D74-618E-334B-87B7-D7EDA262D7C7}"/>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
        <p:nvSpPr>
          <p:cNvPr id="9" name="Title 1">
            <a:extLst>
              <a:ext uri="{FF2B5EF4-FFF2-40B4-BE49-F238E27FC236}">
                <a16:creationId xmlns:a16="http://schemas.microsoft.com/office/drawing/2014/main" id="{CB7DC360-7098-D941-A67E-D28011BF65DD}"/>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0" name="Text Placeholder 2">
            <a:extLst>
              <a:ext uri="{FF2B5EF4-FFF2-40B4-BE49-F238E27FC236}">
                <a16:creationId xmlns:a16="http://schemas.microsoft.com/office/drawing/2014/main" id="{5745434D-4ACA-7B4C-A494-98A8512F0FAB}"/>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36BFCA18-7E9E-E74A-833D-B47F23A04116}"/>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30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75D0418A-ADC7-7C49-8916-57C1A6D29FF8}"/>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Tree>
    <p:extLst>
      <p:ext uri="{BB962C8B-B14F-4D97-AF65-F5344CB8AC3E}">
        <p14:creationId xmlns:p14="http://schemas.microsoft.com/office/powerpoint/2010/main" val="29028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668437"/>
            <a:ext cx="10363200" cy="914402"/>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914400" y="1782501"/>
            <a:ext cx="10363200" cy="440198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5" r:id="rId10"/>
    <p:sldLayoutId id="2147483666" r:id="rId11"/>
    <p:sldLayoutId id="2147483663" r:id="rId12"/>
    <p:sldLayoutId id="2147483664" r:id="rId13"/>
    <p:sldLayoutId id="2147483656" r:id="rId14"/>
    <p:sldLayoutId id="2147483667" r:id="rId15"/>
  </p:sldLayoutIdLst>
  <p:hf hdr="0" ftr="0" dt="0"/>
  <p:txStyles>
    <p:title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2400" b="0" i="1" kern="1200">
          <a:solidFill>
            <a:srgbClr val="C95C3A"/>
          </a:solidFill>
          <a:latin typeface="Georgia" panose="02040502050405020303" pitchFamily="18"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2pPr>
      <a:lvl3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n-lt"/>
          <a:ea typeface="+mn-ea"/>
          <a:cs typeface="+mn-cs"/>
        </a:defRPr>
      </a:lvl3pPr>
      <a:lvl4pPr marL="169863" indent="-169863" algn="l" defTabSz="914400" rtl="0" eaLnBrk="1" latinLnBrk="0" hangingPunct="1">
        <a:lnSpc>
          <a:spcPct val="100000"/>
        </a:lnSpc>
        <a:spcBef>
          <a:spcPts val="0"/>
        </a:spcBef>
        <a:spcAft>
          <a:spcPts val="600"/>
        </a:spcAft>
        <a:buFont typeface="Wingdings" panose="05000000000000000000" pitchFamily="2" charset="2"/>
        <a:buChar char="§"/>
        <a:defRPr sz="1500" kern="1200">
          <a:solidFill>
            <a:schemeClr val="tx1"/>
          </a:solidFill>
          <a:latin typeface="+mn-lt"/>
          <a:ea typeface="+mn-ea"/>
          <a:cs typeface="+mn-cs"/>
        </a:defRPr>
      </a:lvl4pPr>
      <a:lvl5pPr marL="346075" indent="-176213" algn="l" defTabSz="914400" rtl="0" eaLnBrk="1" latinLnBrk="0" hangingPunct="1">
        <a:lnSpc>
          <a:spcPct val="100000"/>
        </a:lnSpc>
        <a:spcBef>
          <a:spcPts val="0"/>
        </a:spcBef>
        <a:spcAft>
          <a:spcPts val="600"/>
        </a:spcAft>
        <a:buFont typeface="Wingdings" panose="05000000000000000000" pitchFamily="2" charset="2"/>
        <a:buChar char="§"/>
        <a:defRPr sz="15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500" b="1" kern="1200">
          <a:solidFill>
            <a:schemeClr val="tx1"/>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F26B43"/>
          </p15:clr>
        </p15:guide>
        <p15:guide id="2" pos="7104" userDrawn="1">
          <p15:clr>
            <a:srgbClr val="F26B43"/>
          </p15:clr>
        </p15:guide>
        <p15:guide id="3" orient="horz" pos="3912"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nSpc>
                <a:spcPct val="150000"/>
              </a:lnSpc>
            </a:pPr>
            <a:r>
              <a:rPr lang="en-US" sz="3200">
                <a:latin typeface="Georgia" panose="02040502050405020303" pitchFamily="18" charset="0"/>
              </a:rPr>
              <a:t>Comprehensive Comparative Insights between a Base Neural Network Model and a CNN Model</a:t>
            </a:r>
            <a:endParaRPr lang="en-US" sz="3200" dirty="0">
              <a:latin typeface="Georgia" panose="02040502050405020303" pitchFamily="18" charset="0"/>
            </a:endParaRPr>
          </a:p>
        </p:txBody>
      </p:sp>
      <p:sp>
        <p:nvSpPr>
          <p:cNvPr id="9" name="Text Placeholder 8"/>
          <p:cNvSpPr>
            <a:spLocks noGrp="1"/>
          </p:cNvSpPr>
          <p:nvPr>
            <p:ph type="body" sz="quarter" idx="14"/>
          </p:nvPr>
        </p:nvSpPr>
        <p:spPr>
          <a:xfrm>
            <a:off x="4509722" y="4934656"/>
            <a:ext cx="3172556" cy="1415772"/>
          </a:xfrm>
        </p:spPr>
        <p:txBody>
          <a:bodyPr/>
          <a:lstStyle/>
          <a:p>
            <a:pPr algn="ctr">
              <a:spcBef>
                <a:spcPts val="0"/>
              </a:spcBef>
            </a:pPr>
            <a:r>
              <a:rPr lang="en-US" sz="2400" b="1">
                <a:latin typeface="-apple-system"/>
              </a:rPr>
              <a:t>Group 3</a:t>
            </a:r>
          </a:p>
          <a:p>
            <a:pPr algn="ctr">
              <a:spcBef>
                <a:spcPts val="0"/>
              </a:spcBef>
            </a:pPr>
            <a:r>
              <a:rPr lang="en-US" sz="2400">
                <a:latin typeface="-apple-system"/>
              </a:rPr>
              <a:t>Vikas Reddy Gillella</a:t>
            </a:r>
          </a:p>
          <a:p>
            <a:pPr algn="ctr">
              <a:spcBef>
                <a:spcPts val="0"/>
              </a:spcBef>
            </a:pPr>
            <a:r>
              <a:rPr lang="en-US" sz="2400">
                <a:latin typeface="-apple-system"/>
              </a:rPr>
              <a:t>Venkatesh Mamidipalli</a:t>
            </a:r>
          </a:p>
          <a:p>
            <a:pPr algn="ctr">
              <a:spcBef>
                <a:spcPts val="0"/>
              </a:spcBef>
            </a:pPr>
            <a:r>
              <a:rPr lang="en-US" sz="2400">
                <a:latin typeface="-apple-system"/>
              </a:rPr>
              <a:t>Abhishek Ram Karuturi</a:t>
            </a:r>
            <a:endParaRPr lang="en-US" sz="2400" dirty="0">
              <a:latin typeface="-apple-system"/>
            </a:endParaRPr>
          </a:p>
        </p:txBody>
      </p:sp>
      <p:pic>
        <p:nvPicPr>
          <p:cNvPr id="11" name="Picture 10">
            <a:extLst>
              <a:ext uri="{FF2B5EF4-FFF2-40B4-BE49-F238E27FC236}">
                <a16:creationId xmlns:a16="http://schemas.microsoft.com/office/drawing/2014/main" id="{583EF3AA-C5AC-9E4F-87B2-F0A90D2DA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641" y="670560"/>
            <a:ext cx="5500718" cy="956647"/>
          </a:xfrm>
          <a:prstGeom prst="rect">
            <a:avLst/>
          </a:prstGeom>
        </p:spPr>
      </p:pic>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10</a:t>
            </a:fld>
            <a:endParaRPr lang="en-US"/>
          </a:p>
        </p:txBody>
      </p:sp>
      <p:pic>
        <p:nvPicPr>
          <p:cNvPr id="3" name="Picture 2">
            <a:extLst>
              <a:ext uri="{FF2B5EF4-FFF2-40B4-BE49-F238E27FC236}">
                <a16:creationId xmlns:a16="http://schemas.microsoft.com/office/drawing/2014/main" id="{126A347A-E2B6-F631-BF54-F9959F221FAE}"/>
              </a:ext>
            </a:extLst>
          </p:cNvPr>
          <p:cNvPicPr>
            <a:picLocks noChangeAspect="1"/>
          </p:cNvPicPr>
          <p:nvPr/>
        </p:nvPicPr>
        <p:blipFill>
          <a:blip r:embed="rId2"/>
          <a:stretch>
            <a:fillRect/>
          </a:stretch>
        </p:blipFill>
        <p:spPr>
          <a:xfrm>
            <a:off x="324747" y="907588"/>
            <a:ext cx="10341236" cy="685859"/>
          </a:xfrm>
          <a:prstGeom prst="rect">
            <a:avLst/>
          </a:prstGeom>
        </p:spPr>
      </p:pic>
      <p:sp>
        <p:nvSpPr>
          <p:cNvPr id="4" name="Title 1">
            <a:extLst>
              <a:ext uri="{FF2B5EF4-FFF2-40B4-BE49-F238E27FC236}">
                <a16:creationId xmlns:a16="http://schemas.microsoft.com/office/drawing/2014/main" id="{BEEEA0CA-D4C1-B80D-F4C1-860233ABF84A}"/>
              </a:ext>
            </a:extLst>
          </p:cNvPr>
          <p:cNvSpPr txBox="1">
            <a:spLocks/>
          </p:cNvSpPr>
          <p:nvPr/>
        </p:nvSpPr>
        <p:spPr>
          <a:xfrm>
            <a:off x="104830" y="336116"/>
            <a:ext cx="9702557" cy="914402"/>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rgbClr val="E57A37"/>
                </a:solidFill>
                <a:latin typeface="Georgia" panose="02040502050405020303" pitchFamily="18" charset="0"/>
              </a:rPr>
              <a:t>Normalizing the image pixel values from [0, 255] to [0, 1]</a:t>
            </a:r>
            <a:endParaRPr lang="en-US" sz="2400" dirty="0">
              <a:solidFill>
                <a:srgbClr val="E57A37"/>
              </a:solidFill>
              <a:latin typeface="Georgia" panose="02040502050405020303" pitchFamily="18" charset="0"/>
            </a:endParaRPr>
          </a:p>
        </p:txBody>
      </p:sp>
      <p:sp>
        <p:nvSpPr>
          <p:cNvPr id="5" name="TextBox 4">
            <a:extLst>
              <a:ext uri="{FF2B5EF4-FFF2-40B4-BE49-F238E27FC236}">
                <a16:creationId xmlns:a16="http://schemas.microsoft.com/office/drawing/2014/main" id="{29134366-E9EC-2F89-03FA-DD6D7E362FA6}"/>
              </a:ext>
            </a:extLst>
          </p:cNvPr>
          <p:cNvSpPr txBox="1"/>
          <p:nvPr/>
        </p:nvSpPr>
        <p:spPr>
          <a:xfrm>
            <a:off x="388188" y="1906439"/>
            <a:ext cx="11550769" cy="313932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Söhne"/>
              </a:rPr>
              <a:t>We'll normalize the pixel values to be 0 to 1 by dividing by 255 (since pixel values range from 0 to 255).</a:t>
            </a:r>
          </a:p>
          <a:p>
            <a:endParaRPr lang="en-US" dirty="0">
              <a:latin typeface="Söhne"/>
            </a:endParaRPr>
          </a:p>
          <a:p>
            <a:r>
              <a:rPr lang="en-US" b="1">
                <a:latin typeface="Söhne"/>
              </a:rPr>
              <a:t>Why Normalize:</a:t>
            </a:r>
            <a:endParaRPr lang="en-US" b="1" dirty="0">
              <a:latin typeface="Söhne"/>
            </a:endParaRPr>
          </a:p>
          <a:p>
            <a:pPr marL="285750" indent="-285750">
              <a:buFont typeface="Arial" panose="020B0604020202020204" pitchFamily="34" charset="0"/>
              <a:buChar char="•"/>
            </a:pPr>
            <a:r>
              <a:rPr lang="en-US" b="0" i="0" dirty="0">
                <a:effectLst/>
                <a:latin typeface="Söhne"/>
              </a:rPr>
              <a:t>Improves Numerical Stability: Normalization ensures consistent input values, reducing the risk of gradient explosion or underflow during training</a:t>
            </a:r>
            <a:r>
              <a:rPr lang="en-US" b="0" i="0">
                <a:effectLst/>
                <a:latin typeface="Söhne"/>
              </a:rPr>
              <a:t>.  </a:t>
            </a:r>
            <a:endParaRPr lang="en-US" b="0" i="0" dirty="0">
              <a:effectLst/>
              <a:latin typeface="Söhne"/>
            </a:endParaRPr>
          </a:p>
          <a:p>
            <a:pPr marL="285750" indent="-285750">
              <a:buFont typeface="Arial" panose="020B0604020202020204" pitchFamily="34" charset="0"/>
              <a:buChar char="•"/>
            </a:pPr>
            <a:r>
              <a:rPr lang="en-US" b="0" i="0" dirty="0">
                <a:effectLst/>
                <a:latin typeface="Söhne"/>
              </a:rPr>
              <a:t>Enhances Model Generalization: Normalized inputs help prevent the model from focusing too much on specific features, improving its ability to generalize to new and unseen data. Facilitates </a:t>
            </a:r>
          </a:p>
          <a:p>
            <a:pPr marL="285750" indent="-285750">
              <a:buFont typeface="Arial" panose="020B0604020202020204" pitchFamily="34" charset="0"/>
              <a:buChar char="•"/>
            </a:pPr>
            <a:r>
              <a:rPr lang="en-US" b="0" i="0" dirty="0">
                <a:effectLst/>
                <a:latin typeface="Söhne"/>
              </a:rPr>
              <a:t>Model Consistency: Consistent data ranges across layers ensure stable and uniform computations, aiding the overall training process. Compatibility with </a:t>
            </a:r>
          </a:p>
          <a:p>
            <a:pPr marL="285750" indent="-285750">
              <a:buFont typeface="Arial" panose="020B0604020202020204" pitchFamily="34" charset="0"/>
              <a:buChar char="•"/>
            </a:pPr>
            <a:r>
              <a:rPr lang="en-US" b="0" i="0" dirty="0">
                <a:effectLst/>
                <a:latin typeface="Söhne"/>
              </a:rPr>
              <a:t>Activation Functions: Normalized inputs enable activation functions like sigmoid and tanh to perform effectively in their expected range, aiding in better non-linear learning.</a:t>
            </a:r>
            <a:endParaRPr lang="en-US" dirty="0"/>
          </a:p>
        </p:txBody>
      </p:sp>
    </p:spTree>
    <p:extLst>
      <p:ext uri="{BB962C8B-B14F-4D97-AF65-F5344CB8AC3E}">
        <p14:creationId xmlns:p14="http://schemas.microsoft.com/office/powerpoint/2010/main" val="99469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ECEB193C-8A47-744B-24EB-8354CC9705F5}"/>
              </a:ext>
            </a:extLst>
          </p:cNvPr>
          <p:cNvSpPr/>
          <p:nvPr/>
        </p:nvSpPr>
        <p:spPr>
          <a:xfrm>
            <a:off x="2248391" y="90967"/>
            <a:ext cx="7827337" cy="1018722"/>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11</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2595283" y="414588"/>
            <a:ext cx="7001434" cy="553601"/>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Training the Base NN model</a:t>
            </a:r>
            <a:endParaRPr lang="en-US" sz="2400" dirty="0">
              <a:solidFill>
                <a:schemeClr val="bg1"/>
              </a:solidFill>
              <a:latin typeface="Georgia" panose="02040502050405020303" pitchFamily="18" charset="0"/>
            </a:endParaRPr>
          </a:p>
        </p:txBody>
      </p:sp>
      <p:sp>
        <p:nvSpPr>
          <p:cNvPr id="8" name="Title 1">
            <a:extLst>
              <a:ext uri="{FF2B5EF4-FFF2-40B4-BE49-F238E27FC236}">
                <a16:creationId xmlns:a16="http://schemas.microsoft.com/office/drawing/2014/main" id="{F5BA3F8E-628B-61D8-4577-839723FE1B70}"/>
              </a:ext>
            </a:extLst>
          </p:cNvPr>
          <p:cNvSpPr txBox="1">
            <a:spLocks/>
          </p:cNvSpPr>
          <p:nvPr/>
        </p:nvSpPr>
        <p:spPr>
          <a:xfrm>
            <a:off x="26896" y="1185524"/>
            <a:ext cx="1766046" cy="430365"/>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rgbClr val="E57A37"/>
                </a:solidFill>
                <a:latin typeface="Georgia" panose="02040502050405020303" pitchFamily="18" charset="0"/>
              </a:rPr>
              <a:t>Layers</a:t>
            </a:r>
            <a:endParaRPr lang="en-US" sz="2400" dirty="0">
              <a:solidFill>
                <a:srgbClr val="E57A37"/>
              </a:solidFill>
              <a:latin typeface="Georgia" panose="02040502050405020303" pitchFamily="18" charset="0"/>
            </a:endParaRPr>
          </a:p>
        </p:txBody>
      </p:sp>
      <p:pic>
        <p:nvPicPr>
          <p:cNvPr id="3" name="Picture 2" descr="A screenshot of a computer program&#10;&#10;Description automatically generated">
            <a:extLst>
              <a:ext uri="{FF2B5EF4-FFF2-40B4-BE49-F238E27FC236}">
                <a16:creationId xmlns:a16="http://schemas.microsoft.com/office/drawing/2014/main" id="{FAA22A94-E999-C7D0-9952-609F35044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1690687"/>
            <a:ext cx="11239500" cy="3476625"/>
          </a:xfrm>
          <a:prstGeom prst="rect">
            <a:avLst/>
          </a:prstGeom>
        </p:spPr>
      </p:pic>
    </p:spTree>
    <p:extLst>
      <p:ext uri="{BB962C8B-B14F-4D97-AF65-F5344CB8AC3E}">
        <p14:creationId xmlns:p14="http://schemas.microsoft.com/office/powerpoint/2010/main" val="875989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ECEB193C-8A47-744B-24EB-8354CC9705F5}"/>
              </a:ext>
            </a:extLst>
          </p:cNvPr>
          <p:cNvSpPr/>
          <p:nvPr/>
        </p:nvSpPr>
        <p:spPr>
          <a:xfrm>
            <a:off x="2248391" y="90967"/>
            <a:ext cx="7827337" cy="1018722"/>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12</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2595283" y="414588"/>
            <a:ext cx="7001434" cy="553601"/>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Training the Base NN model</a:t>
            </a:r>
            <a:endParaRPr lang="en-US" sz="2400" dirty="0">
              <a:solidFill>
                <a:schemeClr val="bg1"/>
              </a:solidFill>
              <a:latin typeface="Georgia" panose="02040502050405020303" pitchFamily="18" charset="0"/>
            </a:endParaRPr>
          </a:p>
        </p:txBody>
      </p:sp>
      <p:sp>
        <p:nvSpPr>
          <p:cNvPr id="7" name="TextBox 6">
            <a:extLst>
              <a:ext uri="{FF2B5EF4-FFF2-40B4-BE49-F238E27FC236}">
                <a16:creationId xmlns:a16="http://schemas.microsoft.com/office/drawing/2014/main" id="{C505C6B4-43C1-08E7-D27D-5E354AD5D327}"/>
              </a:ext>
            </a:extLst>
          </p:cNvPr>
          <p:cNvSpPr txBox="1"/>
          <p:nvPr/>
        </p:nvSpPr>
        <p:spPr>
          <a:xfrm>
            <a:off x="92016" y="1509039"/>
            <a:ext cx="12007968" cy="3693319"/>
          </a:xfrm>
          <a:prstGeom prst="rect">
            <a:avLst/>
          </a:prstGeom>
          <a:noFill/>
        </p:spPr>
        <p:txBody>
          <a:bodyPr wrap="square">
            <a:spAutoFit/>
          </a:bodyPr>
          <a:lstStyle/>
          <a:p>
            <a:pPr marL="285750" indent="-285750">
              <a:buFont typeface="Arial" panose="020B0604020202020204" pitchFamily="34" charset="0"/>
              <a:buChar char="•"/>
            </a:pPr>
            <a:r>
              <a:rPr lang="en-US" b="1" dirty="0">
                <a:latin typeface="-apple-system"/>
              </a:rPr>
              <a:t>Flatten Layer</a:t>
            </a:r>
            <a:r>
              <a:rPr lang="en-US" dirty="0">
                <a:latin typeface="-apple-system"/>
              </a:rPr>
              <a:t>: Converts the 2D input image data into a 1D array, making it compatible for subsequent dense layers</a:t>
            </a:r>
            <a:r>
              <a:rPr lang="en-US">
                <a:latin typeface="-apple-system"/>
              </a:rPr>
              <a:t>. </a:t>
            </a:r>
          </a:p>
          <a:p>
            <a:pPr marL="285750" indent="-285750">
              <a:buFont typeface="Arial" panose="020B0604020202020204" pitchFamily="34" charset="0"/>
              <a:buChar char="•"/>
            </a:pPr>
            <a:endParaRPr lang="en-US">
              <a:latin typeface="-apple-system"/>
            </a:endParaRPr>
          </a:p>
          <a:p>
            <a:pPr marL="285750" indent="-285750">
              <a:buFont typeface="Arial" panose="020B0604020202020204" pitchFamily="34" charset="0"/>
              <a:buChar char="•"/>
            </a:pPr>
            <a:r>
              <a:rPr lang="en-US" b="1">
                <a:latin typeface="-apple-system"/>
              </a:rPr>
              <a:t>Dense </a:t>
            </a:r>
            <a:r>
              <a:rPr lang="en-US" b="1" dirty="0">
                <a:latin typeface="-apple-system"/>
              </a:rPr>
              <a:t>Layers</a:t>
            </a:r>
            <a:r>
              <a:rPr lang="en-US" dirty="0">
                <a:latin typeface="-apple-system"/>
              </a:rPr>
              <a:t>: Dense layers with </a:t>
            </a:r>
            <a:r>
              <a:rPr lang="en-US" dirty="0" err="1">
                <a:latin typeface="-apple-system"/>
              </a:rPr>
              <a:t>ReLU</a:t>
            </a:r>
            <a:r>
              <a:rPr lang="en-US" dirty="0">
                <a:latin typeface="-apple-system"/>
              </a:rPr>
              <a:t> activations are effective at learning complex representations and abstractions from the input data. The dense layers provide flexibility in learning different patterns and features from the input data. Multiple dense layers are stacked to increase the complexity of the model and enable it to learn hierarchical </a:t>
            </a:r>
            <a:r>
              <a:rPr lang="en-US">
                <a:latin typeface="-apple-system"/>
              </a:rPr>
              <a:t>features.</a:t>
            </a:r>
          </a:p>
          <a:p>
            <a:pPr marL="285750" indent="-285750">
              <a:buFont typeface="Arial" panose="020B0604020202020204" pitchFamily="34" charset="0"/>
              <a:buChar char="•"/>
            </a:pPr>
            <a:endParaRPr lang="en-US" dirty="0">
              <a:latin typeface="-apple-system"/>
            </a:endParaRPr>
          </a:p>
          <a:p>
            <a:pPr marL="285750" indent="-285750">
              <a:buFont typeface="Arial" panose="020B0604020202020204" pitchFamily="34" charset="0"/>
              <a:buChar char="•"/>
            </a:pPr>
            <a:r>
              <a:rPr lang="en-US" b="1" dirty="0">
                <a:latin typeface="-apple-system"/>
              </a:rPr>
              <a:t>Dropout Layers: </a:t>
            </a:r>
            <a:r>
              <a:rPr lang="en-US" dirty="0">
                <a:latin typeface="-apple-system"/>
              </a:rPr>
              <a:t>Dropout layers randomly drop units during training, helping to prevent overfitting and improve generalization. Dropout forces the model to learn more robust features by not relying too heavily on any specific subset of </a:t>
            </a:r>
            <a:r>
              <a:rPr lang="en-US">
                <a:latin typeface="-apple-system"/>
              </a:rPr>
              <a:t>neurons.</a:t>
            </a:r>
          </a:p>
          <a:p>
            <a:pPr marL="285750" indent="-285750">
              <a:buFont typeface="Arial" panose="020B0604020202020204" pitchFamily="34" charset="0"/>
              <a:buChar char="•"/>
            </a:pPr>
            <a:endParaRPr lang="en-US" dirty="0">
              <a:latin typeface="-apple-system"/>
            </a:endParaRPr>
          </a:p>
          <a:p>
            <a:pPr marL="285750" indent="-285750">
              <a:buFont typeface="Arial" panose="020B0604020202020204" pitchFamily="34" charset="0"/>
              <a:buChar char="•"/>
            </a:pPr>
            <a:r>
              <a:rPr lang="en-US" b="1" dirty="0">
                <a:latin typeface="-apple-system"/>
              </a:rPr>
              <a:t>Output Layer</a:t>
            </a:r>
            <a:r>
              <a:rPr lang="en-US" dirty="0">
                <a:latin typeface="-apple-system"/>
              </a:rPr>
              <a:t>: Converts the output of the previous dense layer into a probability distribution across the 10 classes, suitable for multi-class classification. Provides interpretable probabilities for each class, allowing you to see the confidence of the model in its predictions.</a:t>
            </a:r>
          </a:p>
        </p:txBody>
      </p:sp>
    </p:spTree>
    <p:extLst>
      <p:ext uri="{BB962C8B-B14F-4D97-AF65-F5344CB8AC3E}">
        <p14:creationId xmlns:p14="http://schemas.microsoft.com/office/powerpoint/2010/main" val="124470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ECEB193C-8A47-744B-24EB-8354CC9705F5}"/>
              </a:ext>
            </a:extLst>
          </p:cNvPr>
          <p:cNvSpPr/>
          <p:nvPr/>
        </p:nvSpPr>
        <p:spPr>
          <a:xfrm>
            <a:off x="2248391" y="90967"/>
            <a:ext cx="7827337" cy="1018722"/>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13</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2595283" y="414588"/>
            <a:ext cx="7001434" cy="553601"/>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Training the Base NN model</a:t>
            </a:r>
            <a:endParaRPr lang="en-US" sz="2400" dirty="0">
              <a:solidFill>
                <a:schemeClr val="bg1"/>
              </a:solidFill>
              <a:latin typeface="Georgia" panose="02040502050405020303" pitchFamily="18" charset="0"/>
            </a:endParaRPr>
          </a:p>
        </p:txBody>
      </p:sp>
      <p:sp>
        <p:nvSpPr>
          <p:cNvPr id="7" name="TextBox 6">
            <a:extLst>
              <a:ext uri="{FF2B5EF4-FFF2-40B4-BE49-F238E27FC236}">
                <a16:creationId xmlns:a16="http://schemas.microsoft.com/office/drawing/2014/main" id="{C505C6B4-43C1-08E7-D27D-5E354AD5D327}"/>
              </a:ext>
            </a:extLst>
          </p:cNvPr>
          <p:cNvSpPr txBox="1"/>
          <p:nvPr/>
        </p:nvSpPr>
        <p:spPr>
          <a:xfrm>
            <a:off x="92016" y="1433310"/>
            <a:ext cx="12007968" cy="4247317"/>
          </a:xfrm>
          <a:prstGeom prst="rect">
            <a:avLst/>
          </a:prstGeom>
          <a:noFill/>
        </p:spPr>
        <p:txBody>
          <a:bodyPr wrap="square">
            <a:spAutoFit/>
          </a:bodyPr>
          <a:lstStyle/>
          <a:p>
            <a:r>
              <a:rPr lang="en-US" b="1" dirty="0">
                <a:latin typeface="-apple-system"/>
              </a:rPr>
              <a:t>Optimizer: </a:t>
            </a:r>
          </a:p>
          <a:p>
            <a:pPr marL="285750" indent="-285750">
              <a:buFont typeface="Arial" panose="020B0604020202020204" pitchFamily="34" charset="0"/>
              <a:buChar char="•"/>
            </a:pPr>
            <a:r>
              <a:rPr lang="en-US" dirty="0">
                <a:latin typeface="-apple-system"/>
              </a:rPr>
              <a:t>optimizer='</a:t>
            </a:r>
            <a:r>
              <a:rPr lang="en-US" dirty="0" err="1">
                <a:latin typeface="-apple-system"/>
              </a:rPr>
              <a:t>adam</a:t>
            </a:r>
            <a:r>
              <a:rPr lang="en-US" dirty="0">
                <a:latin typeface="-apple-system"/>
              </a:rPr>
              <a:t>': Adam is an adaptive learning rate optimizer that combines the advantages of both the </a:t>
            </a:r>
            <a:r>
              <a:rPr lang="en-US" dirty="0" err="1">
                <a:latin typeface="-apple-system"/>
              </a:rPr>
              <a:t>RMSProp</a:t>
            </a:r>
            <a:r>
              <a:rPr lang="en-US" dirty="0">
                <a:latin typeface="-apple-system"/>
              </a:rPr>
              <a:t> and </a:t>
            </a:r>
            <a:r>
              <a:rPr lang="en-US" dirty="0" err="1">
                <a:latin typeface="-apple-system"/>
              </a:rPr>
              <a:t>Adagrad</a:t>
            </a:r>
            <a:r>
              <a:rPr lang="en-US" dirty="0">
                <a:latin typeface="-apple-system"/>
              </a:rPr>
              <a:t> optimizers. It is known for its robustness and efficiency, adjusting the learning rate based on past </a:t>
            </a:r>
            <a:r>
              <a:rPr lang="en-US">
                <a:latin typeface="-apple-system"/>
              </a:rPr>
              <a:t>gradients.</a:t>
            </a:r>
          </a:p>
          <a:p>
            <a:pPr marL="285750" indent="-285750">
              <a:buFont typeface="Arial" panose="020B0604020202020204" pitchFamily="34" charset="0"/>
              <a:buChar char="•"/>
            </a:pPr>
            <a:endParaRPr lang="en-US" dirty="0">
              <a:latin typeface="-apple-system"/>
            </a:endParaRPr>
          </a:p>
          <a:p>
            <a:r>
              <a:rPr lang="en-US" b="1" dirty="0">
                <a:latin typeface="-apple-system"/>
              </a:rPr>
              <a:t>Loss Function: </a:t>
            </a:r>
          </a:p>
          <a:p>
            <a:pPr marL="285750" indent="-285750">
              <a:buFont typeface="Arial" panose="020B0604020202020204" pitchFamily="34" charset="0"/>
              <a:buChar char="•"/>
            </a:pPr>
            <a:r>
              <a:rPr lang="en-US" dirty="0">
                <a:latin typeface="-apple-system"/>
              </a:rPr>
              <a:t>Categorical </a:t>
            </a:r>
            <a:r>
              <a:rPr lang="en-US" dirty="0" err="1">
                <a:latin typeface="-apple-system"/>
              </a:rPr>
              <a:t>Cross-Entropy:Used</a:t>
            </a:r>
            <a:r>
              <a:rPr lang="en-US" dirty="0">
                <a:latin typeface="-apple-system"/>
              </a:rPr>
              <a:t> when the target labels are one-hot encoded (e.g., [0, 1, 0, 0] for class 2). Measures the distance between the predicted probabilities and the one-hot encoded true labels.</a:t>
            </a:r>
          </a:p>
          <a:p>
            <a:pPr marL="285750" indent="-285750">
              <a:buFont typeface="Arial" panose="020B0604020202020204" pitchFamily="34" charset="0"/>
              <a:buChar char="•"/>
            </a:pPr>
            <a:r>
              <a:rPr lang="en-US" b="1" dirty="0">
                <a:latin typeface="-apple-system"/>
              </a:rPr>
              <a:t>Sparse Categorical </a:t>
            </a:r>
            <a:r>
              <a:rPr lang="en-US" b="1" dirty="0" err="1">
                <a:latin typeface="-apple-system"/>
              </a:rPr>
              <a:t>Cross-Entropy</a:t>
            </a:r>
            <a:r>
              <a:rPr lang="en-US" dirty="0" err="1">
                <a:latin typeface="-apple-system"/>
              </a:rPr>
              <a:t>:Used</a:t>
            </a:r>
            <a:r>
              <a:rPr lang="en-US" dirty="0">
                <a:latin typeface="-apple-system"/>
              </a:rPr>
              <a:t> when the target labels are integer-encoded (e.g., 2 for class 2).Computes the cross-entropy loss in a similar manner to categorical cross-entropy but handles the integer labels directly without needing one-hot encoding.</a:t>
            </a:r>
          </a:p>
          <a:p>
            <a:pPr marL="285750" indent="-285750">
              <a:buFont typeface="Arial" panose="020B0604020202020204" pitchFamily="34" charset="0"/>
              <a:buChar char="•"/>
            </a:pPr>
            <a:r>
              <a:rPr lang="en-US" b="1" dirty="0" err="1">
                <a:latin typeface="-apple-system"/>
              </a:rPr>
              <a:t>from_logits</a:t>
            </a:r>
            <a:r>
              <a:rPr lang="en-US" b="1" dirty="0">
                <a:latin typeface="-apple-system"/>
              </a:rPr>
              <a:t>=False</a:t>
            </a:r>
            <a:r>
              <a:rPr lang="en-US" b="1">
                <a:latin typeface="-apple-system"/>
              </a:rPr>
              <a:t>: </a:t>
            </a:r>
            <a:r>
              <a:rPr lang="en-US">
                <a:latin typeface="-apple-system"/>
              </a:rPr>
              <a:t>To inform the </a:t>
            </a:r>
            <a:r>
              <a:rPr lang="en-US" dirty="0">
                <a:latin typeface="-apple-system"/>
              </a:rPr>
              <a:t>loss function that the model's output is a probability </a:t>
            </a:r>
            <a:r>
              <a:rPr lang="en-US">
                <a:latin typeface="-apple-system"/>
              </a:rPr>
              <a:t>distribution and not raw logits.</a:t>
            </a:r>
          </a:p>
          <a:p>
            <a:pPr marL="285750" indent="-285750">
              <a:buFont typeface="Arial" panose="020B0604020202020204" pitchFamily="34" charset="0"/>
              <a:buChar char="•"/>
            </a:pPr>
            <a:endParaRPr lang="en-US" dirty="0">
              <a:latin typeface="-apple-system"/>
            </a:endParaRPr>
          </a:p>
          <a:p>
            <a:r>
              <a:rPr lang="en-US" b="1" dirty="0">
                <a:latin typeface="-apple-system"/>
              </a:rPr>
              <a:t>Metrics: </a:t>
            </a:r>
          </a:p>
          <a:p>
            <a:pPr marL="285750" indent="-285750">
              <a:buFont typeface="Arial" panose="020B0604020202020204" pitchFamily="34" charset="0"/>
              <a:buChar char="•"/>
            </a:pPr>
            <a:r>
              <a:rPr lang="en-US" b="1" dirty="0">
                <a:latin typeface="-apple-system"/>
              </a:rPr>
              <a:t>metrics=['accuracy']: </a:t>
            </a:r>
            <a:r>
              <a:rPr lang="en-US" dirty="0">
                <a:latin typeface="-apple-system"/>
              </a:rPr>
              <a:t>Accuracy is a straightforward metric that measures the proportion of correctly predicted labels. It is a good general measure of model performance, particularly for classification tasks.</a:t>
            </a:r>
          </a:p>
        </p:txBody>
      </p:sp>
    </p:spTree>
    <p:extLst>
      <p:ext uri="{BB962C8B-B14F-4D97-AF65-F5344CB8AC3E}">
        <p14:creationId xmlns:p14="http://schemas.microsoft.com/office/powerpoint/2010/main" val="382071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14</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98612" y="584917"/>
            <a:ext cx="4823011" cy="481883"/>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rgbClr val="E57A37"/>
                </a:solidFill>
                <a:latin typeface="Georgia" panose="02040502050405020303" pitchFamily="18" charset="0"/>
              </a:rPr>
              <a:t>Fitting the Base NN model</a:t>
            </a:r>
            <a:endParaRPr lang="en-US" sz="2400" dirty="0">
              <a:solidFill>
                <a:srgbClr val="E57A37"/>
              </a:solidFill>
              <a:latin typeface="Georgia" panose="02040502050405020303" pitchFamily="18" charset="0"/>
            </a:endParaRPr>
          </a:p>
        </p:txBody>
      </p:sp>
      <p:pic>
        <p:nvPicPr>
          <p:cNvPr id="3" name="Picture 2" descr="A screenshot of a computer">
            <a:extLst>
              <a:ext uri="{FF2B5EF4-FFF2-40B4-BE49-F238E27FC236}">
                <a16:creationId xmlns:a16="http://schemas.microsoft.com/office/drawing/2014/main" id="{A7831410-C64D-F2D5-5031-011D7523F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38" y="1071113"/>
            <a:ext cx="10315575" cy="4851191"/>
          </a:xfrm>
          <a:prstGeom prst="rect">
            <a:avLst/>
          </a:prstGeom>
        </p:spPr>
      </p:pic>
    </p:spTree>
    <p:extLst>
      <p:ext uri="{BB962C8B-B14F-4D97-AF65-F5344CB8AC3E}">
        <p14:creationId xmlns:p14="http://schemas.microsoft.com/office/powerpoint/2010/main" val="623241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15</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152399" y="1230376"/>
            <a:ext cx="4500282" cy="544636"/>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rgbClr val="E57A37"/>
                </a:solidFill>
                <a:latin typeface="Georgia" panose="02040502050405020303" pitchFamily="18" charset="0"/>
              </a:rPr>
              <a:t>Test and Train Accuracy</a:t>
            </a:r>
            <a:endParaRPr lang="en-US" sz="2400" dirty="0">
              <a:solidFill>
                <a:srgbClr val="E57A37"/>
              </a:solidFill>
              <a:latin typeface="Georgia" panose="02040502050405020303" pitchFamily="18" charset="0"/>
            </a:endParaRPr>
          </a:p>
        </p:txBody>
      </p:sp>
      <p:pic>
        <p:nvPicPr>
          <p:cNvPr id="3" name="Picture 2">
            <a:extLst>
              <a:ext uri="{FF2B5EF4-FFF2-40B4-BE49-F238E27FC236}">
                <a16:creationId xmlns:a16="http://schemas.microsoft.com/office/drawing/2014/main" id="{8D567ADE-263A-6EC5-6FF6-8A5BE95ABFD8}"/>
              </a:ext>
            </a:extLst>
          </p:cNvPr>
          <p:cNvPicPr>
            <a:picLocks noChangeAspect="1"/>
          </p:cNvPicPr>
          <p:nvPr/>
        </p:nvPicPr>
        <p:blipFill>
          <a:blip r:embed="rId2"/>
          <a:stretch>
            <a:fillRect/>
          </a:stretch>
        </p:blipFill>
        <p:spPr>
          <a:xfrm>
            <a:off x="381980" y="1906903"/>
            <a:ext cx="8397968" cy="2613887"/>
          </a:xfrm>
          <a:prstGeom prst="rect">
            <a:avLst/>
          </a:prstGeom>
        </p:spPr>
      </p:pic>
    </p:spTree>
    <p:extLst>
      <p:ext uri="{BB962C8B-B14F-4D97-AF65-F5344CB8AC3E}">
        <p14:creationId xmlns:p14="http://schemas.microsoft.com/office/powerpoint/2010/main" val="21896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D243BC27-08B0-F987-6A89-EFB33F0BD529}"/>
              </a:ext>
            </a:extLst>
          </p:cNvPr>
          <p:cNvSpPr/>
          <p:nvPr/>
        </p:nvSpPr>
        <p:spPr>
          <a:xfrm>
            <a:off x="2237867" y="17043"/>
            <a:ext cx="7149928" cy="930557"/>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16</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3426327" y="264256"/>
            <a:ext cx="4500282" cy="544636"/>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Train the CNN Model</a:t>
            </a:r>
            <a:endParaRPr lang="en-US" sz="2400" dirty="0">
              <a:solidFill>
                <a:schemeClr val="bg1"/>
              </a:solidFill>
              <a:latin typeface="Georgia" panose="02040502050405020303" pitchFamily="18" charset="0"/>
            </a:endParaRPr>
          </a:p>
        </p:txBody>
      </p:sp>
      <p:pic>
        <p:nvPicPr>
          <p:cNvPr id="3" name="Picture 2">
            <a:extLst>
              <a:ext uri="{FF2B5EF4-FFF2-40B4-BE49-F238E27FC236}">
                <a16:creationId xmlns:a16="http://schemas.microsoft.com/office/drawing/2014/main" id="{C172591F-7D3D-9E81-A8AB-4B7FAD67DA7D}"/>
              </a:ext>
            </a:extLst>
          </p:cNvPr>
          <p:cNvPicPr>
            <a:picLocks noChangeAspect="1"/>
          </p:cNvPicPr>
          <p:nvPr/>
        </p:nvPicPr>
        <p:blipFill rotWithShape="1">
          <a:blip r:embed="rId2"/>
          <a:srcRect r="23916"/>
          <a:stretch/>
        </p:blipFill>
        <p:spPr>
          <a:xfrm>
            <a:off x="224118" y="1119114"/>
            <a:ext cx="6257365" cy="4889683"/>
          </a:xfrm>
          <a:prstGeom prst="rect">
            <a:avLst/>
          </a:prstGeom>
        </p:spPr>
      </p:pic>
      <p:pic>
        <p:nvPicPr>
          <p:cNvPr id="6" name="Picture 5">
            <a:extLst>
              <a:ext uri="{FF2B5EF4-FFF2-40B4-BE49-F238E27FC236}">
                <a16:creationId xmlns:a16="http://schemas.microsoft.com/office/drawing/2014/main" id="{941EF659-A329-8D31-EB8A-BE297E922F76}"/>
              </a:ext>
            </a:extLst>
          </p:cNvPr>
          <p:cNvPicPr>
            <a:picLocks noChangeAspect="1"/>
          </p:cNvPicPr>
          <p:nvPr/>
        </p:nvPicPr>
        <p:blipFill rotWithShape="1">
          <a:blip r:embed="rId3"/>
          <a:srcRect r="27005"/>
          <a:stretch/>
        </p:blipFill>
        <p:spPr>
          <a:xfrm>
            <a:off x="7279341" y="1139328"/>
            <a:ext cx="3858320" cy="4775452"/>
          </a:xfrm>
          <a:prstGeom prst="rect">
            <a:avLst/>
          </a:prstGeom>
        </p:spPr>
      </p:pic>
    </p:spTree>
    <p:extLst>
      <p:ext uri="{BB962C8B-B14F-4D97-AF65-F5344CB8AC3E}">
        <p14:creationId xmlns:p14="http://schemas.microsoft.com/office/powerpoint/2010/main" val="88964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D243BC27-08B0-F987-6A89-EFB33F0BD529}"/>
              </a:ext>
            </a:extLst>
          </p:cNvPr>
          <p:cNvSpPr/>
          <p:nvPr/>
        </p:nvSpPr>
        <p:spPr>
          <a:xfrm>
            <a:off x="2237867" y="17043"/>
            <a:ext cx="7149928" cy="930557"/>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17</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3426327" y="264256"/>
            <a:ext cx="4500282" cy="544636"/>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Train the CNN Model</a:t>
            </a:r>
            <a:endParaRPr lang="en-US" sz="2400" dirty="0">
              <a:solidFill>
                <a:schemeClr val="bg1"/>
              </a:solidFill>
              <a:latin typeface="Georgia" panose="02040502050405020303" pitchFamily="18" charset="0"/>
            </a:endParaRPr>
          </a:p>
        </p:txBody>
      </p:sp>
      <p:sp>
        <p:nvSpPr>
          <p:cNvPr id="5" name="TextBox 4">
            <a:extLst>
              <a:ext uri="{FF2B5EF4-FFF2-40B4-BE49-F238E27FC236}">
                <a16:creationId xmlns:a16="http://schemas.microsoft.com/office/drawing/2014/main" id="{4497B899-01BA-C964-7550-B3C2D912C908}"/>
              </a:ext>
            </a:extLst>
          </p:cNvPr>
          <p:cNvSpPr txBox="1"/>
          <p:nvPr/>
        </p:nvSpPr>
        <p:spPr>
          <a:xfrm>
            <a:off x="196999" y="1097561"/>
            <a:ext cx="11335109" cy="5078313"/>
          </a:xfrm>
          <a:prstGeom prst="rect">
            <a:avLst/>
          </a:prstGeom>
          <a:noFill/>
        </p:spPr>
        <p:txBody>
          <a:bodyPr wrap="square">
            <a:spAutoFit/>
          </a:bodyPr>
          <a:lstStyle/>
          <a:p>
            <a:pPr marL="285750" indent="-285750">
              <a:buFont typeface="Arial" panose="020B0604020202020204" pitchFamily="34" charset="0"/>
              <a:buChar char="•"/>
            </a:pPr>
            <a:r>
              <a:rPr lang="en-US" b="1" dirty="0">
                <a:latin typeface="-apple-system"/>
              </a:rPr>
              <a:t>Conv2D Layers</a:t>
            </a:r>
            <a:r>
              <a:rPr lang="en-US" dirty="0">
                <a:latin typeface="-apple-system"/>
              </a:rPr>
              <a:t>: Used 24 filters in the first Conv2D layer to learn various patterns and features from the input image. 3x3 kernel specifies the height and width of the filters, which determines the region of the input the filters will convolve over. </a:t>
            </a:r>
            <a:r>
              <a:rPr lang="en-US" dirty="0" err="1">
                <a:latin typeface="-apple-system"/>
              </a:rPr>
              <a:t>ReLU</a:t>
            </a:r>
            <a:r>
              <a:rPr lang="en-US" dirty="0">
                <a:latin typeface="-apple-system"/>
              </a:rPr>
              <a:t> (Rectified Linear Unit) activation function to introduce non-linearity, enabling the model to learn complex patterns. The layer accepts input data with the shape (28, 28, 1) for grayscale images. Second Conv2D Layer is similar to the first Conv2D layer but uses 36 filters, allowing the model to learn more complex patterns from the input data</a:t>
            </a:r>
            <a:r>
              <a:rPr lang="en-US">
                <a:latin typeface="-apple-system"/>
              </a:rPr>
              <a:t>. </a:t>
            </a:r>
          </a:p>
          <a:p>
            <a:pPr marL="285750" indent="-285750">
              <a:buFont typeface="Arial" panose="020B0604020202020204" pitchFamily="34" charset="0"/>
              <a:buChar char="•"/>
            </a:pPr>
            <a:endParaRPr lang="en-US" dirty="0">
              <a:latin typeface="-apple-system"/>
            </a:endParaRPr>
          </a:p>
          <a:p>
            <a:pPr marL="285750" indent="-285750">
              <a:buFont typeface="Arial" panose="020B0604020202020204" pitchFamily="34" charset="0"/>
              <a:buChar char="•"/>
            </a:pPr>
            <a:r>
              <a:rPr lang="en-US" b="1" dirty="0">
                <a:latin typeface="-apple-system"/>
              </a:rPr>
              <a:t>Batch Normalization: </a:t>
            </a:r>
            <a:r>
              <a:rPr lang="en-US" dirty="0">
                <a:latin typeface="-apple-system"/>
              </a:rPr>
              <a:t>Normalizes the activations from the Conv2D layers to stabilize training and improve convergence. Adjusts and scales activations within each layer, allowing the network to operate on a more standardized </a:t>
            </a:r>
            <a:r>
              <a:rPr lang="en-US">
                <a:latin typeface="-apple-system"/>
              </a:rPr>
              <a:t>input.</a:t>
            </a:r>
          </a:p>
          <a:p>
            <a:pPr marL="285750" indent="-285750">
              <a:buFont typeface="Arial" panose="020B0604020202020204" pitchFamily="34" charset="0"/>
              <a:buChar char="•"/>
            </a:pPr>
            <a:endParaRPr lang="en-US" dirty="0">
              <a:latin typeface="-apple-system"/>
            </a:endParaRPr>
          </a:p>
          <a:p>
            <a:pPr marL="285750" indent="-285750">
              <a:buFont typeface="Arial" panose="020B0604020202020204" pitchFamily="34" charset="0"/>
              <a:buChar char="•"/>
            </a:pPr>
            <a:r>
              <a:rPr lang="en-US" b="1" dirty="0">
                <a:latin typeface="-apple-system"/>
              </a:rPr>
              <a:t>MaxPool2D Layers</a:t>
            </a:r>
            <a:r>
              <a:rPr lang="en-US" dirty="0">
                <a:latin typeface="-apple-system"/>
              </a:rPr>
              <a:t>: Pool size determines the size of the region of the feature map that the MaxPool2D layer processes at </a:t>
            </a:r>
            <a:r>
              <a:rPr lang="en-US" dirty="0" err="1">
                <a:latin typeface="-apple-system"/>
              </a:rPr>
              <a:t>once.A</a:t>
            </a:r>
            <a:r>
              <a:rPr lang="en-US" dirty="0">
                <a:latin typeface="-apple-system"/>
              </a:rPr>
              <a:t> pool size of (2,2) means that each 2x2 region of the input feature map is </a:t>
            </a:r>
            <a:r>
              <a:rPr lang="en-US" dirty="0" err="1">
                <a:latin typeface="-apple-system"/>
              </a:rPr>
              <a:t>downsampled</a:t>
            </a:r>
            <a:r>
              <a:rPr lang="en-US" dirty="0">
                <a:latin typeface="-apple-system"/>
              </a:rPr>
              <a:t> by taking the maximum value in that region</a:t>
            </a:r>
            <a:r>
              <a:rPr lang="en-US">
                <a:latin typeface="-apple-system"/>
              </a:rPr>
              <a:t>. </a:t>
            </a:r>
          </a:p>
          <a:p>
            <a:pPr marL="285750" indent="-285750">
              <a:buFont typeface="Arial" panose="020B0604020202020204" pitchFamily="34" charset="0"/>
              <a:buChar char="•"/>
            </a:pPr>
            <a:endParaRPr lang="en-US" dirty="0">
              <a:latin typeface="-apple-system"/>
            </a:endParaRPr>
          </a:p>
          <a:p>
            <a:pPr marL="285750" indent="-285750">
              <a:buFont typeface="Arial" panose="020B0604020202020204" pitchFamily="34" charset="0"/>
              <a:buChar char="•"/>
            </a:pPr>
            <a:r>
              <a:rPr lang="en-US" b="1" dirty="0">
                <a:latin typeface="-apple-system"/>
              </a:rPr>
              <a:t>Strides</a:t>
            </a:r>
            <a:r>
              <a:rPr lang="en-US" dirty="0">
                <a:latin typeface="-apple-system"/>
              </a:rPr>
              <a:t> control how much the filter moves across the </a:t>
            </a:r>
            <a:r>
              <a:rPr lang="en-US">
                <a:latin typeface="-apple-system"/>
              </a:rPr>
              <a:t>input data.</a:t>
            </a:r>
            <a:r>
              <a:rPr lang="en-US" dirty="0" err="1">
                <a:latin typeface="-apple-system"/>
              </a:rPr>
              <a:t>Larger</a:t>
            </a:r>
            <a:r>
              <a:rPr lang="en-US" dirty="0">
                <a:latin typeface="-apple-system"/>
              </a:rPr>
              <a:t> strides (e.g., 2,2) help reduce the size of the feature map quickly, which can be beneficial for computational efficiency.</a:t>
            </a:r>
          </a:p>
          <a:p>
            <a:pPr marL="285750" indent="-285750">
              <a:buFont typeface="Arial" panose="020B0604020202020204" pitchFamily="34" charset="0"/>
              <a:buChar char="•"/>
            </a:pPr>
            <a:endParaRPr lang="en-US" dirty="0">
              <a:latin typeface="-apple-system"/>
            </a:endParaRPr>
          </a:p>
        </p:txBody>
      </p:sp>
    </p:spTree>
    <p:extLst>
      <p:ext uri="{BB962C8B-B14F-4D97-AF65-F5344CB8AC3E}">
        <p14:creationId xmlns:p14="http://schemas.microsoft.com/office/powerpoint/2010/main" val="991752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a:xfrm>
            <a:off x="11353800" y="6461729"/>
            <a:ext cx="356616" cy="190307"/>
          </a:xfrm>
        </p:spPr>
        <p:txBody>
          <a:bodyPr>
            <a:normAutofit/>
          </a:bodyPr>
          <a:lstStyle/>
          <a:p>
            <a:pPr>
              <a:lnSpc>
                <a:spcPct val="90000"/>
              </a:lnSpc>
              <a:spcAft>
                <a:spcPts val="600"/>
              </a:spcAft>
            </a:pPr>
            <a:fld id="{C68DACDF-E1A9-A04C-A5FF-FC2443684BF5}" type="slidenum">
              <a:rPr lang="en-US" sz="700" smtClean="0"/>
              <a:pPr>
                <a:lnSpc>
                  <a:spcPct val="90000"/>
                </a:lnSpc>
                <a:spcAft>
                  <a:spcPts val="600"/>
                </a:spcAft>
              </a:pPr>
              <a:t>18</a:t>
            </a:fld>
            <a:endParaRPr lang="en-US" sz="700"/>
          </a:p>
        </p:txBody>
      </p:sp>
      <p:pic>
        <p:nvPicPr>
          <p:cNvPr id="8" name="Picture 7" descr="A screenshot of a computer&#10;&#10;Description automatically generated">
            <a:extLst>
              <a:ext uri="{FF2B5EF4-FFF2-40B4-BE49-F238E27FC236}">
                <a16:creationId xmlns:a16="http://schemas.microsoft.com/office/drawing/2014/main" id="{A5A0C3BC-1DD8-17B2-C47E-41239D441242}"/>
              </a:ext>
            </a:extLst>
          </p:cNvPr>
          <p:cNvPicPr>
            <a:picLocks noChangeAspect="1"/>
          </p:cNvPicPr>
          <p:nvPr/>
        </p:nvPicPr>
        <p:blipFill>
          <a:blip r:embed="rId2"/>
          <a:stretch>
            <a:fillRect/>
          </a:stretch>
        </p:blipFill>
        <p:spPr>
          <a:xfrm>
            <a:off x="712694" y="1603837"/>
            <a:ext cx="10515600" cy="3995926"/>
          </a:xfrm>
          <a:prstGeom prst="rect">
            <a:avLst/>
          </a:prstGeom>
          <a:noFill/>
        </p:spPr>
      </p:pic>
      <p:sp>
        <p:nvSpPr>
          <p:cNvPr id="10" name="Title 1">
            <a:extLst>
              <a:ext uri="{FF2B5EF4-FFF2-40B4-BE49-F238E27FC236}">
                <a16:creationId xmlns:a16="http://schemas.microsoft.com/office/drawing/2014/main" id="{EB1EDEEE-96FA-EF0D-8893-CC2E1C83F54C}"/>
              </a:ext>
            </a:extLst>
          </p:cNvPr>
          <p:cNvSpPr txBox="1">
            <a:spLocks/>
          </p:cNvSpPr>
          <p:nvPr/>
        </p:nvSpPr>
        <p:spPr>
          <a:xfrm>
            <a:off x="-89648" y="985919"/>
            <a:ext cx="4500282" cy="544636"/>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rgbClr val="E57A37"/>
                </a:solidFill>
                <a:latin typeface="Georgia" panose="02040502050405020303" pitchFamily="18" charset="0"/>
              </a:rPr>
              <a:t>Fit the CNN model</a:t>
            </a:r>
            <a:endParaRPr lang="en-US" sz="2400" dirty="0">
              <a:solidFill>
                <a:srgbClr val="E57A37"/>
              </a:solidFill>
              <a:latin typeface="Georgia" panose="02040502050405020303" pitchFamily="18" charset="0"/>
            </a:endParaRPr>
          </a:p>
        </p:txBody>
      </p:sp>
    </p:spTree>
    <p:extLst>
      <p:ext uri="{BB962C8B-B14F-4D97-AF65-F5344CB8AC3E}">
        <p14:creationId xmlns:p14="http://schemas.microsoft.com/office/powerpoint/2010/main" val="1533593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a:xfrm>
            <a:off x="11353800" y="6461729"/>
            <a:ext cx="356616" cy="190307"/>
          </a:xfrm>
        </p:spPr>
        <p:txBody>
          <a:bodyPr>
            <a:normAutofit/>
          </a:bodyPr>
          <a:lstStyle/>
          <a:p>
            <a:pPr>
              <a:lnSpc>
                <a:spcPct val="90000"/>
              </a:lnSpc>
              <a:spcAft>
                <a:spcPts val="600"/>
              </a:spcAft>
            </a:pPr>
            <a:fld id="{C68DACDF-E1A9-A04C-A5FF-FC2443684BF5}" type="slidenum">
              <a:rPr lang="en-US" sz="700" smtClean="0"/>
              <a:pPr>
                <a:lnSpc>
                  <a:spcPct val="90000"/>
                </a:lnSpc>
                <a:spcAft>
                  <a:spcPts val="600"/>
                </a:spcAft>
              </a:pPr>
              <a:t>19</a:t>
            </a:fld>
            <a:endParaRPr lang="en-US" sz="700"/>
          </a:p>
        </p:txBody>
      </p:sp>
      <p:pic>
        <p:nvPicPr>
          <p:cNvPr id="6" name="Picture 5">
            <a:extLst>
              <a:ext uri="{FF2B5EF4-FFF2-40B4-BE49-F238E27FC236}">
                <a16:creationId xmlns:a16="http://schemas.microsoft.com/office/drawing/2014/main" id="{CD79D247-56B2-C702-CEB3-50D315933B76}"/>
              </a:ext>
            </a:extLst>
          </p:cNvPr>
          <p:cNvPicPr>
            <a:picLocks noChangeAspect="1"/>
          </p:cNvPicPr>
          <p:nvPr/>
        </p:nvPicPr>
        <p:blipFill>
          <a:blip r:embed="rId2"/>
          <a:stretch>
            <a:fillRect/>
          </a:stretch>
        </p:blipFill>
        <p:spPr>
          <a:xfrm>
            <a:off x="740294" y="1568933"/>
            <a:ext cx="10243423" cy="2832245"/>
          </a:xfrm>
          <a:prstGeom prst="rect">
            <a:avLst/>
          </a:prstGeom>
        </p:spPr>
      </p:pic>
      <p:sp>
        <p:nvSpPr>
          <p:cNvPr id="7" name="Title 1">
            <a:extLst>
              <a:ext uri="{FF2B5EF4-FFF2-40B4-BE49-F238E27FC236}">
                <a16:creationId xmlns:a16="http://schemas.microsoft.com/office/drawing/2014/main" id="{A8F9EBF1-98EF-9452-0687-825BB5E79E9E}"/>
              </a:ext>
            </a:extLst>
          </p:cNvPr>
          <p:cNvSpPr txBox="1">
            <a:spLocks/>
          </p:cNvSpPr>
          <p:nvPr/>
        </p:nvSpPr>
        <p:spPr>
          <a:xfrm>
            <a:off x="602901" y="915580"/>
            <a:ext cx="6893169" cy="544636"/>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rgbClr val="E57A37"/>
                </a:solidFill>
                <a:latin typeface="Georgia" panose="02040502050405020303" pitchFamily="18" charset="0"/>
              </a:rPr>
              <a:t>Test and Train accuracy of the CNN model</a:t>
            </a:r>
            <a:endParaRPr lang="en-US" sz="2400" dirty="0">
              <a:solidFill>
                <a:srgbClr val="E57A37"/>
              </a:solidFill>
              <a:latin typeface="Georgia" panose="02040502050405020303" pitchFamily="18" charset="0"/>
            </a:endParaRPr>
          </a:p>
        </p:txBody>
      </p:sp>
    </p:spTree>
    <p:extLst>
      <p:ext uri="{BB962C8B-B14F-4D97-AF65-F5344CB8AC3E}">
        <p14:creationId xmlns:p14="http://schemas.microsoft.com/office/powerpoint/2010/main" val="419888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2</a:t>
            </a:fld>
            <a:endParaRPr lang="en-US"/>
          </a:p>
        </p:txBody>
      </p:sp>
      <p:sp>
        <p:nvSpPr>
          <p:cNvPr id="3" name="TextBox 2">
            <a:extLst>
              <a:ext uri="{FF2B5EF4-FFF2-40B4-BE49-F238E27FC236}">
                <a16:creationId xmlns:a16="http://schemas.microsoft.com/office/drawing/2014/main" id="{ED947073-7095-9C1E-0081-7418AC497400}"/>
              </a:ext>
            </a:extLst>
          </p:cNvPr>
          <p:cNvSpPr txBox="1"/>
          <p:nvPr/>
        </p:nvSpPr>
        <p:spPr>
          <a:xfrm>
            <a:off x="1004047" y="2078684"/>
            <a:ext cx="10605247" cy="2554545"/>
          </a:xfrm>
          <a:prstGeom prst="rect">
            <a:avLst/>
          </a:prstGeom>
          <a:noFill/>
        </p:spPr>
        <p:txBody>
          <a:bodyPr wrap="square">
            <a:spAutoFit/>
          </a:bodyPr>
          <a:lstStyle/>
          <a:p>
            <a:pPr algn="l"/>
            <a:r>
              <a:rPr lang="en-US" sz="2000" b="0" i="0">
                <a:solidFill>
                  <a:srgbClr val="111111"/>
                </a:solidFill>
                <a:effectLst/>
                <a:latin typeface="-apple-system"/>
              </a:rPr>
              <a:t>The project aims to explore and compare neural network architectures for clothing classification using the </a:t>
            </a:r>
            <a:r>
              <a:rPr lang="en-US" sz="2000" b="1" i="0">
                <a:solidFill>
                  <a:srgbClr val="111111"/>
                </a:solidFill>
                <a:effectLst/>
                <a:latin typeface="-apple-system"/>
              </a:rPr>
              <a:t>Fashion-MNIST dataset</a:t>
            </a:r>
            <a:r>
              <a:rPr lang="en-US" sz="2000" b="0" i="0">
                <a:solidFill>
                  <a:srgbClr val="111111"/>
                </a:solidFill>
                <a:effectLst/>
                <a:latin typeface="-apple-system"/>
              </a:rPr>
              <a:t>. The primary objectives include developing a </a:t>
            </a:r>
            <a:r>
              <a:rPr lang="en-US" sz="2000" b="1" i="0">
                <a:solidFill>
                  <a:srgbClr val="111111"/>
                </a:solidFill>
                <a:effectLst/>
                <a:latin typeface="-apple-system"/>
              </a:rPr>
              <a:t>baseline neural network model</a:t>
            </a:r>
            <a:r>
              <a:rPr lang="en-US" sz="2000" b="0" i="0">
                <a:solidFill>
                  <a:srgbClr val="111111"/>
                </a:solidFill>
                <a:effectLst/>
                <a:latin typeface="-apple-system"/>
              </a:rPr>
              <a:t> (NN) as a reference point and constructing a </a:t>
            </a:r>
            <a:r>
              <a:rPr lang="en-US" sz="2000" b="1" i="0">
                <a:solidFill>
                  <a:srgbClr val="111111"/>
                </a:solidFill>
                <a:effectLst/>
                <a:latin typeface="-apple-system"/>
              </a:rPr>
              <a:t>deep convolutional neural network (CNN)</a:t>
            </a:r>
            <a:r>
              <a:rPr lang="en-US" sz="2000" b="0" i="0">
                <a:solidFill>
                  <a:srgbClr val="111111"/>
                </a:solidFill>
                <a:effectLst/>
                <a:latin typeface="-apple-system"/>
              </a:rPr>
              <a:t> specifically tailored for image classification. </a:t>
            </a:r>
          </a:p>
          <a:p>
            <a:pPr algn="l"/>
            <a:endParaRPr lang="en-US" sz="2000">
              <a:solidFill>
                <a:srgbClr val="111111"/>
              </a:solidFill>
              <a:latin typeface="-apple-system"/>
            </a:endParaRPr>
          </a:p>
          <a:p>
            <a:pPr algn="l"/>
            <a:r>
              <a:rPr lang="en-US" sz="2000" b="0" i="0">
                <a:solidFill>
                  <a:srgbClr val="111111"/>
                </a:solidFill>
                <a:effectLst/>
                <a:latin typeface="-apple-system"/>
              </a:rPr>
              <a:t>By quantitatively comparing the performance of these models in terms of accuracy, training time, and robustness, we seek to enhance our understanding of neural network architectures and inform future model selection and improvements in the field of computer vision and deep learning.</a:t>
            </a:r>
          </a:p>
        </p:txBody>
      </p:sp>
      <p:grpSp>
        <p:nvGrpSpPr>
          <p:cNvPr id="5" name="Group 4">
            <a:extLst>
              <a:ext uri="{FF2B5EF4-FFF2-40B4-BE49-F238E27FC236}">
                <a16:creationId xmlns:a16="http://schemas.microsoft.com/office/drawing/2014/main" id="{BCFCD572-7513-4416-FCC0-8C29F5C33C38}"/>
              </a:ext>
            </a:extLst>
          </p:cNvPr>
          <p:cNvGrpSpPr/>
          <p:nvPr/>
        </p:nvGrpSpPr>
        <p:grpSpPr>
          <a:xfrm>
            <a:off x="914400" y="471005"/>
            <a:ext cx="10237889" cy="1082699"/>
            <a:chOff x="914400" y="256787"/>
            <a:chExt cx="10363200" cy="1095951"/>
          </a:xfrm>
        </p:grpSpPr>
        <p:sp>
          <p:nvSpPr>
            <p:cNvPr id="12" name="Parallelogram 11">
              <a:extLst>
                <a:ext uri="{FF2B5EF4-FFF2-40B4-BE49-F238E27FC236}">
                  <a16:creationId xmlns:a16="http://schemas.microsoft.com/office/drawing/2014/main" id="{292EA773-30D3-2A79-D966-A4ED878006A7}"/>
                </a:ext>
              </a:extLst>
            </p:cNvPr>
            <p:cNvSpPr/>
            <p:nvPr/>
          </p:nvSpPr>
          <p:spPr>
            <a:xfrm>
              <a:off x="2130251" y="256787"/>
              <a:ext cx="7923143" cy="1031191"/>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4" name="Title 1">
              <a:extLst>
                <a:ext uri="{FF2B5EF4-FFF2-40B4-BE49-F238E27FC236}">
                  <a16:creationId xmlns:a16="http://schemas.microsoft.com/office/drawing/2014/main" id="{2EBA249F-ACE2-6AD7-2506-C9E17A43CBF8}"/>
                </a:ext>
              </a:extLst>
            </p:cNvPr>
            <p:cNvSpPr txBox="1">
              <a:spLocks/>
            </p:cNvSpPr>
            <p:nvPr/>
          </p:nvSpPr>
          <p:spPr>
            <a:xfrm>
              <a:off x="914400" y="438336"/>
              <a:ext cx="10363200" cy="914402"/>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3600">
                  <a:solidFill>
                    <a:schemeClr val="bg1"/>
                  </a:solidFill>
                  <a:latin typeface="Georgia" panose="02040502050405020303" pitchFamily="18" charset="0"/>
                </a:rPr>
                <a:t>Problem Statement</a:t>
              </a:r>
              <a:endParaRPr lang="en-US" sz="3600" dirty="0">
                <a:solidFill>
                  <a:schemeClr val="bg1"/>
                </a:solidFill>
                <a:latin typeface="Georgia" panose="02040502050405020303" pitchFamily="18" charset="0"/>
              </a:endParaRPr>
            </a:p>
          </p:txBody>
        </p:sp>
      </p:grpSp>
      <p:cxnSp>
        <p:nvCxnSpPr>
          <p:cNvPr id="8" name="Straight Connector 7">
            <a:extLst>
              <a:ext uri="{FF2B5EF4-FFF2-40B4-BE49-F238E27FC236}">
                <a16:creationId xmlns:a16="http://schemas.microsoft.com/office/drawing/2014/main" id="{A9081CC5-1780-A790-25E2-03CED1E10177}"/>
              </a:ext>
            </a:extLst>
          </p:cNvPr>
          <p:cNvCxnSpPr>
            <a:cxnSpLocks/>
          </p:cNvCxnSpPr>
          <p:nvPr/>
        </p:nvCxnSpPr>
        <p:spPr>
          <a:xfrm>
            <a:off x="1272793" y="1663189"/>
            <a:ext cx="9879496"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048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a:xfrm>
            <a:off x="11353800" y="6461729"/>
            <a:ext cx="356616" cy="190307"/>
          </a:xfrm>
        </p:spPr>
        <p:txBody>
          <a:bodyPr>
            <a:normAutofit/>
          </a:bodyPr>
          <a:lstStyle/>
          <a:p>
            <a:pPr>
              <a:lnSpc>
                <a:spcPct val="90000"/>
              </a:lnSpc>
              <a:spcAft>
                <a:spcPts val="600"/>
              </a:spcAft>
            </a:pPr>
            <a:fld id="{C68DACDF-E1A9-A04C-A5FF-FC2443684BF5}" type="slidenum">
              <a:rPr lang="en-US" sz="700" smtClean="0"/>
              <a:pPr>
                <a:lnSpc>
                  <a:spcPct val="90000"/>
                </a:lnSpc>
                <a:spcAft>
                  <a:spcPts val="600"/>
                </a:spcAft>
              </a:pPr>
              <a:t>20</a:t>
            </a:fld>
            <a:endParaRPr lang="en-US" sz="700"/>
          </a:p>
        </p:txBody>
      </p:sp>
      <p:sp>
        <p:nvSpPr>
          <p:cNvPr id="8" name="Parallelogram 7">
            <a:extLst>
              <a:ext uri="{FF2B5EF4-FFF2-40B4-BE49-F238E27FC236}">
                <a16:creationId xmlns:a16="http://schemas.microsoft.com/office/drawing/2014/main" id="{73187799-E554-FF69-6CA7-37E550F8179C}"/>
              </a:ext>
            </a:extLst>
          </p:cNvPr>
          <p:cNvSpPr/>
          <p:nvPr/>
        </p:nvSpPr>
        <p:spPr>
          <a:xfrm>
            <a:off x="2237867" y="113278"/>
            <a:ext cx="7149928" cy="930557"/>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10" name="Title 1">
            <a:extLst>
              <a:ext uri="{FF2B5EF4-FFF2-40B4-BE49-F238E27FC236}">
                <a16:creationId xmlns:a16="http://schemas.microsoft.com/office/drawing/2014/main" id="{47A02CF4-2D71-DC86-F751-9823D5F21CB3}"/>
              </a:ext>
            </a:extLst>
          </p:cNvPr>
          <p:cNvSpPr txBox="1">
            <a:spLocks/>
          </p:cNvSpPr>
          <p:nvPr/>
        </p:nvSpPr>
        <p:spPr>
          <a:xfrm>
            <a:off x="3677536" y="134698"/>
            <a:ext cx="4500282" cy="544636"/>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00000"/>
              </a:lnSpc>
            </a:pPr>
            <a:r>
              <a:rPr lang="en-US" sz="2400">
                <a:solidFill>
                  <a:schemeClr val="bg1"/>
                </a:solidFill>
                <a:latin typeface="Georgia" panose="02040502050405020303" pitchFamily="18" charset="0"/>
              </a:rPr>
              <a:t>Comparing Accuracy of the Base and CNN Models</a:t>
            </a:r>
            <a:endParaRPr lang="en-US" sz="2400" dirty="0">
              <a:solidFill>
                <a:schemeClr val="bg1"/>
              </a:solidFill>
              <a:latin typeface="Georgia" panose="02040502050405020303" pitchFamily="18" charset="0"/>
            </a:endParaRPr>
          </a:p>
        </p:txBody>
      </p:sp>
      <p:pic>
        <p:nvPicPr>
          <p:cNvPr id="6" name="Picture 5">
            <a:extLst>
              <a:ext uri="{FF2B5EF4-FFF2-40B4-BE49-F238E27FC236}">
                <a16:creationId xmlns:a16="http://schemas.microsoft.com/office/drawing/2014/main" id="{9922A4C7-2BAD-47FF-2083-79ACF4A23C3D}"/>
              </a:ext>
            </a:extLst>
          </p:cNvPr>
          <p:cNvPicPr>
            <a:picLocks noChangeAspect="1"/>
          </p:cNvPicPr>
          <p:nvPr/>
        </p:nvPicPr>
        <p:blipFill>
          <a:blip r:embed="rId2"/>
          <a:stretch>
            <a:fillRect/>
          </a:stretch>
        </p:blipFill>
        <p:spPr>
          <a:xfrm>
            <a:off x="439271" y="1275167"/>
            <a:ext cx="4576478" cy="4816624"/>
          </a:xfrm>
          <a:prstGeom prst="rect">
            <a:avLst/>
          </a:prstGeom>
        </p:spPr>
      </p:pic>
      <p:sp>
        <p:nvSpPr>
          <p:cNvPr id="3" name="TextBox 2">
            <a:extLst>
              <a:ext uri="{FF2B5EF4-FFF2-40B4-BE49-F238E27FC236}">
                <a16:creationId xmlns:a16="http://schemas.microsoft.com/office/drawing/2014/main" id="{05D0AFC0-1CF0-C4AE-B914-752A316E4F06}"/>
              </a:ext>
            </a:extLst>
          </p:cNvPr>
          <p:cNvSpPr txBox="1"/>
          <p:nvPr/>
        </p:nvSpPr>
        <p:spPr>
          <a:xfrm>
            <a:off x="5486400" y="1518984"/>
            <a:ext cx="6107502" cy="3970318"/>
          </a:xfrm>
          <a:prstGeom prst="rect">
            <a:avLst/>
          </a:prstGeom>
          <a:noFill/>
        </p:spPr>
        <p:txBody>
          <a:bodyPr wrap="square">
            <a:spAutoFit/>
          </a:bodyPr>
          <a:lstStyle/>
          <a:p>
            <a:r>
              <a:rPr lang="en-US" b="1" dirty="0">
                <a:latin typeface="-apple-system"/>
              </a:rPr>
              <a:t>Base Model Train Accuracy (Blue Line):</a:t>
            </a:r>
          </a:p>
          <a:p>
            <a:pPr marL="285750" indent="-285750">
              <a:buFont typeface="Arial" panose="020B0604020202020204" pitchFamily="34" charset="0"/>
              <a:buChar char="•"/>
            </a:pPr>
            <a:r>
              <a:rPr lang="en-US" dirty="0">
                <a:latin typeface="-apple-system"/>
              </a:rPr>
              <a:t>As training progresses, the base model gradually improves its accuracy.</a:t>
            </a:r>
          </a:p>
          <a:p>
            <a:pPr marL="285750" indent="-285750">
              <a:buFont typeface="Arial" panose="020B0604020202020204" pitchFamily="34" charset="0"/>
              <a:buChar char="•"/>
            </a:pPr>
            <a:r>
              <a:rPr lang="en-US" dirty="0">
                <a:latin typeface="-apple-system"/>
              </a:rPr>
              <a:t>However, the rate of improvement is relatively moderate</a:t>
            </a:r>
            <a:r>
              <a:rPr lang="en-US">
                <a:latin typeface="-apple-system"/>
              </a:rPr>
              <a:t>. </a:t>
            </a:r>
          </a:p>
          <a:p>
            <a:pPr marL="285750" indent="-285750">
              <a:buFont typeface="Arial" panose="020B0604020202020204" pitchFamily="34" charset="0"/>
              <a:buChar char="•"/>
            </a:pPr>
            <a:endParaRPr lang="en-US" dirty="0">
              <a:latin typeface="-apple-system"/>
            </a:endParaRPr>
          </a:p>
          <a:p>
            <a:r>
              <a:rPr lang="en-US" b="1" dirty="0">
                <a:latin typeface="-apple-system"/>
              </a:rPr>
              <a:t>CNN Model Train Accuracy (Orange Line):</a:t>
            </a:r>
          </a:p>
          <a:p>
            <a:pPr marL="285750" indent="-285750">
              <a:buFont typeface="Arial" panose="020B0604020202020204" pitchFamily="34" charset="0"/>
              <a:buChar char="•"/>
            </a:pPr>
            <a:r>
              <a:rPr lang="en-US" dirty="0">
                <a:latin typeface="-apple-system"/>
              </a:rPr>
              <a:t>Throughout the training process, the CNN model consistently exhibits rapid improvement.</a:t>
            </a:r>
          </a:p>
          <a:p>
            <a:pPr marL="285750" indent="-285750">
              <a:buFont typeface="Arial" panose="020B0604020202020204" pitchFamily="34" charset="0"/>
              <a:buChar char="•"/>
            </a:pPr>
            <a:r>
              <a:rPr lang="en-US" dirty="0">
                <a:latin typeface="-apple-system"/>
              </a:rPr>
              <a:t>The steep upward trend indicates that the CNN model adapts well to the </a:t>
            </a:r>
            <a:r>
              <a:rPr lang="en-US">
                <a:latin typeface="-apple-system"/>
              </a:rPr>
              <a:t>data.</a:t>
            </a:r>
          </a:p>
          <a:p>
            <a:pPr marL="285750" indent="-285750">
              <a:buFont typeface="Arial" panose="020B0604020202020204" pitchFamily="34" charset="0"/>
              <a:buChar char="•"/>
            </a:pPr>
            <a:endParaRPr lang="en-US" dirty="0">
              <a:latin typeface="-apple-system"/>
            </a:endParaRPr>
          </a:p>
          <a:p>
            <a:r>
              <a:rPr lang="en-US" dirty="0">
                <a:latin typeface="-apple-system"/>
              </a:rPr>
              <a:t>In summary, the CNN model significantly outperforms the base model in terms of training accuracy. Its faster convergence and higher final accuracy make it the preferred choice for this task. </a:t>
            </a:r>
          </a:p>
        </p:txBody>
      </p:sp>
    </p:spTree>
    <p:extLst>
      <p:ext uri="{BB962C8B-B14F-4D97-AF65-F5344CB8AC3E}">
        <p14:creationId xmlns:p14="http://schemas.microsoft.com/office/powerpoint/2010/main" val="620400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a:xfrm>
            <a:off x="11353800" y="6461729"/>
            <a:ext cx="356616" cy="190307"/>
          </a:xfrm>
        </p:spPr>
        <p:txBody>
          <a:bodyPr>
            <a:normAutofit/>
          </a:bodyPr>
          <a:lstStyle/>
          <a:p>
            <a:pPr>
              <a:lnSpc>
                <a:spcPct val="90000"/>
              </a:lnSpc>
              <a:spcAft>
                <a:spcPts val="600"/>
              </a:spcAft>
            </a:pPr>
            <a:fld id="{C68DACDF-E1A9-A04C-A5FF-FC2443684BF5}" type="slidenum">
              <a:rPr lang="en-US" sz="700" smtClean="0"/>
              <a:pPr>
                <a:lnSpc>
                  <a:spcPct val="90000"/>
                </a:lnSpc>
                <a:spcAft>
                  <a:spcPts val="600"/>
                </a:spcAft>
              </a:pPr>
              <a:t>21</a:t>
            </a:fld>
            <a:endParaRPr lang="en-US" sz="700"/>
          </a:p>
        </p:txBody>
      </p:sp>
      <p:sp>
        <p:nvSpPr>
          <p:cNvPr id="8" name="Parallelogram 7">
            <a:extLst>
              <a:ext uri="{FF2B5EF4-FFF2-40B4-BE49-F238E27FC236}">
                <a16:creationId xmlns:a16="http://schemas.microsoft.com/office/drawing/2014/main" id="{73187799-E554-FF69-6CA7-37E550F8179C}"/>
              </a:ext>
            </a:extLst>
          </p:cNvPr>
          <p:cNvSpPr/>
          <p:nvPr/>
        </p:nvSpPr>
        <p:spPr>
          <a:xfrm>
            <a:off x="2237867" y="113278"/>
            <a:ext cx="7149928" cy="930557"/>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10" name="Title 1">
            <a:extLst>
              <a:ext uri="{FF2B5EF4-FFF2-40B4-BE49-F238E27FC236}">
                <a16:creationId xmlns:a16="http://schemas.microsoft.com/office/drawing/2014/main" id="{47A02CF4-2D71-DC86-F751-9823D5F21CB3}"/>
              </a:ext>
            </a:extLst>
          </p:cNvPr>
          <p:cNvSpPr txBox="1">
            <a:spLocks/>
          </p:cNvSpPr>
          <p:nvPr/>
        </p:nvSpPr>
        <p:spPr>
          <a:xfrm>
            <a:off x="3677536" y="134698"/>
            <a:ext cx="4500282" cy="544636"/>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00000"/>
              </a:lnSpc>
            </a:pPr>
            <a:r>
              <a:rPr lang="en-US" sz="2400">
                <a:solidFill>
                  <a:schemeClr val="bg1"/>
                </a:solidFill>
                <a:latin typeface="Georgia" panose="02040502050405020303" pitchFamily="18" charset="0"/>
              </a:rPr>
              <a:t>Comparing Loss of the Base and CNN Models</a:t>
            </a:r>
            <a:endParaRPr lang="en-US" sz="2400" dirty="0">
              <a:solidFill>
                <a:schemeClr val="bg1"/>
              </a:solidFill>
              <a:latin typeface="Georgia" panose="02040502050405020303" pitchFamily="18" charset="0"/>
            </a:endParaRPr>
          </a:p>
        </p:txBody>
      </p:sp>
      <p:pic>
        <p:nvPicPr>
          <p:cNvPr id="3" name="Picture 2">
            <a:extLst>
              <a:ext uri="{FF2B5EF4-FFF2-40B4-BE49-F238E27FC236}">
                <a16:creationId xmlns:a16="http://schemas.microsoft.com/office/drawing/2014/main" id="{9F487428-DD0D-5847-FBCB-F2C5D19BB2D8}"/>
              </a:ext>
            </a:extLst>
          </p:cNvPr>
          <p:cNvPicPr>
            <a:picLocks noChangeAspect="1"/>
          </p:cNvPicPr>
          <p:nvPr/>
        </p:nvPicPr>
        <p:blipFill>
          <a:blip r:embed="rId2"/>
          <a:stretch>
            <a:fillRect/>
          </a:stretch>
        </p:blipFill>
        <p:spPr>
          <a:xfrm>
            <a:off x="350131" y="1287566"/>
            <a:ext cx="4642360" cy="4752892"/>
          </a:xfrm>
          <a:prstGeom prst="rect">
            <a:avLst/>
          </a:prstGeom>
        </p:spPr>
      </p:pic>
      <p:sp>
        <p:nvSpPr>
          <p:cNvPr id="4" name="TextBox 3">
            <a:extLst>
              <a:ext uri="{FF2B5EF4-FFF2-40B4-BE49-F238E27FC236}">
                <a16:creationId xmlns:a16="http://schemas.microsoft.com/office/drawing/2014/main" id="{D6778F60-074C-0BCB-2A6F-748AF8843355}"/>
              </a:ext>
            </a:extLst>
          </p:cNvPr>
          <p:cNvSpPr txBox="1"/>
          <p:nvPr/>
        </p:nvSpPr>
        <p:spPr>
          <a:xfrm>
            <a:off x="5734367" y="1124855"/>
            <a:ext cx="6107502" cy="5078313"/>
          </a:xfrm>
          <a:prstGeom prst="rect">
            <a:avLst/>
          </a:prstGeom>
          <a:noFill/>
        </p:spPr>
        <p:txBody>
          <a:bodyPr wrap="square">
            <a:spAutoFit/>
          </a:bodyPr>
          <a:lstStyle/>
          <a:p>
            <a:r>
              <a:rPr lang="en-US" b="1" dirty="0">
                <a:latin typeface="-apple-system"/>
              </a:rPr>
              <a:t>Base Model Training Loss (Blue </a:t>
            </a:r>
            <a:r>
              <a:rPr lang="en-US" b="1">
                <a:latin typeface="-apple-system"/>
              </a:rPr>
              <a:t>Line):</a:t>
            </a:r>
            <a:endParaRPr lang="en-US" b="1" dirty="0">
              <a:latin typeface="-apple-system"/>
            </a:endParaRPr>
          </a:p>
          <a:p>
            <a:pPr marL="285750" indent="-285750">
              <a:buFont typeface="Arial" panose="020B0604020202020204" pitchFamily="34" charset="0"/>
              <a:buChar char="•"/>
            </a:pPr>
            <a:r>
              <a:rPr lang="en-US" dirty="0">
                <a:latin typeface="-apple-system"/>
              </a:rPr>
              <a:t>As training progresses, the base model consistently reduces its loss.</a:t>
            </a:r>
          </a:p>
          <a:p>
            <a:pPr marL="285750" indent="-285750">
              <a:buFont typeface="Arial" panose="020B0604020202020204" pitchFamily="34" charset="0"/>
              <a:buChar char="•"/>
            </a:pPr>
            <a:r>
              <a:rPr lang="en-US" dirty="0">
                <a:latin typeface="-apple-system"/>
              </a:rPr>
              <a:t>The base model exhibits a sharp decline in loss initially and then gradually converges</a:t>
            </a:r>
            <a:r>
              <a:rPr lang="en-US">
                <a:latin typeface="-apple-system"/>
              </a:rPr>
              <a:t>. </a:t>
            </a:r>
          </a:p>
          <a:p>
            <a:pPr marL="285750" indent="-285750">
              <a:buFont typeface="Arial" panose="020B0604020202020204" pitchFamily="34" charset="0"/>
              <a:buChar char="•"/>
            </a:pPr>
            <a:endParaRPr lang="en-US" dirty="0">
              <a:latin typeface="-apple-system"/>
            </a:endParaRPr>
          </a:p>
          <a:p>
            <a:r>
              <a:rPr lang="en-US" b="1" dirty="0">
                <a:latin typeface="-apple-system"/>
              </a:rPr>
              <a:t>CNN Model Training Loss (Orange Line):</a:t>
            </a:r>
          </a:p>
          <a:p>
            <a:pPr marL="285750" indent="-285750">
              <a:buFont typeface="Arial" panose="020B0604020202020204" pitchFamily="34" charset="0"/>
              <a:buChar char="•"/>
            </a:pPr>
            <a:r>
              <a:rPr lang="en-US" dirty="0">
                <a:latin typeface="-apple-system"/>
              </a:rPr>
              <a:t>Throughout the training process, the CNN model steadily decreases its loss.</a:t>
            </a:r>
          </a:p>
          <a:p>
            <a:pPr marL="285750" indent="-285750">
              <a:buFont typeface="Arial" panose="020B0604020202020204" pitchFamily="34" charset="0"/>
              <a:buChar char="•"/>
            </a:pPr>
            <a:r>
              <a:rPr lang="en-US" dirty="0">
                <a:latin typeface="-apple-system"/>
              </a:rPr>
              <a:t>Unlike the base model, the CNN model maintains a more consistent decline in loss over epochs</a:t>
            </a:r>
            <a:r>
              <a:rPr lang="en-US">
                <a:latin typeface="-apple-system"/>
              </a:rPr>
              <a:t>. </a:t>
            </a:r>
          </a:p>
          <a:p>
            <a:pPr marL="285750" indent="-285750">
              <a:buFont typeface="Arial" panose="020B0604020202020204" pitchFamily="34" charset="0"/>
              <a:buChar char="•"/>
            </a:pPr>
            <a:endParaRPr lang="en-US" dirty="0">
              <a:latin typeface="-apple-system"/>
            </a:endParaRPr>
          </a:p>
          <a:p>
            <a:r>
              <a:rPr lang="en-US" dirty="0">
                <a:latin typeface="-apple-system"/>
              </a:rPr>
              <a:t>In summary, both models reduce their losses over time, but they exhibit different patterns of decline. The base model converges faster initially, while the CNN model maintains a steadier decrease. The choice between the two models depends on specific trade-offs and performance requirements for your task. </a:t>
            </a:r>
          </a:p>
        </p:txBody>
      </p:sp>
    </p:spTree>
    <p:extLst>
      <p:ext uri="{BB962C8B-B14F-4D97-AF65-F5344CB8AC3E}">
        <p14:creationId xmlns:p14="http://schemas.microsoft.com/office/powerpoint/2010/main" val="1769730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a:xfrm>
            <a:off x="11353800" y="6461729"/>
            <a:ext cx="356616" cy="190307"/>
          </a:xfrm>
        </p:spPr>
        <p:txBody>
          <a:bodyPr>
            <a:normAutofit/>
          </a:bodyPr>
          <a:lstStyle/>
          <a:p>
            <a:pPr>
              <a:lnSpc>
                <a:spcPct val="90000"/>
              </a:lnSpc>
              <a:spcAft>
                <a:spcPts val="600"/>
              </a:spcAft>
            </a:pPr>
            <a:fld id="{C68DACDF-E1A9-A04C-A5FF-FC2443684BF5}" type="slidenum">
              <a:rPr lang="en-US" sz="700" smtClean="0"/>
              <a:pPr>
                <a:lnSpc>
                  <a:spcPct val="90000"/>
                </a:lnSpc>
                <a:spcAft>
                  <a:spcPts val="600"/>
                </a:spcAft>
              </a:pPr>
              <a:t>22</a:t>
            </a:fld>
            <a:endParaRPr lang="en-US" sz="700"/>
          </a:p>
        </p:txBody>
      </p:sp>
      <p:sp>
        <p:nvSpPr>
          <p:cNvPr id="8" name="Parallelogram 7">
            <a:extLst>
              <a:ext uri="{FF2B5EF4-FFF2-40B4-BE49-F238E27FC236}">
                <a16:creationId xmlns:a16="http://schemas.microsoft.com/office/drawing/2014/main" id="{73187799-E554-FF69-6CA7-37E550F8179C}"/>
              </a:ext>
            </a:extLst>
          </p:cNvPr>
          <p:cNvSpPr/>
          <p:nvPr/>
        </p:nvSpPr>
        <p:spPr>
          <a:xfrm>
            <a:off x="2237867" y="113279"/>
            <a:ext cx="7149928" cy="802070"/>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10" name="Title 1">
            <a:extLst>
              <a:ext uri="{FF2B5EF4-FFF2-40B4-BE49-F238E27FC236}">
                <a16:creationId xmlns:a16="http://schemas.microsoft.com/office/drawing/2014/main" id="{47A02CF4-2D71-DC86-F751-9823D5F21CB3}"/>
              </a:ext>
            </a:extLst>
          </p:cNvPr>
          <p:cNvSpPr txBox="1">
            <a:spLocks/>
          </p:cNvSpPr>
          <p:nvPr/>
        </p:nvSpPr>
        <p:spPr>
          <a:xfrm>
            <a:off x="3455114" y="300786"/>
            <a:ext cx="4500282" cy="544636"/>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Comparative Insights</a:t>
            </a:r>
            <a:endParaRPr lang="en-US" sz="2400" dirty="0">
              <a:solidFill>
                <a:schemeClr val="bg1"/>
              </a:solidFill>
              <a:latin typeface="Georgia" panose="02040502050405020303" pitchFamily="18" charset="0"/>
            </a:endParaRPr>
          </a:p>
        </p:txBody>
      </p:sp>
      <p:sp>
        <p:nvSpPr>
          <p:cNvPr id="6" name="TextBox 5">
            <a:extLst>
              <a:ext uri="{FF2B5EF4-FFF2-40B4-BE49-F238E27FC236}">
                <a16:creationId xmlns:a16="http://schemas.microsoft.com/office/drawing/2014/main" id="{C26FBDD6-CADB-C8D6-0BA1-2D104FD87C93}"/>
              </a:ext>
            </a:extLst>
          </p:cNvPr>
          <p:cNvSpPr txBox="1"/>
          <p:nvPr/>
        </p:nvSpPr>
        <p:spPr>
          <a:xfrm>
            <a:off x="607357" y="1102856"/>
            <a:ext cx="10564907" cy="1682512"/>
          </a:xfrm>
          <a:prstGeom prst="rect">
            <a:avLst/>
          </a:prstGeom>
          <a:noFill/>
        </p:spPr>
        <p:txBody>
          <a:bodyPr wrap="square">
            <a:spAutoFit/>
          </a:bodyPr>
          <a:lstStyle/>
          <a:p>
            <a:pPr>
              <a:spcAft>
                <a:spcPts val="800"/>
              </a:spcAft>
            </a:pPr>
            <a:r>
              <a:rPr lang="en-IN" b="1">
                <a:solidFill>
                  <a:srgbClr val="C95C3A"/>
                </a:solidFill>
                <a:latin typeface="-apple-system"/>
              </a:rPr>
              <a:t>Learning Curve:</a:t>
            </a:r>
            <a:endParaRPr lang="en-IN">
              <a:latin typeface="-apple-system"/>
            </a:endParaRPr>
          </a:p>
          <a:p>
            <a:pPr>
              <a:spcAft>
                <a:spcPts val="800"/>
              </a:spcAft>
            </a:pPr>
            <a:r>
              <a:rPr lang="en-IN">
                <a:latin typeface="-apple-system"/>
              </a:rPr>
              <a:t>Base Neural Network Model: Exhibits a smoother learning curve with a steady decrease in loss and increase in accuracy over epochs.</a:t>
            </a:r>
          </a:p>
          <a:p>
            <a:pPr>
              <a:spcAft>
                <a:spcPts val="800"/>
              </a:spcAft>
            </a:pPr>
            <a:r>
              <a:rPr lang="en-IN">
                <a:latin typeface="-apple-system"/>
              </a:rPr>
              <a:t>CNN Model: Shows a faster and more significant improvement in loss and accuracy, demonstrating its efficiency in learning from data.</a:t>
            </a:r>
          </a:p>
        </p:txBody>
      </p:sp>
      <p:sp>
        <p:nvSpPr>
          <p:cNvPr id="11" name="TextBox 10">
            <a:extLst>
              <a:ext uri="{FF2B5EF4-FFF2-40B4-BE49-F238E27FC236}">
                <a16:creationId xmlns:a16="http://schemas.microsoft.com/office/drawing/2014/main" id="{CF5857C7-D536-995E-06D4-4479D7D39A9C}"/>
              </a:ext>
            </a:extLst>
          </p:cNvPr>
          <p:cNvSpPr txBox="1"/>
          <p:nvPr/>
        </p:nvSpPr>
        <p:spPr>
          <a:xfrm>
            <a:off x="607356" y="2845201"/>
            <a:ext cx="10564907" cy="1405513"/>
          </a:xfrm>
          <a:prstGeom prst="rect">
            <a:avLst/>
          </a:prstGeom>
          <a:noFill/>
        </p:spPr>
        <p:txBody>
          <a:bodyPr wrap="square">
            <a:spAutoFit/>
          </a:bodyPr>
          <a:lstStyle/>
          <a:p>
            <a:pPr>
              <a:spcAft>
                <a:spcPts val="800"/>
              </a:spcAft>
            </a:pPr>
            <a:r>
              <a:rPr lang="en-IN" b="1">
                <a:solidFill>
                  <a:srgbClr val="C95C3A"/>
                </a:solidFill>
                <a:latin typeface="-apple-system"/>
              </a:rPr>
              <a:t>Convergence Speed:</a:t>
            </a:r>
            <a:endParaRPr lang="en-IN">
              <a:latin typeface="-apple-system"/>
            </a:endParaRPr>
          </a:p>
          <a:p>
            <a:pPr>
              <a:spcAft>
                <a:spcPts val="800"/>
              </a:spcAft>
            </a:pPr>
            <a:r>
              <a:rPr lang="en-IN">
                <a:latin typeface="-apple-system"/>
              </a:rPr>
              <a:t>Base Neural Network Model: Takes longer to converge to a reasonable loss and accuracy level compared to the CNN model.</a:t>
            </a:r>
          </a:p>
          <a:p>
            <a:pPr>
              <a:spcAft>
                <a:spcPts val="800"/>
              </a:spcAft>
            </a:pPr>
            <a:r>
              <a:rPr lang="en-IN">
                <a:latin typeface="-apple-system"/>
              </a:rPr>
              <a:t>CNN Model: Converges more quickly and reaches a lower final loss, indicating better learning efficiency.</a:t>
            </a:r>
          </a:p>
        </p:txBody>
      </p:sp>
    </p:spTree>
    <p:extLst>
      <p:ext uri="{BB962C8B-B14F-4D97-AF65-F5344CB8AC3E}">
        <p14:creationId xmlns:p14="http://schemas.microsoft.com/office/powerpoint/2010/main" val="3503022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a:xfrm>
            <a:off x="11353800" y="6461729"/>
            <a:ext cx="356616" cy="190307"/>
          </a:xfrm>
        </p:spPr>
        <p:txBody>
          <a:bodyPr>
            <a:normAutofit/>
          </a:bodyPr>
          <a:lstStyle/>
          <a:p>
            <a:pPr>
              <a:lnSpc>
                <a:spcPct val="90000"/>
              </a:lnSpc>
              <a:spcAft>
                <a:spcPts val="600"/>
              </a:spcAft>
            </a:pPr>
            <a:fld id="{C68DACDF-E1A9-A04C-A5FF-FC2443684BF5}" type="slidenum">
              <a:rPr lang="en-US" sz="700" smtClean="0"/>
              <a:pPr>
                <a:lnSpc>
                  <a:spcPct val="90000"/>
                </a:lnSpc>
                <a:spcAft>
                  <a:spcPts val="600"/>
                </a:spcAft>
              </a:pPr>
              <a:t>23</a:t>
            </a:fld>
            <a:endParaRPr lang="en-US" sz="700"/>
          </a:p>
        </p:txBody>
      </p:sp>
      <p:sp>
        <p:nvSpPr>
          <p:cNvPr id="5" name="TextBox 4">
            <a:extLst>
              <a:ext uri="{FF2B5EF4-FFF2-40B4-BE49-F238E27FC236}">
                <a16:creationId xmlns:a16="http://schemas.microsoft.com/office/drawing/2014/main" id="{57758405-911D-44C1-AA7C-04F6F47C2A8E}"/>
              </a:ext>
            </a:extLst>
          </p:cNvPr>
          <p:cNvSpPr txBox="1"/>
          <p:nvPr/>
        </p:nvSpPr>
        <p:spPr>
          <a:xfrm>
            <a:off x="490814" y="2141652"/>
            <a:ext cx="10730753" cy="1682512"/>
          </a:xfrm>
          <a:prstGeom prst="rect">
            <a:avLst/>
          </a:prstGeom>
          <a:noFill/>
        </p:spPr>
        <p:txBody>
          <a:bodyPr wrap="square">
            <a:spAutoFit/>
          </a:bodyPr>
          <a:lstStyle/>
          <a:p>
            <a:pPr>
              <a:spcAft>
                <a:spcPts val="800"/>
              </a:spcAft>
            </a:pPr>
            <a:r>
              <a:rPr lang="en-IN" b="1">
                <a:solidFill>
                  <a:srgbClr val="C95C3A"/>
                </a:solidFill>
                <a:latin typeface="-apple-system"/>
              </a:rPr>
              <a:t>Complexity:</a:t>
            </a:r>
            <a:endParaRPr lang="en-IN">
              <a:latin typeface="-apple-system"/>
            </a:endParaRPr>
          </a:p>
          <a:p>
            <a:pPr>
              <a:spcAft>
                <a:spcPts val="800"/>
              </a:spcAft>
            </a:pPr>
            <a:r>
              <a:rPr lang="en-IN">
                <a:latin typeface="-apple-system"/>
              </a:rPr>
              <a:t>Base Neural Network Model: Uses a simpler architecture primarily consisting of dense layers with ReLU and softmax activations.</a:t>
            </a:r>
          </a:p>
          <a:p>
            <a:pPr>
              <a:spcAft>
                <a:spcPts val="800"/>
              </a:spcAft>
            </a:pPr>
            <a:r>
              <a:rPr lang="en-IN">
                <a:latin typeface="-apple-system"/>
              </a:rPr>
              <a:t>CNN Model: Employs a more complex architecture with convolutional layers, max pooling, and batch normalization, allowing for better feature extraction and learning.</a:t>
            </a:r>
          </a:p>
        </p:txBody>
      </p:sp>
      <p:sp>
        <p:nvSpPr>
          <p:cNvPr id="12" name="TextBox 11">
            <a:extLst>
              <a:ext uri="{FF2B5EF4-FFF2-40B4-BE49-F238E27FC236}">
                <a16:creationId xmlns:a16="http://schemas.microsoft.com/office/drawing/2014/main" id="{6BA4501E-4296-1200-F4AF-128B4B991723}"/>
              </a:ext>
            </a:extLst>
          </p:cNvPr>
          <p:cNvSpPr txBox="1"/>
          <p:nvPr/>
        </p:nvSpPr>
        <p:spPr>
          <a:xfrm>
            <a:off x="490814" y="3942466"/>
            <a:ext cx="10797990" cy="1682512"/>
          </a:xfrm>
          <a:prstGeom prst="rect">
            <a:avLst/>
          </a:prstGeom>
          <a:noFill/>
        </p:spPr>
        <p:txBody>
          <a:bodyPr wrap="square">
            <a:spAutoFit/>
          </a:bodyPr>
          <a:lstStyle/>
          <a:p>
            <a:pPr>
              <a:spcAft>
                <a:spcPts val="800"/>
              </a:spcAft>
            </a:pPr>
            <a:r>
              <a:rPr lang="en-IN" b="1">
                <a:solidFill>
                  <a:srgbClr val="C95C3A"/>
                </a:solidFill>
                <a:latin typeface="-apple-system"/>
              </a:rPr>
              <a:t>Feature Learning:</a:t>
            </a:r>
          </a:p>
          <a:p>
            <a:pPr>
              <a:spcAft>
                <a:spcPts val="800"/>
              </a:spcAft>
            </a:pPr>
            <a:r>
              <a:rPr lang="en-IN">
                <a:latin typeface="-apple-system"/>
              </a:rPr>
              <a:t>Base Neural Network Model: Relies primarily on dense layers, which may not capture spatial features in the data as effectively.</a:t>
            </a:r>
          </a:p>
          <a:p>
            <a:pPr>
              <a:spcAft>
                <a:spcPts val="800"/>
              </a:spcAft>
            </a:pPr>
            <a:r>
              <a:rPr lang="en-IN">
                <a:latin typeface="-apple-system"/>
              </a:rPr>
              <a:t>CNN Model: Convolutional layers enable better learning of spatial features and hierarchical representations, contributing to improved performance.</a:t>
            </a:r>
          </a:p>
        </p:txBody>
      </p:sp>
      <p:sp>
        <p:nvSpPr>
          <p:cNvPr id="13" name="TextBox 12">
            <a:extLst>
              <a:ext uri="{FF2B5EF4-FFF2-40B4-BE49-F238E27FC236}">
                <a16:creationId xmlns:a16="http://schemas.microsoft.com/office/drawing/2014/main" id="{96B45BD2-C78F-716B-C504-0577268DA54B}"/>
              </a:ext>
            </a:extLst>
          </p:cNvPr>
          <p:cNvSpPr txBox="1"/>
          <p:nvPr/>
        </p:nvSpPr>
        <p:spPr>
          <a:xfrm>
            <a:off x="490814" y="340839"/>
            <a:ext cx="10730754" cy="1682512"/>
          </a:xfrm>
          <a:prstGeom prst="rect">
            <a:avLst/>
          </a:prstGeom>
          <a:noFill/>
        </p:spPr>
        <p:txBody>
          <a:bodyPr wrap="square">
            <a:spAutoFit/>
          </a:bodyPr>
          <a:lstStyle/>
          <a:p>
            <a:pPr>
              <a:spcAft>
                <a:spcPts val="800"/>
              </a:spcAft>
            </a:pPr>
            <a:r>
              <a:rPr lang="en-IN" b="1">
                <a:solidFill>
                  <a:srgbClr val="C95C3A"/>
                </a:solidFill>
                <a:latin typeface="-apple-system"/>
              </a:rPr>
              <a:t>Final Accuracy:</a:t>
            </a:r>
            <a:endParaRPr lang="en-IN">
              <a:latin typeface="-apple-system"/>
            </a:endParaRPr>
          </a:p>
          <a:p>
            <a:pPr>
              <a:spcAft>
                <a:spcPts val="800"/>
              </a:spcAft>
            </a:pPr>
            <a:r>
              <a:rPr lang="en-IN">
                <a:latin typeface="-apple-system"/>
              </a:rPr>
              <a:t>Base Neural Network Model: Achieves a final test accuracy of 0.8827, which is decent but lower than the CNN model.</a:t>
            </a:r>
          </a:p>
          <a:p>
            <a:pPr>
              <a:spcAft>
                <a:spcPts val="800"/>
              </a:spcAft>
            </a:pPr>
            <a:r>
              <a:rPr lang="en-IN">
                <a:latin typeface="-apple-system"/>
              </a:rPr>
              <a:t>CNN Model: Reaches a higher final test accuracy of 0.9137, demonstrating its superior ability to generalize to new data.Model Architecture:</a:t>
            </a:r>
          </a:p>
        </p:txBody>
      </p:sp>
    </p:spTree>
    <p:extLst>
      <p:ext uri="{BB962C8B-B14F-4D97-AF65-F5344CB8AC3E}">
        <p14:creationId xmlns:p14="http://schemas.microsoft.com/office/powerpoint/2010/main" val="3352567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a:xfrm>
            <a:off x="11353800" y="6461729"/>
            <a:ext cx="356616" cy="190307"/>
          </a:xfrm>
        </p:spPr>
        <p:txBody>
          <a:bodyPr>
            <a:normAutofit/>
          </a:bodyPr>
          <a:lstStyle/>
          <a:p>
            <a:pPr>
              <a:lnSpc>
                <a:spcPct val="90000"/>
              </a:lnSpc>
              <a:spcAft>
                <a:spcPts val="600"/>
              </a:spcAft>
            </a:pPr>
            <a:fld id="{C68DACDF-E1A9-A04C-A5FF-FC2443684BF5}" type="slidenum">
              <a:rPr lang="en-US" sz="700" smtClean="0"/>
              <a:pPr>
                <a:lnSpc>
                  <a:spcPct val="90000"/>
                </a:lnSpc>
                <a:spcAft>
                  <a:spcPts val="600"/>
                </a:spcAft>
              </a:pPr>
              <a:t>24</a:t>
            </a:fld>
            <a:endParaRPr lang="en-US" sz="700"/>
          </a:p>
        </p:txBody>
      </p:sp>
      <p:sp>
        <p:nvSpPr>
          <p:cNvPr id="7" name="TextBox 6">
            <a:extLst>
              <a:ext uri="{FF2B5EF4-FFF2-40B4-BE49-F238E27FC236}">
                <a16:creationId xmlns:a16="http://schemas.microsoft.com/office/drawing/2014/main" id="{AEE4FC36-7BDD-641D-6ABA-F0E8720AF93E}"/>
              </a:ext>
            </a:extLst>
          </p:cNvPr>
          <p:cNvSpPr txBox="1"/>
          <p:nvPr/>
        </p:nvSpPr>
        <p:spPr>
          <a:xfrm>
            <a:off x="533400" y="727064"/>
            <a:ext cx="11022106" cy="1405513"/>
          </a:xfrm>
          <a:prstGeom prst="rect">
            <a:avLst/>
          </a:prstGeom>
          <a:noFill/>
        </p:spPr>
        <p:txBody>
          <a:bodyPr wrap="square">
            <a:spAutoFit/>
          </a:bodyPr>
          <a:lstStyle/>
          <a:p>
            <a:pPr>
              <a:spcAft>
                <a:spcPts val="800"/>
              </a:spcAft>
            </a:pPr>
            <a:r>
              <a:rPr lang="en-IN" b="1">
                <a:solidFill>
                  <a:srgbClr val="C95C3A"/>
                </a:solidFill>
                <a:latin typeface="-apple-system"/>
              </a:rPr>
              <a:t>Regularization:</a:t>
            </a:r>
          </a:p>
          <a:p>
            <a:pPr>
              <a:spcAft>
                <a:spcPts val="800"/>
              </a:spcAft>
            </a:pPr>
            <a:r>
              <a:rPr lang="en-IN">
                <a:latin typeface="-apple-system"/>
              </a:rPr>
              <a:t>Base Neural Network Model: Lacks regularization techniques such as dropout, which may lead to overfitting.</a:t>
            </a:r>
          </a:p>
          <a:p>
            <a:pPr>
              <a:spcAft>
                <a:spcPts val="800"/>
              </a:spcAft>
            </a:pPr>
            <a:r>
              <a:rPr lang="en-IN">
                <a:latin typeface="-apple-system"/>
              </a:rPr>
              <a:t>CNN Model: Includes dropout layers and batch normalization, providing effective regularization and mitigating overfitting.</a:t>
            </a:r>
          </a:p>
        </p:txBody>
      </p:sp>
      <p:sp>
        <p:nvSpPr>
          <p:cNvPr id="12" name="TextBox 11">
            <a:extLst>
              <a:ext uri="{FF2B5EF4-FFF2-40B4-BE49-F238E27FC236}">
                <a16:creationId xmlns:a16="http://schemas.microsoft.com/office/drawing/2014/main" id="{17AFAB00-5D44-CFE7-AFED-450B4964ECE5}"/>
              </a:ext>
            </a:extLst>
          </p:cNvPr>
          <p:cNvSpPr txBox="1"/>
          <p:nvPr/>
        </p:nvSpPr>
        <p:spPr>
          <a:xfrm>
            <a:off x="510002" y="2274276"/>
            <a:ext cx="11022106" cy="1682512"/>
          </a:xfrm>
          <a:prstGeom prst="rect">
            <a:avLst/>
          </a:prstGeom>
          <a:noFill/>
        </p:spPr>
        <p:txBody>
          <a:bodyPr wrap="square">
            <a:spAutoFit/>
          </a:bodyPr>
          <a:lstStyle/>
          <a:p>
            <a:pPr>
              <a:spcAft>
                <a:spcPts val="800"/>
              </a:spcAft>
            </a:pPr>
            <a:r>
              <a:rPr lang="en-IN" b="1">
                <a:solidFill>
                  <a:srgbClr val="C95C3A"/>
                </a:solidFill>
                <a:latin typeface="-apple-system"/>
              </a:rPr>
              <a:t>Resource Utilization and Scalability:</a:t>
            </a:r>
          </a:p>
          <a:p>
            <a:pPr>
              <a:spcAft>
                <a:spcPts val="800"/>
              </a:spcAft>
            </a:pPr>
            <a:r>
              <a:rPr lang="en-IN">
                <a:latin typeface="-apple-system"/>
              </a:rPr>
              <a:t>Base Neural Network Model:Uses fewer parameters and may require less computational resources, but at the cost of lower performance.Easier to train on smaller datasets due to its simpler architecture.</a:t>
            </a:r>
          </a:p>
          <a:p>
            <a:pPr>
              <a:spcAft>
                <a:spcPts val="800"/>
              </a:spcAft>
            </a:pPr>
            <a:r>
              <a:rPr lang="en-IN">
                <a:latin typeface="-apple-system"/>
              </a:rPr>
              <a:t>CNN Model:Utilizes more parameters and computational resources but offers higher performance and scalability.Can handle larger datasets and more complex tasks effectively.</a:t>
            </a:r>
          </a:p>
        </p:txBody>
      </p:sp>
      <p:sp>
        <p:nvSpPr>
          <p:cNvPr id="13" name="TextBox 12">
            <a:extLst>
              <a:ext uri="{FF2B5EF4-FFF2-40B4-BE49-F238E27FC236}">
                <a16:creationId xmlns:a16="http://schemas.microsoft.com/office/drawing/2014/main" id="{B18952D6-5B16-3A04-B583-376FB758F659}"/>
              </a:ext>
            </a:extLst>
          </p:cNvPr>
          <p:cNvSpPr txBox="1"/>
          <p:nvPr/>
        </p:nvSpPr>
        <p:spPr>
          <a:xfrm>
            <a:off x="533400" y="4098488"/>
            <a:ext cx="11317942" cy="1682512"/>
          </a:xfrm>
          <a:prstGeom prst="rect">
            <a:avLst/>
          </a:prstGeom>
          <a:noFill/>
        </p:spPr>
        <p:txBody>
          <a:bodyPr wrap="square">
            <a:spAutoFit/>
          </a:bodyPr>
          <a:lstStyle/>
          <a:p>
            <a:pPr>
              <a:spcAft>
                <a:spcPts val="800"/>
              </a:spcAft>
            </a:pPr>
            <a:r>
              <a:rPr lang="en-IN" b="1">
                <a:solidFill>
                  <a:srgbClr val="C95C3A"/>
                </a:solidFill>
                <a:latin typeface="-apple-system"/>
              </a:rPr>
              <a:t>Model Robustness:</a:t>
            </a:r>
          </a:p>
          <a:p>
            <a:pPr>
              <a:spcAft>
                <a:spcPts val="800"/>
              </a:spcAft>
            </a:pPr>
            <a:r>
              <a:rPr lang="en-IN">
                <a:latin typeface="-apple-system"/>
              </a:rPr>
              <a:t>Base Neural Network Model:More prone to model degradation with noisy or unfamiliar data due to simpler architecture.May require additional fine-tuning to handle varying data distributions.</a:t>
            </a:r>
          </a:p>
          <a:p>
            <a:pPr>
              <a:spcAft>
                <a:spcPts val="800"/>
              </a:spcAft>
            </a:pPr>
            <a:r>
              <a:rPr lang="en-IN">
                <a:latin typeface="-apple-system"/>
              </a:rPr>
              <a:t>CNN Model:More robust against noise and data variations due to its ability to learn spatial hierarchies and features.Better equipped to handle complex datasets and new data distributions.</a:t>
            </a:r>
          </a:p>
        </p:txBody>
      </p:sp>
    </p:spTree>
    <p:extLst>
      <p:ext uri="{BB962C8B-B14F-4D97-AF65-F5344CB8AC3E}">
        <p14:creationId xmlns:p14="http://schemas.microsoft.com/office/powerpoint/2010/main" val="298740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902208" y="4056990"/>
            <a:ext cx="6117069" cy="1830054"/>
          </a:xfrm>
        </p:spPr>
        <p:txBody>
          <a:bodyPr rIns="0"/>
          <a:lstStyle>
            <a:defPPr>
              <a:defRPr lang="en-US"/>
            </a:defPPr>
            <a:lvl1pPr marL="0" algn="l" defTabSz="914400" rtl="0" eaLnBrk="1" latinLnBrk="0" hangingPunct="1">
              <a:defRPr sz="100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Thank you</a:t>
            </a:r>
            <a:endParaRPr lang="en-US" dirty="0"/>
          </a:p>
        </p:txBody>
      </p:sp>
      <p:pic>
        <p:nvPicPr>
          <p:cNvPr id="6" name="Picture 5" descr="A picture containing drawing&#10;&#10;Description automatically generated">
            <a:extLst>
              <a:ext uri="{FF2B5EF4-FFF2-40B4-BE49-F238E27FC236}">
                <a16:creationId xmlns:a16="http://schemas.microsoft.com/office/drawing/2014/main" id="{CC81C62F-2F48-56B8-12B1-8ABC8F5353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4587" y="1594763"/>
            <a:ext cx="1598379" cy="1601154"/>
          </a:xfrm>
          <a:prstGeom prst="rect">
            <a:avLst/>
          </a:prstGeom>
        </p:spPr>
      </p:pic>
      <p:sp>
        <p:nvSpPr>
          <p:cNvPr id="8" name="TextBox 7">
            <a:extLst>
              <a:ext uri="{FF2B5EF4-FFF2-40B4-BE49-F238E27FC236}">
                <a16:creationId xmlns:a16="http://schemas.microsoft.com/office/drawing/2014/main" id="{56856251-85EE-F3BE-FA47-64C15541594D}"/>
              </a:ext>
            </a:extLst>
          </p:cNvPr>
          <p:cNvSpPr txBox="1"/>
          <p:nvPr/>
        </p:nvSpPr>
        <p:spPr>
          <a:xfrm>
            <a:off x="3783106" y="3662084"/>
            <a:ext cx="4410636" cy="807337"/>
          </a:xfrm>
          <a:prstGeom prst="rect">
            <a:avLst/>
          </a:prstGeom>
          <a:noFill/>
        </p:spPr>
        <p:txBody>
          <a:bodyPr wrap="square" lIns="0" tIns="0" rIns="0" bIns="0" rtlCol="0">
            <a:spAutoFit/>
          </a:bodyPr>
          <a:lstStyle/>
          <a:p>
            <a:pPr>
              <a:lnSpc>
                <a:spcPct val="120000"/>
              </a:lnSpc>
            </a:pPr>
            <a:r>
              <a:rPr lang="en-IN" sz="4800" b="1" i="1">
                <a:solidFill>
                  <a:schemeClr val="tx2"/>
                </a:solidFill>
                <a:latin typeface="Georgia" panose="02040502050405020303" pitchFamily="18" charset="0"/>
              </a:rPr>
              <a:t>THANK YOU</a:t>
            </a:r>
            <a:endParaRPr lang="en-IN" sz="4800" b="1" i="1" dirty="0">
              <a:solidFill>
                <a:schemeClr val="tx2"/>
              </a:solidFill>
              <a:latin typeface="Georgia" panose="02040502050405020303" pitchFamily="18" charset="0"/>
            </a:endParaRPr>
          </a:p>
        </p:txBody>
      </p:sp>
    </p:spTree>
    <p:extLst>
      <p:ext uri="{BB962C8B-B14F-4D97-AF65-F5344CB8AC3E}">
        <p14:creationId xmlns:p14="http://schemas.microsoft.com/office/powerpoint/2010/main" val="110325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3</a:t>
            </a:fld>
            <a:endParaRPr lang="en-US"/>
          </a:p>
        </p:txBody>
      </p:sp>
      <p:cxnSp>
        <p:nvCxnSpPr>
          <p:cNvPr id="8" name="Straight Connector 7">
            <a:extLst>
              <a:ext uri="{FF2B5EF4-FFF2-40B4-BE49-F238E27FC236}">
                <a16:creationId xmlns:a16="http://schemas.microsoft.com/office/drawing/2014/main" id="{A9081CC5-1780-A790-25E2-03CED1E10177}"/>
              </a:ext>
            </a:extLst>
          </p:cNvPr>
          <p:cNvCxnSpPr>
            <a:cxnSpLocks/>
          </p:cNvCxnSpPr>
          <p:nvPr/>
        </p:nvCxnSpPr>
        <p:spPr>
          <a:xfrm>
            <a:off x="1272793" y="1218709"/>
            <a:ext cx="9879496"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34009841-4338-1C19-DA0A-0FBF5F40B505}"/>
              </a:ext>
            </a:extLst>
          </p:cNvPr>
          <p:cNvSpPr txBox="1"/>
          <p:nvPr/>
        </p:nvSpPr>
        <p:spPr>
          <a:xfrm>
            <a:off x="464652" y="3368478"/>
            <a:ext cx="10398816" cy="923330"/>
          </a:xfrm>
          <a:prstGeom prst="rect">
            <a:avLst/>
          </a:prstGeom>
          <a:noFill/>
        </p:spPr>
        <p:txBody>
          <a:bodyPr wrap="square">
            <a:spAutoFit/>
          </a:bodyPr>
          <a:lstStyle/>
          <a:p>
            <a:pPr lvl="1"/>
            <a:r>
              <a:rPr lang="en-US" b="0" i="0">
                <a:solidFill>
                  <a:srgbClr val="111111"/>
                </a:solidFill>
                <a:effectLst/>
                <a:latin typeface="-apple-system"/>
              </a:rPr>
              <a:t>The Fashion MNIST dataset represents a more </a:t>
            </a:r>
            <a:r>
              <a:rPr lang="en-US" b="1" i="0">
                <a:solidFill>
                  <a:srgbClr val="111111"/>
                </a:solidFill>
                <a:effectLst/>
                <a:latin typeface="-apple-system"/>
              </a:rPr>
              <a:t>challenging</a:t>
            </a:r>
            <a:r>
              <a:rPr lang="en-US" b="0" i="0">
                <a:solidFill>
                  <a:srgbClr val="111111"/>
                </a:solidFill>
                <a:effectLst/>
                <a:latin typeface="-apple-system"/>
              </a:rPr>
              <a:t> variant of the classic MNIST dataset and is a common task for e-commerce platforms, fashion recommendation systems, inventory management and other real-world scenarios.</a:t>
            </a:r>
          </a:p>
        </p:txBody>
      </p:sp>
      <p:sp>
        <p:nvSpPr>
          <p:cNvPr id="6" name="TextBox 5">
            <a:extLst>
              <a:ext uri="{FF2B5EF4-FFF2-40B4-BE49-F238E27FC236}">
                <a16:creationId xmlns:a16="http://schemas.microsoft.com/office/drawing/2014/main" id="{59014CAD-D62C-2F36-6554-6BBFEF80B510}"/>
              </a:ext>
            </a:extLst>
          </p:cNvPr>
          <p:cNvSpPr txBox="1"/>
          <p:nvPr/>
        </p:nvSpPr>
        <p:spPr>
          <a:xfrm>
            <a:off x="464653" y="4431134"/>
            <a:ext cx="10398815" cy="369332"/>
          </a:xfrm>
          <a:prstGeom prst="rect">
            <a:avLst/>
          </a:prstGeom>
          <a:noFill/>
        </p:spPr>
        <p:txBody>
          <a:bodyPr wrap="square">
            <a:spAutoFit/>
          </a:bodyPr>
          <a:lstStyle/>
          <a:p>
            <a:pPr lvl="1" algn="l"/>
            <a:r>
              <a:rPr lang="en-US" b="0" i="0">
                <a:solidFill>
                  <a:srgbClr val="111111"/>
                </a:solidFill>
                <a:effectLst/>
                <a:latin typeface="-apple-system"/>
              </a:rPr>
              <a:t>Fashion MNIST serves as a </a:t>
            </a:r>
            <a:r>
              <a:rPr lang="en-US" b="1" i="0">
                <a:solidFill>
                  <a:srgbClr val="111111"/>
                </a:solidFill>
                <a:effectLst/>
                <a:latin typeface="-apple-system"/>
              </a:rPr>
              <a:t>benchmark</a:t>
            </a:r>
            <a:r>
              <a:rPr lang="en-US" b="0" i="0">
                <a:solidFill>
                  <a:srgbClr val="111111"/>
                </a:solidFill>
                <a:effectLst/>
                <a:latin typeface="-apple-system"/>
              </a:rPr>
              <a:t> for evaluating machine learning and deep learning models.</a:t>
            </a:r>
          </a:p>
        </p:txBody>
      </p:sp>
      <p:sp>
        <p:nvSpPr>
          <p:cNvPr id="7" name="TextBox 6">
            <a:extLst>
              <a:ext uri="{FF2B5EF4-FFF2-40B4-BE49-F238E27FC236}">
                <a16:creationId xmlns:a16="http://schemas.microsoft.com/office/drawing/2014/main" id="{8CDC6AD4-0CFC-DC41-41EB-55869401D990}"/>
              </a:ext>
            </a:extLst>
          </p:cNvPr>
          <p:cNvSpPr txBox="1"/>
          <p:nvPr/>
        </p:nvSpPr>
        <p:spPr>
          <a:xfrm>
            <a:off x="914400" y="1614152"/>
            <a:ext cx="10127974" cy="1754326"/>
          </a:xfrm>
          <a:prstGeom prst="rect">
            <a:avLst/>
          </a:prstGeom>
          <a:noFill/>
        </p:spPr>
        <p:txBody>
          <a:bodyPr wrap="square">
            <a:spAutoFit/>
          </a:bodyPr>
          <a:lstStyle/>
          <a:p>
            <a:pPr algn="l" fontAlgn="base"/>
            <a:r>
              <a:rPr lang="en-US" b="0" i="0">
                <a:solidFill>
                  <a:srgbClr val="3C4043"/>
                </a:solidFill>
                <a:effectLst/>
                <a:highlight>
                  <a:srgbClr val="FFFFFF"/>
                </a:highlight>
                <a:latin typeface="inherit"/>
              </a:rPr>
              <a:t>Fashion-MNIST is a dataset of Zalando's article images—consisting of a training set of 60,000 examples and a test set of 10,000 examples. Each example is a 28x28 grayscale image, associated with a label from 10 classes. Zalando intends Fashion-MNIST to serve as a direct drop-in replacement for the original MNIST dataset for benchmarking machine learning algorithms. It shares the same image size and structure of training and testing splits.</a:t>
            </a:r>
          </a:p>
          <a:p>
            <a:pPr algn="l" fontAlgn="base"/>
            <a:endParaRPr lang="en-US" b="0" i="0">
              <a:solidFill>
                <a:srgbClr val="3C4043"/>
              </a:solidFill>
              <a:effectLst/>
              <a:highlight>
                <a:srgbClr val="FFFFFF"/>
              </a:highlight>
              <a:latin typeface="inherit"/>
            </a:endParaRPr>
          </a:p>
        </p:txBody>
      </p:sp>
      <p:sp>
        <p:nvSpPr>
          <p:cNvPr id="10" name="TextBox 9">
            <a:extLst>
              <a:ext uri="{FF2B5EF4-FFF2-40B4-BE49-F238E27FC236}">
                <a16:creationId xmlns:a16="http://schemas.microsoft.com/office/drawing/2014/main" id="{9C3E1ED0-E2C0-6167-6A58-64B19193609E}"/>
              </a:ext>
            </a:extLst>
          </p:cNvPr>
          <p:cNvSpPr txBox="1"/>
          <p:nvPr/>
        </p:nvSpPr>
        <p:spPr>
          <a:xfrm>
            <a:off x="914401" y="5055875"/>
            <a:ext cx="9949067" cy="923330"/>
          </a:xfrm>
          <a:prstGeom prst="rect">
            <a:avLst/>
          </a:prstGeom>
          <a:noFill/>
        </p:spPr>
        <p:txBody>
          <a:bodyPr wrap="square">
            <a:spAutoFit/>
          </a:bodyPr>
          <a:lstStyle/>
          <a:p>
            <a:pPr algn="l" fontAlgn="base"/>
            <a:r>
              <a:rPr lang="en-US" b="0" i="0">
                <a:solidFill>
                  <a:srgbClr val="3C4043"/>
                </a:solidFill>
                <a:effectLst/>
                <a:highlight>
                  <a:srgbClr val="FFFFFF"/>
                </a:highlight>
                <a:latin typeface="inherit"/>
              </a:rPr>
              <a:t>Each image in the data set is 28 pixels in height and 28 pixels in width, for a total of 784 pixels in total. </a:t>
            </a:r>
          </a:p>
          <a:p>
            <a:pPr algn="l" fontAlgn="base"/>
            <a:r>
              <a:rPr lang="en-US" b="0" i="0">
                <a:solidFill>
                  <a:srgbClr val="3C4043"/>
                </a:solidFill>
                <a:effectLst/>
                <a:highlight>
                  <a:srgbClr val="FFFFFF"/>
                </a:highlight>
                <a:latin typeface="inherit"/>
              </a:rPr>
              <a:t>Each pixel has a single pixel-value associated with it, indicating the lightness or darkness of that pixel, with higher numbers meaning darker. This pixel-value is an integer between 0 and 255. </a:t>
            </a:r>
          </a:p>
        </p:txBody>
      </p:sp>
      <p:grpSp>
        <p:nvGrpSpPr>
          <p:cNvPr id="11" name="Group 10">
            <a:extLst>
              <a:ext uri="{FF2B5EF4-FFF2-40B4-BE49-F238E27FC236}">
                <a16:creationId xmlns:a16="http://schemas.microsoft.com/office/drawing/2014/main" id="{530B433D-E3CB-D91B-283B-6007E183B180}"/>
              </a:ext>
            </a:extLst>
          </p:cNvPr>
          <p:cNvGrpSpPr/>
          <p:nvPr/>
        </p:nvGrpSpPr>
        <p:grpSpPr>
          <a:xfrm>
            <a:off x="977055" y="90967"/>
            <a:ext cx="10237889" cy="1098377"/>
            <a:chOff x="850977" y="-797965"/>
            <a:chExt cx="10363200" cy="1111821"/>
          </a:xfrm>
        </p:grpSpPr>
        <p:sp>
          <p:nvSpPr>
            <p:cNvPr id="13" name="Parallelogram 12">
              <a:extLst>
                <a:ext uri="{FF2B5EF4-FFF2-40B4-BE49-F238E27FC236}">
                  <a16:creationId xmlns:a16="http://schemas.microsoft.com/office/drawing/2014/main" id="{812A0800-2F4F-D9EE-480C-B1D2894FD116}"/>
                </a:ext>
              </a:extLst>
            </p:cNvPr>
            <p:cNvSpPr/>
            <p:nvPr/>
          </p:nvSpPr>
          <p:spPr>
            <a:xfrm>
              <a:off x="2188973" y="-797965"/>
              <a:ext cx="7923143" cy="1031191"/>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14" name="Title 1">
              <a:extLst>
                <a:ext uri="{FF2B5EF4-FFF2-40B4-BE49-F238E27FC236}">
                  <a16:creationId xmlns:a16="http://schemas.microsoft.com/office/drawing/2014/main" id="{A4A9BB2A-7B17-DE5C-A142-BCF7E877045E}"/>
                </a:ext>
              </a:extLst>
            </p:cNvPr>
            <p:cNvSpPr txBox="1">
              <a:spLocks/>
            </p:cNvSpPr>
            <p:nvPr/>
          </p:nvSpPr>
          <p:spPr>
            <a:xfrm>
              <a:off x="850977" y="-600546"/>
              <a:ext cx="10363200" cy="914402"/>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3600">
                  <a:solidFill>
                    <a:schemeClr val="bg1"/>
                  </a:solidFill>
                  <a:latin typeface="Georgia" panose="02040502050405020303" pitchFamily="18" charset="0"/>
                </a:rPr>
                <a:t>Data Set</a:t>
              </a:r>
              <a:endParaRPr lang="en-US" sz="3600" dirty="0">
                <a:solidFill>
                  <a:schemeClr val="bg1"/>
                </a:solidFill>
                <a:latin typeface="Georgia" panose="02040502050405020303" pitchFamily="18" charset="0"/>
              </a:endParaRPr>
            </a:p>
          </p:txBody>
        </p:sp>
      </p:grpSp>
    </p:spTree>
    <p:extLst>
      <p:ext uri="{BB962C8B-B14F-4D97-AF65-F5344CB8AC3E}">
        <p14:creationId xmlns:p14="http://schemas.microsoft.com/office/powerpoint/2010/main" val="241739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4</a:t>
            </a:fld>
            <a:endParaRPr lang="en-US"/>
          </a:p>
        </p:txBody>
      </p:sp>
      <p:cxnSp>
        <p:nvCxnSpPr>
          <p:cNvPr id="8" name="Straight Connector 7">
            <a:extLst>
              <a:ext uri="{FF2B5EF4-FFF2-40B4-BE49-F238E27FC236}">
                <a16:creationId xmlns:a16="http://schemas.microsoft.com/office/drawing/2014/main" id="{A9081CC5-1780-A790-25E2-03CED1E10177}"/>
              </a:ext>
            </a:extLst>
          </p:cNvPr>
          <p:cNvCxnSpPr>
            <a:cxnSpLocks/>
          </p:cNvCxnSpPr>
          <p:nvPr/>
        </p:nvCxnSpPr>
        <p:spPr>
          <a:xfrm>
            <a:off x="1272793" y="1218709"/>
            <a:ext cx="9879496" cy="0"/>
          </a:xfrm>
          <a:prstGeom prst="line">
            <a:avLst/>
          </a:prstGeom>
          <a:ln w="19050"/>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5C88086-AC1D-1067-81B9-698448A46BC4}"/>
              </a:ext>
            </a:extLst>
          </p:cNvPr>
          <p:cNvSpPr txBox="1"/>
          <p:nvPr/>
        </p:nvSpPr>
        <p:spPr>
          <a:xfrm>
            <a:off x="1063487" y="1341351"/>
            <a:ext cx="9770165" cy="4801314"/>
          </a:xfrm>
          <a:prstGeom prst="rect">
            <a:avLst/>
          </a:prstGeom>
          <a:noFill/>
        </p:spPr>
        <p:txBody>
          <a:bodyPr wrap="square">
            <a:spAutoFit/>
          </a:bodyPr>
          <a:lstStyle/>
          <a:p>
            <a:pPr algn="l" fontAlgn="base"/>
            <a:r>
              <a:rPr lang="en-US" b="1" i="0">
                <a:solidFill>
                  <a:srgbClr val="C95C3A"/>
                </a:solidFill>
                <a:effectLst/>
                <a:highlight>
                  <a:srgbClr val="FFFFFF"/>
                </a:highlight>
                <a:latin typeface="inherit"/>
              </a:rPr>
              <a:t>Labels</a:t>
            </a:r>
            <a:endParaRPr lang="en-US" b="0" i="0">
              <a:solidFill>
                <a:srgbClr val="C95C3A"/>
              </a:solidFill>
              <a:effectLst/>
              <a:highlight>
                <a:srgbClr val="FFFFFF"/>
              </a:highlight>
              <a:latin typeface="inherit"/>
            </a:endParaRPr>
          </a:p>
          <a:p>
            <a:pPr algn="l" fontAlgn="base"/>
            <a:r>
              <a:rPr lang="en-US" b="0" i="0">
                <a:solidFill>
                  <a:srgbClr val="3C4043"/>
                </a:solidFill>
                <a:effectLst/>
                <a:highlight>
                  <a:srgbClr val="FFFFFF"/>
                </a:highlight>
                <a:latin typeface="inherit"/>
              </a:rPr>
              <a:t>Each training and test example is assigned to one of the following labels:</a:t>
            </a:r>
          </a:p>
          <a:p>
            <a:pPr algn="l" fontAlgn="base">
              <a:buFont typeface="Arial" panose="020B0604020202020204" pitchFamily="34" charset="0"/>
              <a:buChar char="•"/>
            </a:pPr>
            <a:r>
              <a:rPr lang="en-US" b="0" i="0">
                <a:solidFill>
                  <a:srgbClr val="3C4043"/>
                </a:solidFill>
                <a:effectLst/>
                <a:highlight>
                  <a:srgbClr val="FFFFFF"/>
                </a:highlight>
                <a:latin typeface="inherit"/>
              </a:rPr>
              <a:t>0 T-shirt/top</a:t>
            </a:r>
          </a:p>
          <a:p>
            <a:pPr algn="l" fontAlgn="base">
              <a:buFont typeface="Arial" panose="020B0604020202020204" pitchFamily="34" charset="0"/>
              <a:buChar char="•"/>
            </a:pPr>
            <a:r>
              <a:rPr lang="en-US" b="0" i="0">
                <a:solidFill>
                  <a:srgbClr val="3C4043"/>
                </a:solidFill>
                <a:effectLst/>
                <a:highlight>
                  <a:srgbClr val="FFFFFF"/>
                </a:highlight>
                <a:latin typeface="inherit"/>
              </a:rPr>
              <a:t>1 Trouser</a:t>
            </a:r>
          </a:p>
          <a:p>
            <a:pPr algn="l" fontAlgn="base">
              <a:buFont typeface="Arial" panose="020B0604020202020204" pitchFamily="34" charset="0"/>
              <a:buChar char="•"/>
            </a:pPr>
            <a:r>
              <a:rPr lang="en-US" b="0" i="0">
                <a:solidFill>
                  <a:srgbClr val="3C4043"/>
                </a:solidFill>
                <a:effectLst/>
                <a:highlight>
                  <a:srgbClr val="FFFFFF"/>
                </a:highlight>
                <a:latin typeface="inherit"/>
              </a:rPr>
              <a:t>2 Pullover</a:t>
            </a:r>
          </a:p>
          <a:p>
            <a:pPr algn="l" fontAlgn="base">
              <a:buFont typeface="Arial" panose="020B0604020202020204" pitchFamily="34" charset="0"/>
              <a:buChar char="•"/>
            </a:pPr>
            <a:r>
              <a:rPr lang="en-US" b="0" i="0">
                <a:solidFill>
                  <a:srgbClr val="3C4043"/>
                </a:solidFill>
                <a:effectLst/>
                <a:highlight>
                  <a:srgbClr val="FFFFFF"/>
                </a:highlight>
                <a:latin typeface="inherit"/>
              </a:rPr>
              <a:t>3 Dress</a:t>
            </a:r>
          </a:p>
          <a:p>
            <a:pPr algn="l" fontAlgn="base">
              <a:buFont typeface="Arial" panose="020B0604020202020204" pitchFamily="34" charset="0"/>
              <a:buChar char="•"/>
            </a:pPr>
            <a:r>
              <a:rPr lang="en-US" b="0" i="0">
                <a:solidFill>
                  <a:srgbClr val="3C4043"/>
                </a:solidFill>
                <a:effectLst/>
                <a:highlight>
                  <a:srgbClr val="FFFFFF"/>
                </a:highlight>
                <a:latin typeface="inherit"/>
              </a:rPr>
              <a:t>4 Coat</a:t>
            </a:r>
          </a:p>
          <a:p>
            <a:pPr algn="l" fontAlgn="base">
              <a:buFont typeface="Arial" panose="020B0604020202020204" pitchFamily="34" charset="0"/>
              <a:buChar char="•"/>
            </a:pPr>
            <a:r>
              <a:rPr lang="en-US" b="0" i="0">
                <a:solidFill>
                  <a:srgbClr val="3C4043"/>
                </a:solidFill>
                <a:effectLst/>
                <a:highlight>
                  <a:srgbClr val="FFFFFF"/>
                </a:highlight>
                <a:latin typeface="inherit"/>
              </a:rPr>
              <a:t>5 Sandal</a:t>
            </a:r>
          </a:p>
          <a:p>
            <a:pPr algn="l" fontAlgn="base">
              <a:buFont typeface="Arial" panose="020B0604020202020204" pitchFamily="34" charset="0"/>
              <a:buChar char="•"/>
            </a:pPr>
            <a:r>
              <a:rPr lang="en-US" b="0" i="0">
                <a:solidFill>
                  <a:srgbClr val="3C4043"/>
                </a:solidFill>
                <a:effectLst/>
                <a:highlight>
                  <a:srgbClr val="FFFFFF"/>
                </a:highlight>
                <a:latin typeface="inherit"/>
              </a:rPr>
              <a:t>6 Shirt</a:t>
            </a:r>
          </a:p>
          <a:p>
            <a:pPr algn="l" fontAlgn="base">
              <a:buFont typeface="Arial" panose="020B0604020202020204" pitchFamily="34" charset="0"/>
              <a:buChar char="•"/>
            </a:pPr>
            <a:r>
              <a:rPr lang="en-US" b="0" i="0">
                <a:solidFill>
                  <a:srgbClr val="3C4043"/>
                </a:solidFill>
                <a:effectLst/>
                <a:highlight>
                  <a:srgbClr val="FFFFFF"/>
                </a:highlight>
                <a:latin typeface="inherit"/>
              </a:rPr>
              <a:t>7 Sneaker</a:t>
            </a:r>
          </a:p>
          <a:p>
            <a:pPr algn="l" fontAlgn="base">
              <a:buFont typeface="Arial" panose="020B0604020202020204" pitchFamily="34" charset="0"/>
              <a:buChar char="•"/>
            </a:pPr>
            <a:r>
              <a:rPr lang="en-US" b="0" i="0">
                <a:solidFill>
                  <a:srgbClr val="3C4043"/>
                </a:solidFill>
                <a:effectLst/>
                <a:highlight>
                  <a:srgbClr val="FFFFFF"/>
                </a:highlight>
                <a:latin typeface="inherit"/>
              </a:rPr>
              <a:t>8 Bag</a:t>
            </a:r>
          </a:p>
          <a:p>
            <a:pPr algn="l" fontAlgn="base">
              <a:buFont typeface="Arial" panose="020B0604020202020204" pitchFamily="34" charset="0"/>
              <a:buChar char="•"/>
            </a:pPr>
            <a:r>
              <a:rPr lang="en-US" b="0" i="0">
                <a:solidFill>
                  <a:srgbClr val="3C4043"/>
                </a:solidFill>
                <a:effectLst/>
                <a:highlight>
                  <a:srgbClr val="FFFFFF"/>
                </a:highlight>
                <a:latin typeface="inherit"/>
              </a:rPr>
              <a:t>9 Ankle boot</a:t>
            </a:r>
          </a:p>
          <a:p>
            <a:pPr algn="l" fontAlgn="base">
              <a:buFont typeface="Arial" panose="020B0604020202020204" pitchFamily="34" charset="0"/>
              <a:buChar char="•"/>
            </a:pPr>
            <a:endParaRPr lang="en-US" b="0" i="0">
              <a:solidFill>
                <a:srgbClr val="3C4043"/>
              </a:solidFill>
              <a:effectLst/>
              <a:highlight>
                <a:srgbClr val="FFFFFF"/>
              </a:highlight>
              <a:latin typeface="inherit"/>
            </a:endParaRPr>
          </a:p>
          <a:p>
            <a:pPr algn="l" fontAlgn="base">
              <a:buFont typeface="Arial" panose="020B0604020202020204" pitchFamily="34" charset="0"/>
              <a:buChar char="•"/>
            </a:pPr>
            <a:r>
              <a:rPr lang="en-US" b="0" i="0">
                <a:solidFill>
                  <a:srgbClr val="3C4043"/>
                </a:solidFill>
                <a:effectLst/>
                <a:highlight>
                  <a:srgbClr val="FFFFFF"/>
                </a:highlight>
                <a:latin typeface="inherit"/>
              </a:rPr>
              <a:t>Each row is a separate image</a:t>
            </a:r>
          </a:p>
          <a:p>
            <a:pPr algn="l" fontAlgn="base">
              <a:buFont typeface="Arial" panose="020B0604020202020204" pitchFamily="34" charset="0"/>
              <a:buChar char="•"/>
            </a:pPr>
            <a:r>
              <a:rPr lang="en-US" b="0" i="0">
                <a:solidFill>
                  <a:srgbClr val="3C4043"/>
                </a:solidFill>
                <a:effectLst/>
                <a:highlight>
                  <a:srgbClr val="FFFFFF"/>
                </a:highlight>
                <a:latin typeface="inherit"/>
              </a:rPr>
              <a:t>Column 1 is the class label.</a:t>
            </a:r>
          </a:p>
          <a:p>
            <a:pPr algn="l" fontAlgn="base">
              <a:buFont typeface="Arial" panose="020B0604020202020204" pitchFamily="34" charset="0"/>
              <a:buChar char="•"/>
            </a:pPr>
            <a:r>
              <a:rPr lang="en-US" b="0" i="0">
                <a:solidFill>
                  <a:srgbClr val="3C4043"/>
                </a:solidFill>
                <a:effectLst/>
                <a:highlight>
                  <a:srgbClr val="FFFFFF"/>
                </a:highlight>
                <a:latin typeface="inherit"/>
              </a:rPr>
              <a:t>Remaining columns are pixel numbers (784 total).</a:t>
            </a:r>
          </a:p>
          <a:p>
            <a:pPr algn="l" fontAlgn="base">
              <a:buFont typeface="Arial" panose="020B0604020202020204" pitchFamily="34" charset="0"/>
              <a:buChar char="•"/>
            </a:pPr>
            <a:r>
              <a:rPr lang="en-US" b="0" i="0">
                <a:solidFill>
                  <a:srgbClr val="3C4043"/>
                </a:solidFill>
                <a:effectLst/>
                <a:highlight>
                  <a:srgbClr val="FFFFFF"/>
                </a:highlight>
                <a:latin typeface="inherit"/>
              </a:rPr>
              <a:t>Each value is the darkness of the pixel (1 to 255)</a:t>
            </a:r>
          </a:p>
        </p:txBody>
      </p:sp>
      <p:sp>
        <p:nvSpPr>
          <p:cNvPr id="13" name="Parallelogram 12">
            <a:extLst>
              <a:ext uri="{FF2B5EF4-FFF2-40B4-BE49-F238E27FC236}">
                <a16:creationId xmlns:a16="http://schemas.microsoft.com/office/drawing/2014/main" id="{92DD477D-466F-CD00-968C-A34FF1CEB78C}"/>
              </a:ext>
            </a:extLst>
          </p:cNvPr>
          <p:cNvSpPr/>
          <p:nvPr/>
        </p:nvSpPr>
        <p:spPr>
          <a:xfrm>
            <a:off x="2298872" y="90967"/>
            <a:ext cx="7827337" cy="1018722"/>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14" name="Title 1">
            <a:extLst>
              <a:ext uri="{FF2B5EF4-FFF2-40B4-BE49-F238E27FC236}">
                <a16:creationId xmlns:a16="http://schemas.microsoft.com/office/drawing/2014/main" id="{EA716516-F561-BCF1-2700-946F5AE2B077}"/>
              </a:ext>
            </a:extLst>
          </p:cNvPr>
          <p:cNvSpPr txBox="1">
            <a:spLocks/>
          </p:cNvSpPr>
          <p:nvPr/>
        </p:nvSpPr>
        <p:spPr>
          <a:xfrm>
            <a:off x="977055" y="285999"/>
            <a:ext cx="10237889" cy="903345"/>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3600">
                <a:solidFill>
                  <a:schemeClr val="bg1"/>
                </a:solidFill>
                <a:latin typeface="Georgia" panose="02040502050405020303" pitchFamily="18" charset="0"/>
              </a:rPr>
              <a:t>Data Set</a:t>
            </a:r>
            <a:endParaRPr lang="en-US" sz="36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231819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5</a:t>
            </a:fld>
            <a:endParaRPr lang="en-US"/>
          </a:p>
        </p:txBody>
      </p:sp>
      <p:cxnSp>
        <p:nvCxnSpPr>
          <p:cNvPr id="8" name="Straight Connector 7">
            <a:extLst>
              <a:ext uri="{FF2B5EF4-FFF2-40B4-BE49-F238E27FC236}">
                <a16:creationId xmlns:a16="http://schemas.microsoft.com/office/drawing/2014/main" id="{A9081CC5-1780-A790-25E2-03CED1E10177}"/>
              </a:ext>
            </a:extLst>
          </p:cNvPr>
          <p:cNvCxnSpPr>
            <a:cxnSpLocks/>
          </p:cNvCxnSpPr>
          <p:nvPr/>
        </p:nvCxnSpPr>
        <p:spPr>
          <a:xfrm>
            <a:off x="1272793" y="1218709"/>
            <a:ext cx="9879496"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ED947073-7095-9C1E-0081-7418AC497400}"/>
              </a:ext>
            </a:extLst>
          </p:cNvPr>
          <p:cNvSpPr txBox="1"/>
          <p:nvPr/>
        </p:nvSpPr>
        <p:spPr>
          <a:xfrm>
            <a:off x="833229" y="1742372"/>
            <a:ext cx="10149510" cy="3693319"/>
          </a:xfrm>
          <a:prstGeom prst="rect">
            <a:avLst/>
          </a:prstGeom>
          <a:noFill/>
        </p:spPr>
        <p:txBody>
          <a:bodyPr wrap="square">
            <a:spAutoFit/>
          </a:bodyPr>
          <a:lstStyle/>
          <a:p>
            <a:pPr algn="l"/>
            <a:r>
              <a:rPr lang="en-US" b="1">
                <a:solidFill>
                  <a:srgbClr val="C95C3A"/>
                </a:solidFill>
                <a:latin typeface="-apple-system"/>
              </a:rPr>
              <a:t>1</a:t>
            </a:r>
            <a:r>
              <a:rPr lang="en-US" b="1" i="0">
                <a:solidFill>
                  <a:srgbClr val="C95C3A"/>
                </a:solidFill>
                <a:effectLst/>
                <a:latin typeface="-apple-system"/>
              </a:rPr>
              <a:t>.Understanding the importance of Convolutional Neural Networks (CNNs)</a:t>
            </a:r>
            <a:r>
              <a:rPr lang="en-US" b="0" i="0">
                <a:solidFill>
                  <a:srgbClr val="C95C3A"/>
                </a:solidFill>
                <a:effectLst/>
                <a:latin typeface="-apple-system"/>
              </a:rPr>
              <a:t>:</a:t>
            </a:r>
          </a:p>
          <a:p>
            <a:pPr marL="742950" lvl="1" indent="-285750" algn="l">
              <a:buFont typeface="+mj-lt"/>
              <a:buAutoNum type="arabicPeriod"/>
            </a:pPr>
            <a:r>
              <a:rPr lang="en-US" b="0" i="0">
                <a:solidFill>
                  <a:srgbClr val="111111"/>
                </a:solidFill>
                <a:effectLst/>
                <a:latin typeface="-apple-system"/>
              </a:rPr>
              <a:t>Fashion-MNIST dataset serves as an excellent starting point for transitioning from basic neural networks to more sophisticated architectures like </a:t>
            </a:r>
            <a:r>
              <a:rPr lang="en-US" b="1" i="0">
                <a:solidFill>
                  <a:srgbClr val="111111"/>
                </a:solidFill>
                <a:effectLst/>
                <a:latin typeface="-apple-system"/>
              </a:rPr>
              <a:t>CNNs</a:t>
            </a:r>
            <a:r>
              <a:rPr lang="en-US" b="0" i="0">
                <a:solidFill>
                  <a:srgbClr val="111111"/>
                </a:solidFill>
                <a:effectLst/>
                <a:latin typeface="-apple-system"/>
              </a:rPr>
              <a:t>.</a:t>
            </a:r>
          </a:p>
          <a:p>
            <a:pPr marL="742950" lvl="1" indent="-285750" algn="l">
              <a:buFont typeface="+mj-lt"/>
              <a:buAutoNum type="arabicPeriod"/>
            </a:pPr>
            <a:r>
              <a:rPr lang="en-US" b="0" i="0">
                <a:solidFill>
                  <a:srgbClr val="111111"/>
                </a:solidFill>
                <a:effectLst/>
                <a:latin typeface="-apple-system"/>
              </a:rPr>
              <a:t>CNNs excel at handling spatial hierarchies and local patterns. They automatically learn relevant features from raw pixel data, making them well-suited for image classification tasks.</a:t>
            </a:r>
          </a:p>
          <a:p>
            <a:pPr marL="742950" lvl="1" indent="-285750" algn="l">
              <a:buFont typeface="+mj-lt"/>
              <a:buAutoNum type="arabicPeriod"/>
            </a:pPr>
            <a:r>
              <a:rPr lang="en-US">
                <a:solidFill>
                  <a:srgbClr val="111111"/>
                </a:solidFill>
                <a:latin typeface="-apple-system"/>
              </a:rPr>
              <a:t>By comparing the performance of a base neural network with that of a CNN on Fashion MNIST, we can observe the advantages of using specialized architectures for visual data</a:t>
            </a:r>
          </a:p>
          <a:p>
            <a:pPr marL="742950" lvl="1" indent="-285750" algn="l">
              <a:buFont typeface="+mj-lt"/>
              <a:buAutoNum type="arabicPeriod"/>
            </a:pPr>
            <a:endParaRPr lang="en-US" b="1" i="0">
              <a:solidFill>
                <a:srgbClr val="C95C3A"/>
              </a:solidFill>
              <a:effectLst/>
              <a:latin typeface="-apple-system"/>
            </a:endParaRPr>
          </a:p>
          <a:p>
            <a:pPr algn="l"/>
            <a:r>
              <a:rPr lang="en-US" b="1" i="0">
                <a:solidFill>
                  <a:srgbClr val="C95C3A"/>
                </a:solidFill>
                <a:effectLst/>
                <a:latin typeface="-apple-system"/>
              </a:rPr>
              <a:t>2.Benchmarking and Comparison</a:t>
            </a:r>
            <a:r>
              <a:rPr lang="en-US" b="0" i="0">
                <a:solidFill>
                  <a:srgbClr val="C95C3A"/>
                </a:solidFill>
                <a:effectLst/>
                <a:latin typeface="-apple-system"/>
              </a:rPr>
              <a:t>:</a:t>
            </a:r>
          </a:p>
          <a:p>
            <a:pPr marL="742950" lvl="1" indent="-285750" algn="l">
              <a:buFont typeface="+mj-lt"/>
              <a:buAutoNum type="arabicPeriod"/>
            </a:pPr>
            <a:r>
              <a:rPr lang="en-US" b="0" i="0">
                <a:solidFill>
                  <a:srgbClr val="111111"/>
                </a:solidFill>
                <a:effectLst/>
                <a:latin typeface="-apple-system"/>
              </a:rPr>
              <a:t>By comparing your base neural network (NN) model with a convolutional neural network (CNN), you can assess their performance on this dataset.</a:t>
            </a:r>
          </a:p>
          <a:p>
            <a:pPr marL="742950" lvl="1" indent="-285750" algn="l">
              <a:buFont typeface="+mj-lt"/>
              <a:buAutoNum type="arabicPeriod"/>
            </a:pPr>
            <a:r>
              <a:rPr lang="en-US" b="0" i="0">
                <a:solidFill>
                  <a:srgbClr val="111111"/>
                </a:solidFill>
                <a:effectLst/>
                <a:latin typeface="-apple-system"/>
              </a:rPr>
              <a:t>Understanding the differences in accuracy, training time, and complexity between these models provides valuable insights.</a:t>
            </a:r>
            <a:endParaRPr lang="en-US" b="1" i="0">
              <a:solidFill>
                <a:srgbClr val="111111"/>
              </a:solidFill>
              <a:effectLst/>
              <a:latin typeface="-apple-system"/>
            </a:endParaRPr>
          </a:p>
        </p:txBody>
      </p:sp>
      <p:sp>
        <p:nvSpPr>
          <p:cNvPr id="2" name="Parallelogram 1">
            <a:extLst>
              <a:ext uri="{FF2B5EF4-FFF2-40B4-BE49-F238E27FC236}">
                <a16:creationId xmlns:a16="http://schemas.microsoft.com/office/drawing/2014/main" id="{E6C36FCC-CEDF-20E1-FC63-8D1F13187936}"/>
              </a:ext>
            </a:extLst>
          </p:cNvPr>
          <p:cNvSpPr/>
          <p:nvPr/>
        </p:nvSpPr>
        <p:spPr>
          <a:xfrm>
            <a:off x="2298872" y="90967"/>
            <a:ext cx="7827337" cy="1018722"/>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7" name="Title 1">
            <a:extLst>
              <a:ext uri="{FF2B5EF4-FFF2-40B4-BE49-F238E27FC236}">
                <a16:creationId xmlns:a16="http://schemas.microsoft.com/office/drawing/2014/main" id="{AFA5F912-F642-B2B5-EB92-2266E1C2D423}"/>
              </a:ext>
            </a:extLst>
          </p:cNvPr>
          <p:cNvSpPr txBox="1">
            <a:spLocks/>
          </p:cNvSpPr>
          <p:nvPr/>
        </p:nvSpPr>
        <p:spPr>
          <a:xfrm>
            <a:off x="977055" y="285999"/>
            <a:ext cx="10237889" cy="903345"/>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3600">
                <a:solidFill>
                  <a:schemeClr val="bg1"/>
                </a:solidFill>
                <a:latin typeface="Georgia" panose="02040502050405020303" pitchFamily="18" charset="0"/>
              </a:rPr>
              <a:t>Importance of the Problem</a:t>
            </a:r>
            <a:endParaRPr lang="en-US" sz="36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78176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6</a:t>
            </a:fld>
            <a:endParaRPr lang="en-US"/>
          </a:p>
        </p:txBody>
      </p:sp>
      <p:sp>
        <p:nvSpPr>
          <p:cNvPr id="2" name="TextBox 1">
            <a:extLst>
              <a:ext uri="{FF2B5EF4-FFF2-40B4-BE49-F238E27FC236}">
                <a16:creationId xmlns:a16="http://schemas.microsoft.com/office/drawing/2014/main" id="{F50CCCB8-083C-A843-BE68-35E1109C4400}"/>
              </a:ext>
            </a:extLst>
          </p:cNvPr>
          <p:cNvSpPr txBox="1"/>
          <p:nvPr/>
        </p:nvSpPr>
        <p:spPr>
          <a:xfrm>
            <a:off x="854763" y="1120676"/>
            <a:ext cx="10363199" cy="2308324"/>
          </a:xfrm>
          <a:prstGeom prst="rect">
            <a:avLst/>
          </a:prstGeom>
          <a:noFill/>
        </p:spPr>
        <p:txBody>
          <a:bodyPr wrap="square">
            <a:spAutoFit/>
          </a:bodyPr>
          <a:lstStyle/>
          <a:p>
            <a:pPr algn="l"/>
            <a:r>
              <a:rPr lang="en-US" b="1" i="0">
                <a:solidFill>
                  <a:srgbClr val="C95C3A"/>
                </a:solidFill>
                <a:effectLst/>
                <a:latin typeface="-apple-system"/>
              </a:rPr>
              <a:t>3.Generalization and Transfer Learning</a:t>
            </a:r>
            <a:r>
              <a:rPr lang="en-US" b="0" i="0">
                <a:solidFill>
                  <a:srgbClr val="C95C3A"/>
                </a:solidFill>
                <a:effectLst/>
                <a:latin typeface="-apple-system"/>
              </a:rPr>
              <a:t>:</a:t>
            </a:r>
          </a:p>
          <a:p>
            <a:pPr marL="742950" lvl="1" indent="-285750" algn="l">
              <a:buFont typeface="+mj-lt"/>
              <a:buAutoNum type="arabicPeriod"/>
            </a:pPr>
            <a:r>
              <a:rPr lang="en-US" b="0" i="0">
                <a:solidFill>
                  <a:srgbClr val="111111"/>
                </a:solidFill>
                <a:effectLst/>
                <a:latin typeface="-apple-system"/>
              </a:rPr>
              <a:t>Techniques learned from this dataset can be applied to more complex image classification tasks.</a:t>
            </a:r>
          </a:p>
          <a:p>
            <a:pPr marL="742950" lvl="1" indent="-285750" algn="l">
              <a:buFont typeface="+mj-lt"/>
              <a:buAutoNum type="arabicPeriod"/>
            </a:pPr>
            <a:r>
              <a:rPr lang="en-US" b="0" i="0">
                <a:solidFill>
                  <a:srgbClr val="111111"/>
                </a:solidFill>
                <a:effectLst/>
                <a:latin typeface="-apple-system"/>
              </a:rPr>
              <a:t>Generalizing from Fashion MNIST to other domains demonstrates the versatility of our models.</a:t>
            </a:r>
          </a:p>
          <a:p>
            <a:pPr marL="742950" lvl="1" indent="-285750" algn="l">
              <a:buFont typeface="+mj-lt"/>
              <a:buAutoNum type="arabicPeriod"/>
            </a:pPr>
            <a:endParaRPr lang="en-US" b="0" i="0">
              <a:solidFill>
                <a:srgbClr val="111111"/>
              </a:solidFill>
              <a:effectLst/>
              <a:latin typeface="-apple-system"/>
            </a:endParaRPr>
          </a:p>
          <a:p>
            <a:pPr algn="l"/>
            <a:r>
              <a:rPr lang="en-US" b="1" i="0">
                <a:solidFill>
                  <a:srgbClr val="C95C3A"/>
                </a:solidFill>
                <a:effectLst/>
                <a:latin typeface="-apple-system"/>
              </a:rPr>
              <a:t>4.Educational Value</a:t>
            </a:r>
            <a:r>
              <a:rPr lang="en-US" b="0" i="0">
                <a:solidFill>
                  <a:srgbClr val="C95C3A"/>
                </a:solidFill>
                <a:effectLst/>
                <a:latin typeface="-apple-system"/>
              </a:rPr>
              <a:t>:</a:t>
            </a:r>
          </a:p>
          <a:p>
            <a:pPr marL="742950" lvl="1" indent="-285750" algn="l">
              <a:buFont typeface="+mj-lt"/>
              <a:buAutoNum type="arabicPeriod"/>
            </a:pPr>
            <a:r>
              <a:rPr lang="en-US" b="0" i="0">
                <a:solidFill>
                  <a:srgbClr val="111111"/>
                </a:solidFill>
                <a:effectLst/>
                <a:latin typeface="-apple-system"/>
              </a:rPr>
              <a:t>It allows us to develop, evaluate, and use deep CNNs for image classification from scratch.</a:t>
            </a:r>
          </a:p>
          <a:p>
            <a:pPr marL="742950" lvl="1" indent="-285750" algn="l">
              <a:buFont typeface="+mj-lt"/>
              <a:buAutoNum type="arabicPeriod"/>
            </a:pPr>
            <a:r>
              <a:rPr lang="en-US" b="0" i="0">
                <a:solidFill>
                  <a:srgbClr val="111111"/>
                </a:solidFill>
                <a:effectLst/>
                <a:latin typeface="-apple-system"/>
              </a:rPr>
              <a:t>As a standard dataset, it provides a solid foundation for understanding neural networks and their applications.</a:t>
            </a:r>
            <a:endParaRPr lang="en-US">
              <a:solidFill>
                <a:srgbClr val="111111"/>
              </a:solidFill>
              <a:latin typeface="-apple-system"/>
            </a:endParaRPr>
          </a:p>
        </p:txBody>
      </p:sp>
      <p:sp>
        <p:nvSpPr>
          <p:cNvPr id="3" name="TextBox 2">
            <a:extLst>
              <a:ext uri="{FF2B5EF4-FFF2-40B4-BE49-F238E27FC236}">
                <a16:creationId xmlns:a16="http://schemas.microsoft.com/office/drawing/2014/main" id="{D78F5138-FABC-B0C0-6E1B-1820713FE7E7}"/>
              </a:ext>
            </a:extLst>
          </p:cNvPr>
          <p:cNvSpPr txBox="1"/>
          <p:nvPr/>
        </p:nvSpPr>
        <p:spPr>
          <a:xfrm>
            <a:off x="783045" y="3553207"/>
            <a:ext cx="9829801" cy="1477328"/>
          </a:xfrm>
          <a:prstGeom prst="rect">
            <a:avLst/>
          </a:prstGeom>
          <a:noFill/>
        </p:spPr>
        <p:txBody>
          <a:bodyPr wrap="square">
            <a:spAutoFit/>
          </a:bodyPr>
          <a:lstStyle/>
          <a:p>
            <a:pPr algn="l">
              <a:buFont typeface="+mj-lt"/>
              <a:buAutoNum type="arabicPeriod" startAt="5"/>
            </a:pPr>
            <a:r>
              <a:rPr lang="en-US" b="1" i="0">
                <a:solidFill>
                  <a:srgbClr val="C95C3A"/>
                </a:solidFill>
                <a:effectLst/>
                <a:latin typeface="-apple-system"/>
              </a:rPr>
              <a:t>Exploring Model Complexity</a:t>
            </a:r>
            <a:r>
              <a:rPr lang="en-US" b="0" i="0">
                <a:solidFill>
                  <a:srgbClr val="C95C3A"/>
                </a:solidFill>
                <a:effectLst/>
                <a:latin typeface="-apple-system"/>
              </a:rPr>
              <a:t>:</a:t>
            </a:r>
          </a:p>
          <a:p>
            <a:pPr lvl="1" algn="l"/>
            <a:r>
              <a:rPr lang="en-US" b="0" i="0">
                <a:solidFill>
                  <a:srgbClr val="111111"/>
                </a:solidFill>
                <a:effectLst/>
                <a:latin typeface="-apple-system"/>
              </a:rPr>
              <a:t>1. Researchers can experiment with different neural network architectures, layer depths, and activation functions using Fashion MNIST.</a:t>
            </a:r>
          </a:p>
          <a:p>
            <a:pPr lvl="1" algn="l"/>
            <a:r>
              <a:rPr lang="en-US" b="0" i="0">
                <a:solidFill>
                  <a:srgbClr val="111111"/>
                </a:solidFill>
                <a:effectLst/>
                <a:latin typeface="-apple-system"/>
              </a:rPr>
              <a:t>2. Comparing the performance of shallow networks, deep networks, and CNNs sheds light on the impact of model complexity on accuracy and convergence.</a:t>
            </a:r>
          </a:p>
        </p:txBody>
      </p:sp>
    </p:spTree>
    <p:extLst>
      <p:ext uri="{BB962C8B-B14F-4D97-AF65-F5344CB8AC3E}">
        <p14:creationId xmlns:p14="http://schemas.microsoft.com/office/powerpoint/2010/main" val="315791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7</a:t>
            </a:fld>
            <a:endParaRPr lang="en-US"/>
          </a:p>
        </p:txBody>
      </p:sp>
      <p:cxnSp>
        <p:nvCxnSpPr>
          <p:cNvPr id="8" name="Straight Connector 7">
            <a:extLst>
              <a:ext uri="{FF2B5EF4-FFF2-40B4-BE49-F238E27FC236}">
                <a16:creationId xmlns:a16="http://schemas.microsoft.com/office/drawing/2014/main" id="{A9081CC5-1780-A790-25E2-03CED1E10177}"/>
              </a:ext>
            </a:extLst>
          </p:cNvPr>
          <p:cNvCxnSpPr>
            <a:cxnSpLocks/>
          </p:cNvCxnSpPr>
          <p:nvPr/>
        </p:nvCxnSpPr>
        <p:spPr>
          <a:xfrm>
            <a:off x="1272793" y="1218709"/>
            <a:ext cx="9879496"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ED947073-7095-9C1E-0081-7418AC497400}"/>
              </a:ext>
            </a:extLst>
          </p:cNvPr>
          <p:cNvSpPr txBox="1"/>
          <p:nvPr/>
        </p:nvSpPr>
        <p:spPr>
          <a:xfrm>
            <a:off x="564874" y="1547196"/>
            <a:ext cx="11062252" cy="4247317"/>
          </a:xfrm>
          <a:prstGeom prst="rect">
            <a:avLst/>
          </a:prstGeom>
          <a:noFill/>
        </p:spPr>
        <p:txBody>
          <a:bodyPr wrap="square">
            <a:spAutoFit/>
          </a:bodyPr>
          <a:lstStyle/>
          <a:p>
            <a:pPr algn="l"/>
            <a:r>
              <a:rPr lang="en-US" b="0" i="0">
                <a:solidFill>
                  <a:srgbClr val="111111"/>
                </a:solidFill>
                <a:effectLst/>
                <a:latin typeface="-apple-system"/>
              </a:rPr>
              <a:t>The goal of our project is to explore and compare the performance of two different neural network architectures on the </a:t>
            </a:r>
            <a:r>
              <a:rPr lang="en-US" b="1" i="0">
                <a:solidFill>
                  <a:srgbClr val="111111"/>
                </a:solidFill>
                <a:effectLst/>
                <a:latin typeface="-apple-system"/>
              </a:rPr>
              <a:t>Fashion-MNIST</a:t>
            </a:r>
            <a:r>
              <a:rPr lang="en-US" b="0" i="0">
                <a:solidFill>
                  <a:srgbClr val="111111"/>
                </a:solidFill>
                <a:effectLst/>
                <a:latin typeface="-apple-system"/>
              </a:rPr>
              <a:t> dataset. </a:t>
            </a:r>
          </a:p>
          <a:p>
            <a:pPr algn="l"/>
            <a:endParaRPr lang="en-US" b="0" i="0">
              <a:solidFill>
                <a:srgbClr val="111111"/>
              </a:solidFill>
              <a:effectLst/>
              <a:latin typeface="-apple-system"/>
            </a:endParaRPr>
          </a:p>
          <a:p>
            <a:pPr algn="l">
              <a:buFont typeface="+mj-lt"/>
              <a:buAutoNum type="arabicPeriod"/>
            </a:pPr>
            <a:r>
              <a:rPr lang="en-US" b="1" i="0">
                <a:solidFill>
                  <a:srgbClr val="C95C3A"/>
                </a:solidFill>
                <a:effectLst/>
                <a:latin typeface="-apple-system"/>
              </a:rPr>
              <a:t>Base Neural Network (NN) Model</a:t>
            </a:r>
            <a:r>
              <a:rPr lang="en-US" b="0" i="0">
                <a:solidFill>
                  <a:srgbClr val="C95C3A"/>
                </a:solidFill>
                <a:effectLst/>
                <a:latin typeface="-apple-system"/>
              </a:rPr>
              <a:t>: </a:t>
            </a:r>
            <a:r>
              <a:rPr lang="en-US" b="0" i="0">
                <a:solidFill>
                  <a:srgbClr val="111111"/>
                </a:solidFill>
                <a:effectLst/>
                <a:latin typeface="-apple-system"/>
              </a:rPr>
              <a:t>Develop a baseline neural network model for clothing classification using the Fashion-MNIST dataset. This model will serve as our reference point for evaluating the effectiveness of more complex architectures.</a:t>
            </a:r>
          </a:p>
          <a:p>
            <a:pPr algn="l">
              <a:buFont typeface="+mj-lt"/>
              <a:buAutoNum type="arabicPeriod"/>
            </a:pPr>
            <a:endParaRPr lang="en-US" b="0" i="0">
              <a:solidFill>
                <a:srgbClr val="111111"/>
              </a:solidFill>
              <a:effectLst/>
              <a:latin typeface="-apple-system"/>
            </a:endParaRPr>
          </a:p>
          <a:p>
            <a:pPr algn="l">
              <a:buFont typeface="+mj-lt"/>
              <a:buAutoNum type="arabicPeriod"/>
            </a:pPr>
            <a:r>
              <a:rPr lang="en-US" b="1" i="0">
                <a:solidFill>
                  <a:srgbClr val="C95C3A"/>
                </a:solidFill>
                <a:effectLst/>
                <a:latin typeface="-apple-system"/>
              </a:rPr>
              <a:t>Convolutional Neural Network (CNN) Model</a:t>
            </a:r>
            <a:r>
              <a:rPr lang="en-US" b="0" i="0">
                <a:solidFill>
                  <a:srgbClr val="C95C3A"/>
                </a:solidFill>
                <a:effectLst/>
                <a:latin typeface="-apple-system"/>
              </a:rPr>
              <a:t>: </a:t>
            </a:r>
            <a:r>
              <a:rPr lang="en-US" b="0" i="0">
                <a:solidFill>
                  <a:srgbClr val="111111"/>
                </a:solidFill>
                <a:effectLst/>
                <a:latin typeface="-apple-system"/>
              </a:rPr>
              <a:t>Construct a deep convolutional neural network tailored for image classification. The CNN should leverage spatial hierarchies and feature extraction capabilities to improve accuracy compared to the base NN model.</a:t>
            </a:r>
          </a:p>
          <a:p>
            <a:pPr algn="l">
              <a:buFont typeface="+mj-lt"/>
              <a:buAutoNum type="arabicPeriod"/>
            </a:pPr>
            <a:endParaRPr lang="en-US" b="0" i="0">
              <a:solidFill>
                <a:srgbClr val="111111"/>
              </a:solidFill>
              <a:effectLst/>
              <a:latin typeface="-apple-system"/>
            </a:endParaRPr>
          </a:p>
          <a:p>
            <a:pPr algn="l">
              <a:buFont typeface="+mj-lt"/>
              <a:buAutoNum type="arabicPeriod"/>
            </a:pPr>
            <a:r>
              <a:rPr lang="en-US" b="1" i="0">
                <a:solidFill>
                  <a:srgbClr val="C95C3A"/>
                </a:solidFill>
                <a:effectLst/>
                <a:latin typeface="-apple-system"/>
              </a:rPr>
              <a:t>Comparison and Analysis</a:t>
            </a:r>
            <a:r>
              <a:rPr lang="en-US" b="0" i="0">
                <a:solidFill>
                  <a:srgbClr val="C95C3A"/>
                </a:solidFill>
                <a:effectLst/>
                <a:latin typeface="-apple-system"/>
              </a:rPr>
              <a:t>: </a:t>
            </a:r>
            <a:r>
              <a:rPr lang="en-US" b="0" i="0">
                <a:solidFill>
                  <a:srgbClr val="111111"/>
                </a:solidFill>
                <a:effectLst/>
                <a:latin typeface="-apple-system"/>
              </a:rPr>
              <a:t>Quantitatively compare the performance of the base NN model and the CNN model in terms of accuracy, training time, and robustness. Additionally, explore any insights gained from the comparison to inform future model selection and improvements.</a:t>
            </a:r>
          </a:p>
          <a:p>
            <a:pPr algn="l">
              <a:buFont typeface="+mj-lt"/>
              <a:buAutoNum type="arabicPeriod"/>
            </a:pPr>
            <a:endParaRPr lang="en-US" b="0" i="0">
              <a:solidFill>
                <a:srgbClr val="111111"/>
              </a:solidFill>
              <a:effectLst/>
              <a:latin typeface="-apple-system"/>
            </a:endParaRPr>
          </a:p>
        </p:txBody>
      </p:sp>
      <p:sp>
        <p:nvSpPr>
          <p:cNvPr id="7" name="Parallelogram 6">
            <a:extLst>
              <a:ext uri="{FF2B5EF4-FFF2-40B4-BE49-F238E27FC236}">
                <a16:creationId xmlns:a16="http://schemas.microsoft.com/office/drawing/2014/main" id="{E3FC5B72-58CC-025F-C49D-C435A96FCFB7}"/>
              </a:ext>
            </a:extLst>
          </p:cNvPr>
          <p:cNvSpPr/>
          <p:nvPr/>
        </p:nvSpPr>
        <p:spPr>
          <a:xfrm>
            <a:off x="2298872" y="90967"/>
            <a:ext cx="7827337" cy="1018722"/>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10" name="Title 1">
            <a:extLst>
              <a:ext uri="{FF2B5EF4-FFF2-40B4-BE49-F238E27FC236}">
                <a16:creationId xmlns:a16="http://schemas.microsoft.com/office/drawing/2014/main" id="{74B37D9A-8A5C-F794-4DD5-6977478CF0CB}"/>
              </a:ext>
            </a:extLst>
          </p:cNvPr>
          <p:cNvSpPr txBox="1">
            <a:spLocks/>
          </p:cNvSpPr>
          <p:nvPr/>
        </p:nvSpPr>
        <p:spPr>
          <a:xfrm>
            <a:off x="977055" y="285999"/>
            <a:ext cx="10237889" cy="903345"/>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3600">
                <a:solidFill>
                  <a:schemeClr val="bg1"/>
                </a:solidFill>
                <a:latin typeface="Georgia" panose="02040502050405020303" pitchFamily="18" charset="0"/>
              </a:rPr>
              <a:t>Approach</a:t>
            </a:r>
            <a:endParaRPr lang="en-US" sz="36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345666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8</a:t>
            </a:fld>
            <a:endParaRPr lang="en-US"/>
          </a:p>
        </p:txBody>
      </p:sp>
      <p:sp>
        <p:nvSpPr>
          <p:cNvPr id="4" name="Title 1">
            <a:extLst>
              <a:ext uri="{FF2B5EF4-FFF2-40B4-BE49-F238E27FC236}">
                <a16:creationId xmlns:a16="http://schemas.microsoft.com/office/drawing/2014/main" id="{2EBA249F-ACE2-6AD7-2506-C9E17A43CBF8}"/>
              </a:ext>
            </a:extLst>
          </p:cNvPr>
          <p:cNvSpPr txBox="1">
            <a:spLocks/>
          </p:cNvSpPr>
          <p:nvPr/>
        </p:nvSpPr>
        <p:spPr>
          <a:xfrm>
            <a:off x="80683" y="444758"/>
            <a:ext cx="7584142" cy="565269"/>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rgbClr val="E57A37"/>
                </a:solidFill>
                <a:latin typeface="Georgia" panose="02040502050405020303" pitchFamily="18" charset="0"/>
              </a:rPr>
              <a:t>Importing Dataset and defining class_names</a:t>
            </a:r>
            <a:endParaRPr lang="en-US" sz="2400" dirty="0">
              <a:solidFill>
                <a:srgbClr val="E57A37"/>
              </a:solidFill>
              <a:latin typeface="Georgia" panose="02040502050405020303" pitchFamily="18" charset="0"/>
            </a:endParaRPr>
          </a:p>
        </p:txBody>
      </p:sp>
      <p:pic>
        <p:nvPicPr>
          <p:cNvPr id="3" name="Picture 2">
            <a:extLst>
              <a:ext uri="{FF2B5EF4-FFF2-40B4-BE49-F238E27FC236}">
                <a16:creationId xmlns:a16="http://schemas.microsoft.com/office/drawing/2014/main" id="{CED72EA9-16BE-D319-524B-7BCB06F79777}"/>
              </a:ext>
            </a:extLst>
          </p:cNvPr>
          <p:cNvPicPr>
            <a:picLocks noChangeAspect="1"/>
          </p:cNvPicPr>
          <p:nvPr/>
        </p:nvPicPr>
        <p:blipFill>
          <a:blip r:embed="rId2"/>
          <a:stretch>
            <a:fillRect/>
          </a:stretch>
        </p:blipFill>
        <p:spPr>
          <a:xfrm>
            <a:off x="302304" y="1010027"/>
            <a:ext cx="11587391" cy="4246273"/>
          </a:xfrm>
          <a:prstGeom prst="rect">
            <a:avLst/>
          </a:prstGeom>
        </p:spPr>
      </p:pic>
    </p:spTree>
    <p:extLst>
      <p:ext uri="{BB962C8B-B14F-4D97-AF65-F5344CB8AC3E}">
        <p14:creationId xmlns:p14="http://schemas.microsoft.com/office/powerpoint/2010/main" val="113100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C822F4C-5252-AAAA-6506-94176323F08E}"/>
              </a:ext>
            </a:extLst>
          </p:cNvPr>
          <p:cNvPicPr>
            <a:picLocks noChangeAspect="1"/>
          </p:cNvPicPr>
          <p:nvPr/>
        </p:nvPicPr>
        <p:blipFill rotWithShape="1">
          <a:blip r:embed="rId2"/>
          <a:srcRect r="8847" b="6253"/>
          <a:stretch/>
        </p:blipFill>
        <p:spPr>
          <a:xfrm>
            <a:off x="941220" y="821297"/>
            <a:ext cx="10103298" cy="5215406"/>
          </a:xfrm>
          <a:prstGeom prst="rect">
            <a:avLst/>
          </a:prstGeom>
        </p:spPr>
      </p:pic>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9</a:t>
            </a:fld>
            <a:endParaRPr lang="en-US"/>
          </a:p>
        </p:txBody>
      </p:sp>
      <p:sp>
        <p:nvSpPr>
          <p:cNvPr id="13" name="Title 1">
            <a:extLst>
              <a:ext uri="{FF2B5EF4-FFF2-40B4-BE49-F238E27FC236}">
                <a16:creationId xmlns:a16="http://schemas.microsoft.com/office/drawing/2014/main" id="{6E97F9CE-EE05-0218-B40C-B12E59219755}"/>
              </a:ext>
            </a:extLst>
          </p:cNvPr>
          <p:cNvSpPr txBox="1">
            <a:spLocks/>
          </p:cNvSpPr>
          <p:nvPr/>
        </p:nvSpPr>
        <p:spPr>
          <a:xfrm>
            <a:off x="-107577" y="256520"/>
            <a:ext cx="10363200" cy="914402"/>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rgbClr val="E57A37"/>
                </a:solidFill>
                <a:latin typeface="Georgia" panose="02040502050405020303" pitchFamily="18" charset="0"/>
              </a:rPr>
              <a:t>Display Sample images from train data with intensity of pixels</a:t>
            </a:r>
            <a:endParaRPr lang="en-US" sz="2400" dirty="0">
              <a:solidFill>
                <a:srgbClr val="E57A37"/>
              </a:solidFill>
              <a:latin typeface="Georgia" panose="02040502050405020303" pitchFamily="18" charset="0"/>
            </a:endParaRPr>
          </a:p>
        </p:txBody>
      </p:sp>
    </p:spTree>
    <p:extLst>
      <p:ext uri="{BB962C8B-B14F-4D97-AF65-F5344CB8AC3E}">
        <p14:creationId xmlns:p14="http://schemas.microsoft.com/office/powerpoint/2010/main" val="13122562"/>
      </p:ext>
    </p:extLst>
  </p:cSld>
  <p:clrMapOvr>
    <a:masterClrMapping/>
  </p:clrMapOvr>
</p:sld>
</file>

<file path=ppt/theme/theme1.xml><?xml version="1.0" encoding="utf-8"?>
<a:theme xmlns:a="http://schemas.openxmlformats.org/drawingml/2006/main" name="Sophisticated Business">
  <a:themeElements>
    <a:clrScheme name="UTD 2019 Colors">
      <a:dk1>
        <a:srgbClr val="000000"/>
      </a:dk1>
      <a:lt1>
        <a:srgbClr val="FFFFFF"/>
      </a:lt1>
      <a:dk2>
        <a:srgbClr val="414141"/>
      </a:dk2>
      <a:lt2>
        <a:srgbClr val="E7E6E6"/>
      </a:lt2>
      <a:accent1>
        <a:srgbClr val="E87500"/>
      </a:accent1>
      <a:accent2>
        <a:srgbClr val="69BD28"/>
      </a:accent2>
      <a:accent3>
        <a:srgbClr val="00A0DE"/>
      </a:accent3>
      <a:accent4>
        <a:srgbClr val="FFB611"/>
      </a:accent4>
      <a:accent5>
        <a:srgbClr val="154734"/>
      </a:accent5>
      <a:accent6>
        <a:srgbClr val="5FE0B7"/>
      </a:accent6>
      <a:hlink>
        <a:srgbClr val="C8C8C8"/>
      </a:hlink>
      <a:folHlink>
        <a:srgbClr val="808080"/>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1786</TotalTime>
  <Words>2376</Words>
  <Application>Microsoft Office PowerPoint</Application>
  <PresentationFormat>Widescreen</PresentationFormat>
  <Paragraphs>179</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-apple-system</vt:lpstr>
      <vt:lpstr>Arial</vt:lpstr>
      <vt:lpstr>Franklin Gothic Book</vt:lpstr>
      <vt:lpstr>Franklin Gothic Demi Cond</vt:lpstr>
      <vt:lpstr>Georgia</vt:lpstr>
      <vt:lpstr>inherit</vt:lpstr>
      <vt:lpstr>Söhne</vt:lpstr>
      <vt:lpstr>Wingdings</vt:lpstr>
      <vt:lpstr>Sophisticated Business</vt:lpstr>
      <vt:lpstr>Comprehensive Comparative Insights between a Base Neural Network Model and a CNN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Mamidipalli, Venkatesh</cp:lastModifiedBy>
  <cp:revision>201</cp:revision>
  <dcterms:created xsi:type="dcterms:W3CDTF">2014-02-06T21:29:49Z</dcterms:created>
  <dcterms:modified xsi:type="dcterms:W3CDTF">2024-04-15T23:38:57Z</dcterms:modified>
</cp:coreProperties>
</file>