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60" r:id="rId4"/>
    <p:sldId id="261" r:id="rId5"/>
    <p:sldId id="262" r:id="rId6"/>
    <p:sldId id="263" r:id="rId7"/>
    <p:sldId id="264" r:id="rId8"/>
    <p:sldId id="267" r:id="rId9"/>
    <p:sldId id="268"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02B3B1-4144-47A4-A1FB-9E59EEEF007A}"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968F7C-3087-4615-A0AB-C84D1E0A5CB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2B8EC56-8BE7-459A-88AF-4AFA39CE3DF7}" type="datetime1">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DEE7E82-5ABA-407E-9B5A-5CD798DAB2D4}" type="slidenum">
              <a:rPr lang="en-US" smtClean="0"/>
            </a:fld>
            <a:endParaRPr lang="en-US"/>
          </a:p>
        </p:txBody>
      </p:sp>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0B045137-47ED-40A4-BC3E-A369C26E70B0}"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DEE7E82-5ABA-407E-9B5A-5CD798DAB2D4}" type="slidenum">
              <a:rPr lang="en-US" smtClean="0"/>
            </a:fld>
            <a:endParaRPr lang="en-US"/>
          </a:p>
        </p:txBody>
      </p:sp>
    </p:spTree>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7C1905E-4B66-45CF-B558-24C1105E5F20}"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DEE7E82-5ABA-407E-9B5A-5CD798DAB2D4}" type="slidenum">
              <a:rPr lang="en-US" smtClean="0"/>
            </a:fld>
            <a:endParaRPr lang="en-US"/>
          </a:p>
        </p:txBody>
      </p:sp>
    </p:spTree>
  </p:cSld>
  <p:clrMapOvr>
    <a:masterClrMapping/>
  </p:clrMapOvr>
  <p:hf sldNum="0"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86D3E5C-15F4-4599-9744-88CDDA96A61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DEE7E82-5ABA-407E-9B5A-5CD798DAB2D4}" type="slidenum">
              <a:rPr lang="en-US" smtClean="0"/>
            </a:fld>
            <a:endParaRPr lang="en-US"/>
          </a:p>
        </p:txBody>
      </p:sp>
    </p:spTree>
  </p:cSld>
  <p:clrMapOvr>
    <a:masterClrMapping/>
  </p:clrMapOvr>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999AA5B2-EBC6-4346-8A33-6681367D3927}"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DEE7E82-5ABA-407E-9B5A-5CD798DAB2D4}" type="slidenum">
              <a:rPr lang="en-US" smtClean="0"/>
            </a:fld>
            <a:endParaRPr lang="en-US"/>
          </a:p>
        </p:txBody>
      </p:sp>
    </p:spTree>
  </p:cSld>
  <p:clrMapOvr>
    <a:masterClrMapping/>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4105EE44-1F81-4ABC-A78A-AE50DC74A509}"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DEE7E82-5ABA-407E-9B5A-5CD798DAB2D4}" type="slidenum">
              <a:rPr lang="en-US" smtClean="0"/>
            </a:fld>
            <a:endParaRPr lang="en-US"/>
          </a:p>
        </p:txBody>
      </p:sp>
    </p:spTree>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A96E2F8B-AB4F-490D-BE8D-94A5C7DCA6F7}"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DEE7E82-5ABA-407E-9B5A-5CD798DAB2D4}" type="slidenum">
              <a:rPr lang="en-US" smtClean="0"/>
            </a:fld>
            <a:endParaRPr lang="en-US"/>
          </a:p>
        </p:txBody>
      </p:sp>
    </p:spTree>
  </p:cSld>
  <p:clrMapOvr>
    <a:masterClrMapping/>
  </p:clrMapOvr>
  <p:hf sldNum="0"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C968E528-0B3E-4A90-98A6-D15A9ADA0FEC}"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DEE7E82-5ABA-407E-9B5A-5CD798DAB2D4}" type="slidenum">
              <a:rPr lang="en-US" smtClean="0"/>
            </a:fld>
            <a:endParaRPr lang="en-US"/>
          </a:p>
        </p:txBody>
      </p:sp>
    </p:spTree>
  </p:cSld>
  <p:clrMapOvr>
    <a:masterClrMapping/>
  </p:clrMapOvr>
  <p:hf sldNum="0"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20080F3B-5489-4AC3-B971-7A43109C1033}"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DEE7E82-5ABA-407E-9B5A-5CD798DAB2D4}" type="slidenum">
              <a:rPr lang="en-US" smtClean="0"/>
            </a:fld>
            <a:endParaRPr lang="en-US"/>
          </a:p>
        </p:txBody>
      </p:sp>
    </p:spTree>
  </p:cSld>
  <p:clrMapOvr>
    <a:masterClrMapping/>
  </p:clrMapOvr>
  <p:hf sldNum="0"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05062958-C301-467C-B0F1-A0AA47F87E32}"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DEE7E82-5ABA-407E-9B5A-5CD798DAB2D4}" type="slidenum">
              <a:rPr lang="en-US" smtClean="0"/>
            </a:fld>
            <a:endParaRPr lang="en-US"/>
          </a:p>
        </p:txBody>
      </p:sp>
    </p:spTree>
  </p:cSld>
  <p:clrMapOvr>
    <a:masterClrMapping/>
  </p:clrMapOvr>
  <p:hf sldNum="0"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27263DC2-0046-4B62-9F2D-9ED3970CD619}"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DEE7E82-5ABA-407E-9B5A-5CD798DAB2D4}" type="slidenum">
              <a:rPr lang="en-US" smtClean="0"/>
            </a:fld>
            <a:endParaRPr lang="en-US"/>
          </a:p>
        </p:txBody>
      </p:sp>
    </p:spTree>
  </p:cSld>
  <p:clrMapOvr>
    <a:masterClrMapping/>
  </p:clrMapOvr>
  <p:hf sldNum="0"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068AB8D-63B3-4961-A7CD-1FC7B40193EA}" type="datetime1">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DEE7E82-5ABA-407E-9B5A-5CD798DAB2D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143000"/>
            <a:ext cx="8610600" cy="5213350"/>
          </a:xfrm>
        </p:spPr>
        <p:txBody>
          <a:bodyPr/>
          <a:lstStyle/>
          <a:p>
            <a:r>
              <a:rPr lang="en-US" sz="2800" b="1" dirty="0" smtClean="0">
                <a:solidFill>
                  <a:schemeClr val="tx1"/>
                </a:solidFill>
                <a:latin typeface="Times New Roman" panose="02020603050405020304" pitchFamily="18" charset="0"/>
                <a:cs typeface="Times New Roman" panose="02020603050405020304" pitchFamily="18" charset="0"/>
              </a:rPr>
              <a:t>Department of Computer Science &amp; Engineering</a:t>
            </a:r>
            <a:endParaRPr lang="en-US" sz="2800" dirty="0">
              <a:solidFill>
                <a:schemeClr val="tx1"/>
              </a:solidFill>
              <a:latin typeface="Times New Roman" panose="02020603050405020304" pitchFamily="18" charset="0"/>
              <a:cs typeface="Times New Roman" panose="02020603050405020304" pitchFamily="18" charset="0"/>
            </a:endParaRPr>
          </a:p>
          <a:p>
            <a:r>
              <a:rPr lang="en-US" sz="2400" b="1" dirty="0" smtClean="0">
                <a:solidFill>
                  <a:schemeClr val="tx1"/>
                </a:solidFill>
                <a:latin typeface="Times New Roman" panose="02020603050405020304" pitchFamily="18" charset="0"/>
                <a:cs typeface="Times New Roman" panose="02020603050405020304" pitchFamily="18" charset="0"/>
              </a:rPr>
              <a:t>Batch Number: 36</a:t>
            </a:r>
            <a:endParaRPr lang="en-US" sz="2400" b="1" dirty="0" smtClean="0">
              <a:solidFill>
                <a:schemeClr val="tx1"/>
              </a:solidFill>
              <a:latin typeface="Times New Roman" panose="02020603050405020304" pitchFamily="18" charset="0"/>
              <a:cs typeface="Times New Roman" panose="02020603050405020304" pitchFamily="18" charset="0"/>
            </a:endParaRPr>
          </a:p>
          <a:p>
            <a:r>
              <a:rPr lang="en-US" sz="2400" b="1" dirty="0" smtClean="0">
                <a:solidFill>
                  <a:schemeClr val="tx1"/>
                </a:solidFill>
                <a:latin typeface="Times New Roman" panose="02020603050405020304" pitchFamily="18" charset="0"/>
                <a:cs typeface="Times New Roman" panose="02020603050405020304" pitchFamily="18" charset="0"/>
              </a:rPr>
              <a:t>Synopsis Presentation on</a:t>
            </a:r>
            <a:endParaRPr lang="en-US" sz="2400" b="1" dirty="0" smtClean="0">
              <a:solidFill>
                <a:schemeClr val="tx1"/>
              </a:solidFill>
              <a:latin typeface="Times New Roman" panose="02020603050405020304" pitchFamily="18" charset="0"/>
              <a:cs typeface="Times New Roman" panose="02020603050405020304" pitchFamily="18" charset="0"/>
            </a:endParaRPr>
          </a:p>
          <a:p>
            <a:r>
              <a:rPr lang="en-US" sz="2400" b="1" dirty="0" smtClean="0">
                <a:solidFill>
                  <a:schemeClr val="tx1"/>
                </a:solidFill>
                <a:latin typeface="Times New Roman" panose="02020603050405020304" pitchFamily="18" charset="0"/>
                <a:cs typeface="Times New Roman" panose="02020603050405020304" pitchFamily="18" charset="0"/>
              </a:rPr>
              <a:t>Food Demand Forecasting Using Machine Learning</a:t>
            </a:r>
            <a:endParaRPr lang="en-US" sz="2400" b="1" dirty="0" smtClean="0">
              <a:solidFill>
                <a:schemeClr val="tx1"/>
              </a:solidFill>
              <a:latin typeface="Times New Roman" panose="02020603050405020304" pitchFamily="18" charset="0"/>
              <a:cs typeface="Times New Roman" panose="02020603050405020304" pitchFamily="18" charset="0"/>
            </a:endParaRPr>
          </a:p>
          <a:p>
            <a:endParaRPr lang="en-US" sz="2400" b="1" dirty="0" smtClean="0">
              <a:solidFill>
                <a:schemeClr val="tx1"/>
              </a:solidFill>
              <a:latin typeface="Times New Roman" panose="02020603050405020304" pitchFamily="18" charset="0"/>
              <a:cs typeface="Times New Roman" panose="02020603050405020304" pitchFamily="18" charset="0"/>
            </a:endParaRPr>
          </a:p>
          <a:p>
            <a:pPr algn="ctr"/>
            <a:r>
              <a:rPr lang="en-US" sz="1800" b="1" dirty="0" smtClean="0">
                <a:solidFill>
                  <a:schemeClr val="tx1"/>
                </a:solidFill>
                <a:latin typeface="Times New Roman" panose="02020603050405020304" pitchFamily="18" charset="0"/>
                <a:cs typeface="Times New Roman" panose="02020603050405020304" pitchFamily="18" charset="0"/>
              </a:rPr>
              <a:t>Vikash Kumar(19BTRCS105)</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ctr"/>
            <a:r>
              <a:rPr lang="en-US" sz="1800" b="1" dirty="0" smtClean="0">
                <a:solidFill>
                  <a:schemeClr val="tx1"/>
                </a:solidFill>
                <a:latin typeface="Times New Roman" panose="02020603050405020304" pitchFamily="18" charset="0"/>
                <a:cs typeface="Times New Roman" panose="02020603050405020304" pitchFamily="18" charset="0"/>
              </a:rPr>
              <a:t>Vishal Vijay Krit Kumar(19BTRCS118)</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l"/>
            <a:endParaRPr lang="en-US" sz="2400" b="1" dirty="0">
              <a:solidFill>
                <a:schemeClr val="tx1"/>
              </a:solidFill>
              <a:latin typeface="Times New Roman" panose="02020603050405020304" pitchFamily="18" charset="0"/>
              <a:cs typeface="Times New Roman" panose="02020603050405020304" pitchFamily="18" charset="0"/>
            </a:endParaRPr>
          </a:p>
          <a:p>
            <a:pPr algn="l"/>
            <a:r>
              <a:rPr lang="en-US" sz="2400" b="1" dirty="0" smtClean="0">
                <a:solidFill>
                  <a:schemeClr val="tx1"/>
                </a:solidFill>
                <a:latin typeface="Times New Roman" panose="02020603050405020304" pitchFamily="18" charset="0"/>
                <a:cs typeface="Times New Roman" panose="02020603050405020304" pitchFamily="18" charset="0"/>
              </a:rPr>
              <a:t>						</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r>
              <a:rPr lang="en-US" sz="2400" b="1" dirty="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1800" b="1" dirty="0" smtClean="0">
                <a:solidFill>
                  <a:schemeClr val="tx1"/>
                </a:solidFill>
                <a:latin typeface="Times New Roman" panose="02020603050405020304" pitchFamily="18" charset="0"/>
                <a:cs typeface="Times New Roman" panose="02020603050405020304" pitchFamily="18" charset="0"/>
              </a:rPr>
              <a:t>Dr. Rajat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l"/>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smtClean="0">
                <a:solidFill>
                  <a:schemeClr val="tx1"/>
                </a:solidFill>
                <a:latin typeface="Times New Roman" panose="02020603050405020304" pitchFamily="18" charset="0"/>
                <a:cs typeface="Times New Roman" panose="02020603050405020304" pitchFamily="18" charset="0"/>
              </a:rPr>
              <a:t>					Associate Professor</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l"/>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smtClean="0">
                <a:solidFill>
                  <a:schemeClr val="tx1"/>
                </a:solidFill>
                <a:latin typeface="Times New Roman" panose="02020603050405020304" pitchFamily="18" charset="0"/>
                <a:cs typeface="Times New Roman" panose="02020603050405020304" pitchFamily="18" charset="0"/>
              </a:rPr>
              <a:t>					Jain University, Bangalore</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3"/>
          </p:nvPr>
        </p:nvSpPr>
        <p:spPr/>
        <p:txBody>
          <a:bodyPr/>
          <a:lstStyle/>
          <a:p>
            <a:r>
              <a:rPr lang="en-US" dirty="0" smtClean="0"/>
              <a:t>Department of CSE 2022-23 Batch</a:t>
            </a:r>
            <a:endParaRPr lang="en-US" dirty="0"/>
          </a:p>
        </p:txBody>
      </p:sp>
      <p:sp>
        <p:nvSpPr>
          <p:cNvPr id="2" name="Date Placeholder 1"/>
          <p:cNvSpPr>
            <a:spLocks noGrp="1"/>
          </p:cNvSpPr>
          <p:nvPr>
            <p:ph type="dt" sz="half" idx="2"/>
          </p:nvPr>
        </p:nvSpPr>
        <p:spPr/>
        <p:txBody>
          <a:bodyPr/>
          <a:lstStyle/>
          <a:p>
            <a:fld id="{9D465EB5-69E4-412C-9602-39D00E587622}" type="datetime1">
              <a:rPr lang="en-US" smtClean="0"/>
            </a:fld>
            <a:endParaRPr lang="en-US"/>
          </a:p>
        </p:txBody>
      </p:sp>
      <p:pic>
        <p:nvPicPr>
          <p:cNvPr id="8" name="Picture 7"/>
          <p:cNvPicPr/>
          <p:nvPr/>
        </p:nvPicPr>
        <p:blipFill>
          <a:blip r:embed="rId1" cstate="print">
            <a:extLst>
              <a:ext uri="{28A0092B-C50C-407E-A947-70E740481C1C}">
                <a14:useLocalDpi xmlns:a14="http://schemas.microsoft.com/office/drawing/2010/main" val="0"/>
              </a:ext>
            </a:extLst>
          </a:blip>
          <a:stretch>
            <a:fillRect/>
          </a:stretch>
        </p:blipFill>
        <p:spPr>
          <a:xfrm>
            <a:off x="2438400" y="221672"/>
            <a:ext cx="4191000" cy="631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19400" y="1981200"/>
            <a:ext cx="5831205" cy="4269740"/>
          </a:xfrm>
        </p:spPr>
        <p:txBody>
          <a:bodyPr/>
          <a:p>
            <a:pPr marL="0" indent="0">
              <a:buNone/>
            </a:pPr>
            <a:r>
              <a:rPr lang="en-US"/>
              <a:t>Thank You!!! :-)</a:t>
            </a:r>
            <a:endParaRPr lang="en-US"/>
          </a:p>
          <a:p>
            <a:pPr marL="0" indent="0">
              <a:buNone/>
            </a:pPr>
            <a:endParaRPr lang="en-US"/>
          </a:p>
          <a:p>
            <a:pPr marL="0" indent="0">
              <a:buNone/>
            </a:pPr>
            <a:r>
              <a:rPr lang="en-US"/>
              <a:t>Any Questions?</a:t>
            </a:r>
            <a:endParaRPr lang="en-US"/>
          </a:p>
        </p:txBody>
      </p:sp>
      <p:sp>
        <p:nvSpPr>
          <p:cNvPr id="4" name="Date Placeholder 3"/>
          <p:cNvSpPr>
            <a:spLocks noGrp="1"/>
          </p:cNvSpPr>
          <p:nvPr>
            <p:ph type="dt" sz="half" idx="10"/>
          </p:nvPr>
        </p:nvSpPr>
        <p:spPr/>
        <p:txBody>
          <a:bodyPr/>
          <a:p>
            <a:fld id="{886D3E5C-15F4-4599-9744-88CDDA96A618}" type="datetime1">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Abstract</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838200"/>
            <a:ext cx="8229600" cy="4953000"/>
          </a:xfrm>
        </p:spPr>
        <p:txBody>
          <a:bodyPr>
            <a:normAutofit fontScale="80000"/>
          </a:bodyPr>
          <a:lstStyle/>
          <a:p>
            <a:pPr>
              <a:lnSpc>
                <a:spcPct val="150000"/>
              </a:lnSpc>
            </a:pPr>
            <a:r>
              <a:rPr lang="en-US" sz="2800" dirty="0">
                <a:latin typeface="Times New Roman" panose="02020603050405020304" pitchFamily="18" charset="0"/>
                <a:cs typeface="Times New Roman" panose="02020603050405020304" pitchFamily="18" charset="0"/>
              </a:rPr>
              <a:t>There are a lot challenges in demand and supply of the food chain.</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rPr>
              <a:t>The accurate analysis is required to maintain the process smooth.</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rPr>
              <a:t>Using the machine learning algorithm, we can predict the future demand to be maintained in the stock.</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rPr>
              <a:t>There will be no excess hoarding of the product, which helps in optimizing the operational cost of the company.</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rPr>
              <a:t>It will make the company to lead in the market among various competitors.</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dirty="0">
                <a:latin typeface="Times New Roman" panose="02020603050405020304" pitchFamily="18" charset="0"/>
                <a:cs typeface="Times New Roman" panose="02020603050405020304" pitchFamily="18" charset="0"/>
              </a:rPr>
              <a:t>Eventually, it will definitely prevents the wastage of food.</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endParaRPr lang="en-US" sz="2800" dirty="0">
              <a:latin typeface="Times New Roman" panose="02020603050405020304" pitchFamily="18" charset="0"/>
              <a:cs typeface="Times New Roman" panose="02020603050405020304" pitchFamily="18" charset="0"/>
            </a:endParaRPr>
          </a:p>
          <a:p>
            <a:pPr marL="0" indent="0">
              <a:lnSpc>
                <a:spcPct val="150000"/>
              </a:lnSpc>
              <a:buNone/>
            </a:pPr>
            <a:endParaRPr lang="en-US" sz="28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23EB7A85-1AC9-47EA-90E6-B992511DF055}" type="datetime1">
              <a:rPr lang="en-US" smtClean="0"/>
            </a:fld>
            <a:endParaRPr lang="en-US"/>
          </a:p>
        </p:txBody>
      </p:sp>
      <p:sp>
        <p:nvSpPr>
          <p:cNvPr id="6" name="Footer Placeholder 3"/>
          <p:cNvSpPr>
            <a:spLocks noGrp="1"/>
          </p:cNvSpPr>
          <p:nvPr>
            <p:ph type="ftr" sz="quarter" idx="11"/>
          </p:nvPr>
        </p:nvSpPr>
        <p:spPr/>
        <p:txBody>
          <a:bodyPr/>
          <a:lstStyle/>
          <a:p>
            <a:r>
              <a:rPr lang="en-US" dirty="0" smtClean="0"/>
              <a:t>Department of CSE 2022-23 Batch</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Introduction</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52500"/>
            <a:ext cx="8229600" cy="4953000"/>
          </a:xfrm>
        </p:spPr>
        <p:txBody>
          <a:bodyPr>
            <a:normAutofit fontScale="50000"/>
          </a:bodyPr>
          <a:lstStyle/>
          <a:p>
            <a:pPr>
              <a:lnSpc>
                <a:spcPct val="150000"/>
              </a:lnSpc>
              <a:buFont typeface="Wingdings" panose="05000000000000000000" charset="0"/>
              <a:buChar char="§"/>
            </a:pPr>
            <a:r>
              <a:rPr lang="en-US" sz="2800" dirty="0">
                <a:latin typeface="Times New Roman" panose="02020603050405020304" pitchFamily="18" charset="0"/>
                <a:cs typeface="Times New Roman" panose="02020603050405020304" pitchFamily="18" charset="0"/>
              </a:rPr>
              <a:t>Retail food delivery is a courier service in which a restaurant, store, or independent food-delivery company delivers food to a customer. </a:t>
            </a:r>
            <a:endParaRPr lang="en-US" sz="28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
            </a:pPr>
            <a:r>
              <a:rPr lang="en-US" sz="2800" dirty="0">
                <a:latin typeface="Times New Roman" panose="02020603050405020304" pitchFamily="18" charset="0"/>
                <a:cs typeface="Times New Roman" panose="02020603050405020304" pitchFamily="18" charset="0"/>
              </a:rPr>
              <a:t>An order is typically made either through a restaurant or grocer's website or mobile app, or through a food ordering company. </a:t>
            </a:r>
            <a:endParaRPr lang="en-US" sz="28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
            </a:pPr>
            <a:r>
              <a:rPr lang="en-US" sz="2800" dirty="0">
                <a:latin typeface="Times New Roman" panose="02020603050405020304" pitchFamily="18" charset="0"/>
                <a:cs typeface="Times New Roman" panose="02020603050405020304" pitchFamily="18" charset="0"/>
              </a:rPr>
              <a:t>The delivered items can include entrees, sides, drinks, desserts, or grocery items and are typically delivered in boxes or bags. </a:t>
            </a:r>
            <a:endParaRPr lang="en-US" sz="28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
            </a:pPr>
            <a:r>
              <a:rPr lang="en-US" sz="2800" dirty="0">
                <a:latin typeface="Times New Roman" panose="02020603050405020304" pitchFamily="18" charset="0"/>
                <a:cs typeface="Times New Roman" panose="02020603050405020304" pitchFamily="18" charset="0"/>
              </a:rPr>
              <a:t>A food delivery service has to deal with a lot of perishable raw materials which makes it all, the most important factor for such a company is to accurately forecast daily and weekly demand.</a:t>
            </a:r>
            <a:endParaRPr lang="en-US" sz="28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
            </a:pPr>
            <a:r>
              <a:rPr lang="en-US" sz="2800" dirty="0">
                <a:latin typeface="Times New Roman" panose="02020603050405020304" pitchFamily="18" charset="0"/>
                <a:cs typeface="Times New Roman" panose="02020603050405020304" pitchFamily="18" charset="0"/>
              </a:rPr>
              <a:t> Too much inventory in the warehouse means more risk of wastage, and not enough could lead to out-of-stocks - and push customers to seek solutions from your competitors. </a:t>
            </a:r>
            <a:endParaRPr lang="en-US" sz="28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
            </a:pPr>
            <a:r>
              <a:rPr lang="en-US" sz="2800" dirty="0">
                <a:latin typeface="Times New Roman" panose="02020603050405020304" pitchFamily="18" charset="0"/>
                <a:cs typeface="Times New Roman" panose="02020603050405020304" pitchFamily="18" charset="0"/>
              </a:rPr>
              <a:t>The replenishment of majority of raw materials is done on weekly basis and since the raw material is perishable, the procurement planning is of utmost importance, the task is to predict the demand for the next 10 weeks.</a:t>
            </a:r>
            <a:endParaRPr lang="en-US" sz="28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23EB7A85-1AC9-47EA-90E6-B992511DF055}" type="datetime1">
              <a:rPr lang="en-US" smtClean="0"/>
            </a:fld>
            <a:endParaRPr lang="en-US"/>
          </a:p>
        </p:txBody>
      </p:sp>
      <p:sp>
        <p:nvSpPr>
          <p:cNvPr id="6" name="Footer Placeholder 3"/>
          <p:cNvSpPr>
            <a:spLocks noGrp="1"/>
          </p:cNvSpPr>
          <p:nvPr>
            <p:ph type="ftr" sz="quarter" idx="11"/>
          </p:nvPr>
        </p:nvSpPr>
        <p:spPr/>
        <p:txBody>
          <a:bodyPr/>
          <a:lstStyle/>
          <a:p>
            <a:r>
              <a:rPr lang="en-US" dirty="0" smtClean="0"/>
              <a:t>Department of CSE 2022-23 Batch</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Objectives and Scope of the Project</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4953000"/>
          </a:xfrm>
        </p:spPr>
        <p:txBody>
          <a:bodyPr>
            <a:normAutofit fontScale="90000" lnSpcReduction="10000"/>
          </a:bodyPr>
          <a:lstStyle/>
          <a:p>
            <a:pPr>
              <a:lnSpc>
                <a:spcPct val="150000"/>
              </a:lnSpc>
              <a:buFont typeface="Wingdings" panose="05000000000000000000" charset="0"/>
              <a:buChar char="ü"/>
            </a:pPr>
            <a:r>
              <a:rPr lang="en-US" sz="3000" dirty="0">
                <a:latin typeface="Times New Roman" panose="02020603050405020304" pitchFamily="18" charset="0"/>
                <a:cs typeface="Times New Roman" panose="02020603050405020304" pitchFamily="18" charset="0"/>
              </a:rPr>
              <a:t>The main aim of this project is to create an appropriate machine learning model to forecast the demand of product in the market in coming days.</a:t>
            </a:r>
            <a:endParaRPr lang="en-US" sz="30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ü"/>
            </a:pPr>
            <a:r>
              <a:rPr lang="en-US" sz="3000" dirty="0">
                <a:latin typeface="Times New Roman" panose="02020603050405020304" pitchFamily="18" charset="0"/>
                <a:cs typeface="Times New Roman" panose="02020603050405020304" pitchFamily="18" charset="0"/>
              </a:rPr>
              <a:t>It will help the organisation to prevent hoarding of product from overstocked.</a:t>
            </a:r>
            <a:endParaRPr lang="en-US" sz="30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ü"/>
            </a:pPr>
            <a:r>
              <a:rPr lang="en-US" sz="3000" dirty="0">
                <a:latin typeface="Times New Roman" panose="02020603050405020304" pitchFamily="18" charset="0"/>
                <a:cs typeface="Times New Roman" panose="02020603050405020304" pitchFamily="18" charset="0"/>
              </a:rPr>
              <a:t>It will aid to prevention of food wastage in the society.</a:t>
            </a:r>
            <a:endParaRPr lang="en-US" sz="30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ü"/>
            </a:pPr>
            <a:r>
              <a:rPr lang="en-US" sz="3000" dirty="0">
                <a:latin typeface="Times New Roman" panose="02020603050405020304" pitchFamily="18" charset="0"/>
                <a:cs typeface="Times New Roman" panose="02020603050405020304" pitchFamily="18" charset="0"/>
              </a:rPr>
              <a:t>It will help the orgainsation to optimize the budget to maintain the inventory.</a:t>
            </a:r>
            <a:endParaRPr lang="en-US" sz="3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23EB7A85-1AC9-47EA-90E6-B992511DF055}" type="datetime1">
              <a:rPr lang="en-US" smtClean="0"/>
            </a:fld>
            <a:endParaRPr lang="en-US"/>
          </a:p>
        </p:txBody>
      </p:sp>
      <p:sp>
        <p:nvSpPr>
          <p:cNvPr id="6" name="Footer Placeholder 3"/>
          <p:cNvSpPr>
            <a:spLocks noGrp="1"/>
          </p:cNvSpPr>
          <p:nvPr>
            <p:ph type="ftr" sz="quarter" idx="11"/>
          </p:nvPr>
        </p:nvSpPr>
        <p:spPr/>
        <p:txBody>
          <a:bodyPr/>
          <a:lstStyle/>
          <a:p>
            <a:r>
              <a:rPr lang="en-US" dirty="0" smtClean="0"/>
              <a:t>Department of CSE 2022-23 Batch</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Methodology	</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4953000"/>
          </a:xfrm>
        </p:spPr>
        <p:txBody>
          <a:bodyPr>
            <a:normAutofit fontScale="70000"/>
          </a:bodyPr>
          <a:lstStyle/>
          <a:p>
            <a:pPr>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The main aim is to analyse and predict the future requirements of the product.</a:t>
            </a:r>
            <a:endParaRPr lang="en-US" sz="28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To achieve it, we should have the dataset of the past orders to make the trends and analysis based on past requirements of products.</a:t>
            </a:r>
            <a:endParaRPr lang="en-US" sz="28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We will use machine learning model which contains different features,i.e., city code, area, sales, food items, etc.</a:t>
            </a:r>
            <a:endParaRPr lang="en-US" sz="28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Our model will use the frontend which will be integrated with machine learning model at the backend, which will take input from the user and then predicts the future demand of the respective product.</a:t>
            </a:r>
            <a:endParaRPr lang="en-US" sz="28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23EB7A85-1AC9-47EA-90E6-B992511DF055}" type="datetime1">
              <a:rPr lang="en-US" smtClean="0"/>
            </a:fld>
            <a:endParaRPr lang="en-US"/>
          </a:p>
        </p:txBody>
      </p:sp>
      <p:sp>
        <p:nvSpPr>
          <p:cNvPr id="6" name="Footer Placeholder 3"/>
          <p:cNvSpPr>
            <a:spLocks noGrp="1"/>
          </p:cNvSpPr>
          <p:nvPr>
            <p:ph type="ftr" sz="quarter" idx="11"/>
          </p:nvPr>
        </p:nvSpPr>
        <p:spPr/>
        <p:txBody>
          <a:bodyPr/>
          <a:lstStyle/>
          <a:p>
            <a:r>
              <a:rPr lang="en-US" dirty="0" smtClean="0"/>
              <a:t>Department of CSE 2022-23 Batch</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Hardware &amp; Software Requirements</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4953000"/>
          </a:xfrm>
        </p:spPr>
        <p:txBody>
          <a:bodyPr>
            <a:normAutofit fontScale="60000"/>
          </a:bodyPr>
          <a:lstStyle/>
          <a:p>
            <a:pPr marL="0" indent="0">
              <a:lnSpc>
                <a:spcPct val="150000"/>
              </a:lnSpc>
              <a:buNone/>
            </a:pPr>
            <a:r>
              <a:rPr lang="en-US" sz="2800" dirty="0">
                <a:latin typeface="Times New Roman" panose="02020603050405020304" pitchFamily="18" charset="0"/>
                <a:cs typeface="Times New Roman" panose="02020603050405020304" pitchFamily="18" charset="0"/>
              </a:rPr>
              <a:t>The web application uses Python (3.6 or above recommended) on the backend(using Flask) and uses HTML &amp; CSS on frontend to power it.</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endParaRPr lang="en-US" sz="2800" dirty="0">
              <a:latin typeface="Times New Roman" panose="02020603050405020304" pitchFamily="18" charset="0"/>
              <a:cs typeface="Times New Roman" panose="02020603050405020304" pitchFamily="18" charset="0"/>
            </a:endParaRPr>
          </a:p>
          <a:p>
            <a:pPr marL="0" indent="0">
              <a:lnSpc>
                <a:spcPct val="150000"/>
              </a:lnSpc>
              <a:buNone/>
            </a:pPr>
            <a:r>
              <a:rPr lang="en-US" sz="2800" dirty="0">
                <a:latin typeface="Times New Roman" panose="02020603050405020304" pitchFamily="18" charset="0"/>
                <a:cs typeface="Times New Roman" panose="02020603050405020304" pitchFamily="18" charset="0"/>
              </a:rPr>
              <a:t>Python packages will be used:</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r>
              <a:rPr lang="en-US" sz="2800" dirty="0">
                <a:latin typeface="Times New Roman" panose="02020603050405020304" pitchFamily="18" charset="0"/>
                <a:cs typeface="Times New Roman" panose="02020603050405020304" pitchFamily="18" charset="0"/>
              </a:rPr>
              <a:t>1. pandas</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r>
              <a:rPr lang="en-US" sz="2800" dirty="0">
                <a:latin typeface="Times New Roman" panose="02020603050405020304" pitchFamily="18" charset="0"/>
                <a:cs typeface="Times New Roman" panose="02020603050405020304" pitchFamily="18" charset="0"/>
              </a:rPr>
              <a:t>2. numpy</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r>
              <a:rPr lang="en-US" sz="2800" dirty="0">
                <a:latin typeface="Times New Roman" panose="02020603050405020304" pitchFamily="18" charset="0"/>
                <a:cs typeface="Times New Roman" panose="02020603050405020304" pitchFamily="18" charset="0"/>
              </a:rPr>
              <a:t>3. scikit learn</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r>
              <a:rPr lang="en-US" sz="2800" dirty="0">
                <a:latin typeface="Times New Roman" panose="02020603050405020304" pitchFamily="18" charset="0"/>
                <a:cs typeface="Times New Roman" panose="02020603050405020304" pitchFamily="18" charset="0"/>
              </a:rPr>
              <a:t>4. matplotlib</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r>
              <a:rPr lang="en-US" sz="2800" dirty="0">
                <a:latin typeface="Times New Roman" panose="02020603050405020304" pitchFamily="18" charset="0"/>
                <a:cs typeface="Times New Roman" panose="02020603050405020304" pitchFamily="18" charset="0"/>
              </a:rPr>
              <a:t>5. seaborn</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r>
              <a:rPr lang="en-US" sz="2800" dirty="0">
                <a:latin typeface="Times New Roman" panose="02020603050405020304" pitchFamily="18" charset="0"/>
                <a:cs typeface="Times New Roman" panose="02020603050405020304" pitchFamily="18" charset="0"/>
              </a:rPr>
              <a:t>6. xgboost</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r>
              <a:rPr lang="en-US" sz="2800" dirty="0">
                <a:latin typeface="Times New Roman" panose="02020603050405020304" pitchFamily="18" charset="0"/>
                <a:cs typeface="Times New Roman" panose="02020603050405020304" pitchFamily="18" charset="0"/>
              </a:rPr>
              <a:t>7. Flask</a:t>
            </a:r>
            <a:endParaRPr lang="en-US" sz="28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23EB7A85-1AC9-47EA-90E6-B992511DF055}" type="datetime1">
              <a:rPr lang="en-US" smtClean="0"/>
            </a:fld>
            <a:endParaRPr lang="en-US"/>
          </a:p>
        </p:txBody>
      </p:sp>
      <p:sp>
        <p:nvSpPr>
          <p:cNvPr id="6" name="Footer Placeholder 3"/>
          <p:cNvSpPr>
            <a:spLocks noGrp="1"/>
          </p:cNvSpPr>
          <p:nvPr>
            <p:ph type="ftr" sz="quarter" idx="11"/>
          </p:nvPr>
        </p:nvSpPr>
        <p:spPr/>
        <p:txBody>
          <a:bodyPr/>
          <a:lstStyle/>
          <a:p>
            <a:r>
              <a:rPr lang="en-US" dirty="0" smtClean="0"/>
              <a:t>Department of CSE 2022-23 Batch</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 &amp; Outcomes</a:t>
            </a:r>
            <a:endParaRPr lang="en-US"/>
          </a:p>
        </p:txBody>
      </p:sp>
      <p:sp>
        <p:nvSpPr>
          <p:cNvPr id="4" name="Date Placeholder 3"/>
          <p:cNvSpPr>
            <a:spLocks noGrp="1"/>
          </p:cNvSpPr>
          <p:nvPr>
            <p:ph type="dt" sz="half" idx="10"/>
          </p:nvPr>
        </p:nvSpPr>
        <p:spPr/>
        <p:txBody>
          <a:bodyPr/>
          <a:p>
            <a:fld id="{886D3E5C-15F4-4599-9744-88CDDA96A618}" type="datetime1">
              <a:rPr lang="en-US" smtClean="0"/>
            </a:fld>
            <a:endParaRPr lang="en-US"/>
          </a:p>
        </p:txBody>
      </p:sp>
      <p:pic>
        <p:nvPicPr>
          <p:cNvPr id="8" name="Content Placeholder 7"/>
          <p:cNvPicPr>
            <a:picLocks noChangeAspect="1"/>
          </p:cNvPicPr>
          <p:nvPr>
            <p:ph idx="1"/>
          </p:nvPr>
        </p:nvPicPr>
        <p:blipFill>
          <a:blip r:embed="rId1"/>
          <a:stretch>
            <a:fillRect/>
          </a:stretch>
        </p:blipFill>
        <p:spPr>
          <a:xfrm>
            <a:off x="381000" y="1447800"/>
            <a:ext cx="8178165" cy="4744085"/>
          </a:xfrm>
          <a:prstGeom prst="rect">
            <a:avLst/>
          </a:prstGeom>
        </p:spPr>
      </p:pic>
      <p:sp>
        <p:nvSpPr>
          <p:cNvPr id="9" name="Text Box 8"/>
          <p:cNvSpPr txBox="1"/>
          <p:nvPr/>
        </p:nvSpPr>
        <p:spPr>
          <a:xfrm>
            <a:off x="381000" y="990600"/>
            <a:ext cx="1492885" cy="368300"/>
          </a:xfrm>
          <a:prstGeom prst="rect">
            <a:avLst/>
          </a:prstGeom>
          <a:noFill/>
        </p:spPr>
        <p:txBody>
          <a:bodyPr wrap="none" rtlCol="0" anchor="t">
            <a:spAutoFit/>
          </a:bodyPr>
          <a:p>
            <a:r>
              <a:rPr lang="en-US" b="1" dirty="0" smtClean="0">
                <a:latin typeface="Times New Roman" panose="02020603050405020304" pitchFamily="18" charset="0"/>
                <a:cs typeface="Times New Roman" panose="02020603050405020304" pitchFamily="18" charset="0"/>
                <a:sym typeface="+mn-ea"/>
              </a:rPr>
              <a:t>Screenshot 1:</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 &amp; Outcomes</a:t>
            </a:r>
            <a:endParaRPr lang="en-US"/>
          </a:p>
        </p:txBody>
      </p:sp>
      <p:sp>
        <p:nvSpPr>
          <p:cNvPr id="4" name="Date Placeholder 3"/>
          <p:cNvSpPr>
            <a:spLocks noGrp="1"/>
          </p:cNvSpPr>
          <p:nvPr>
            <p:ph type="dt" sz="half" idx="10"/>
          </p:nvPr>
        </p:nvSpPr>
        <p:spPr/>
        <p:txBody>
          <a:bodyPr/>
          <a:p>
            <a:fld id="{886D3E5C-15F4-4599-9744-88CDDA96A618}" type="datetime1">
              <a:rPr lang="en-US" smtClean="0"/>
            </a:fld>
            <a:endParaRPr lang="en-US"/>
          </a:p>
        </p:txBody>
      </p:sp>
      <p:sp>
        <p:nvSpPr>
          <p:cNvPr id="9" name="Text Box 8"/>
          <p:cNvSpPr txBox="1"/>
          <p:nvPr/>
        </p:nvSpPr>
        <p:spPr>
          <a:xfrm>
            <a:off x="381000" y="923925"/>
            <a:ext cx="1492885" cy="368300"/>
          </a:xfrm>
          <a:prstGeom prst="rect">
            <a:avLst/>
          </a:prstGeom>
          <a:noFill/>
        </p:spPr>
        <p:txBody>
          <a:bodyPr wrap="none" rtlCol="0" anchor="t">
            <a:spAutoFit/>
          </a:bodyPr>
          <a:p>
            <a:r>
              <a:rPr lang="en-US" b="1" dirty="0" smtClean="0">
                <a:latin typeface="Times New Roman" panose="02020603050405020304" pitchFamily="18" charset="0"/>
                <a:cs typeface="Times New Roman" panose="02020603050405020304" pitchFamily="18" charset="0"/>
                <a:sym typeface="+mn-ea"/>
              </a:rPr>
              <a:t>Screenshot 2:</a:t>
            </a:r>
            <a:endParaRPr lang="en-US"/>
          </a:p>
        </p:txBody>
      </p:sp>
      <p:pic>
        <p:nvPicPr>
          <p:cNvPr id="7" name="Content Placeholder 6"/>
          <p:cNvPicPr>
            <a:picLocks noChangeAspect="1"/>
          </p:cNvPicPr>
          <p:nvPr>
            <p:ph idx="1"/>
          </p:nvPr>
        </p:nvPicPr>
        <p:blipFill>
          <a:blip r:embed="rId1"/>
          <a:stretch>
            <a:fillRect/>
          </a:stretch>
        </p:blipFill>
        <p:spPr>
          <a:xfrm>
            <a:off x="457200" y="1292225"/>
            <a:ext cx="7520305" cy="4953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References/Bibiliography</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Kaggle</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Youtube</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Udemy</a:t>
            </a: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23EB7A85-1AC9-47EA-90E6-B992511DF055}" type="datetime1">
              <a:rPr lang="en-US" smtClean="0"/>
            </a:fld>
            <a:endParaRPr lang="en-US"/>
          </a:p>
        </p:txBody>
      </p:sp>
      <p:sp>
        <p:nvSpPr>
          <p:cNvPr id="6" name="Footer Placeholder 3"/>
          <p:cNvSpPr>
            <a:spLocks noGrp="1"/>
          </p:cNvSpPr>
          <p:nvPr>
            <p:ph type="ftr" sz="quarter" idx="11"/>
          </p:nvPr>
        </p:nvSpPr>
        <p:spPr/>
        <p:txBody>
          <a:bodyPr/>
          <a:lstStyle/>
          <a:p>
            <a:r>
              <a:rPr lang="en-US" dirty="0" smtClean="0"/>
              <a:t>Department of CSE 2022-23 Batch</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3289</Words>
  <Application>WPS Presentation</Application>
  <PresentationFormat>On-screen Show (4:3)</PresentationFormat>
  <Paragraphs>113</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Times New Roman</vt:lpstr>
      <vt:lpstr>Wingdings</vt:lpstr>
      <vt:lpstr>Microsoft YaHei</vt:lpstr>
      <vt:lpstr>Arial Unicode MS</vt:lpstr>
      <vt:lpstr>Calibri</vt:lpstr>
      <vt:lpstr>Blue Waves</vt:lpstr>
      <vt:lpstr>PowerPoint 演示文稿</vt:lpstr>
      <vt:lpstr>Abstract</vt:lpstr>
      <vt:lpstr>Introduction</vt:lpstr>
      <vt:lpstr>Objectives and Scope of the Project</vt:lpstr>
      <vt:lpstr>Methodology	</vt:lpstr>
      <vt:lpstr>Hardware &amp; Software Requirements</vt:lpstr>
      <vt:lpstr>PowerPoint 演示文稿</vt:lpstr>
      <vt:lpstr>Results &amp; Outcomes</vt:lpstr>
      <vt:lpstr>References/Bibiliography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wiryv</cp:lastModifiedBy>
  <cp:revision>24</cp:revision>
  <dcterms:created xsi:type="dcterms:W3CDTF">2020-08-21T09:12:00Z</dcterms:created>
  <dcterms:modified xsi:type="dcterms:W3CDTF">2022-12-06T20:02:05Z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928F77E6E2F1493B896BA3CCDE8CD641</vt:lpwstr>
  </property>
  <property fmtid="{D5CDD505-2E9C-101B-9397-08002B2CF9AE}" pid="3" name="KSOProductBuildVer">
    <vt:lpwstr>1033-11.2.0.11417</vt:lpwstr>
  </property>
</Properties>
</file>