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1" r:id="rId6"/>
    <p:sldId id="263" r:id="rId7"/>
    <p:sldId id="264" r:id="rId8"/>
    <p:sldId id="265" r:id="rId9"/>
    <p:sldId id="268" r:id="rId1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44534" y="171795"/>
            <a:ext cx="8654930" cy="450850"/>
          </a:xfrm>
          <a:prstGeom prst="rect">
            <a:avLst/>
          </a:prstGeom>
        </p:spPr>
        <p:txBody>
          <a:bodyPr wrap="square" lIns="0" tIns="0" rIns="0" bIns="0">
            <a:spAutoFit/>
          </a:bodyPr>
          <a:lstStyle>
            <a:lvl1pPr>
              <a:defRPr b="0" i="0">
                <a:solidFill>
                  <a:schemeClr val="tx1"/>
                </a:solidFill>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rPr spc="-5" dirty="0"/>
              <a:t>Idea-Title</a:t>
            </a:r>
            <a:endParaRPr spc="-5" dirty="0"/>
          </a:p>
        </p:txBody>
      </p:sp>
      <p:sp>
        <p:nvSpPr>
          <p:cNvPr id="5" name="Holder 5"/>
          <p:cNvSpPr>
            <a:spLocks noGrp="1"/>
          </p:cNvSpPr>
          <p:nvPr>
            <p:ph type="dt" sz="half" idx="6"/>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rPr spc="-5" dirty="0"/>
              <a:t>11/22/2022</a:t>
            </a:r>
            <a:endParaRPr spc="-5"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dirty="0"/>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FF0000"/>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rPr spc="-5" dirty="0"/>
              <a:t>Idea-Title</a:t>
            </a:r>
            <a:endParaRPr spc="-5" dirty="0"/>
          </a:p>
        </p:txBody>
      </p:sp>
      <p:sp>
        <p:nvSpPr>
          <p:cNvPr id="5" name="Holder 5"/>
          <p:cNvSpPr>
            <a:spLocks noGrp="1"/>
          </p:cNvSpPr>
          <p:nvPr>
            <p:ph type="dt" sz="half" idx="6"/>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rPr spc="-5" dirty="0"/>
              <a:t>11/22/2022</a:t>
            </a:r>
            <a:endParaRPr spc="-5"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dirty="0"/>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FF0000"/>
                </a:solidFill>
                <a:latin typeface="Times New Roman" panose="02020603050405020304"/>
                <a:cs typeface="Times New Roman" panose="02020603050405020304"/>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rPr spc="-5" dirty="0"/>
              <a:t>Idea-Title</a:t>
            </a:r>
            <a:endParaRPr spc="-5" dirty="0"/>
          </a:p>
        </p:txBody>
      </p:sp>
      <p:sp>
        <p:nvSpPr>
          <p:cNvPr id="6" name="Holder 6"/>
          <p:cNvSpPr>
            <a:spLocks noGrp="1"/>
          </p:cNvSpPr>
          <p:nvPr>
            <p:ph type="dt" sz="half" idx="6"/>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rPr spc="-5" dirty="0"/>
              <a:t>11/22/2022</a:t>
            </a:r>
            <a:endParaRPr spc="-5" dirty="0"/>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dirty="0"/>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FF0000"/>
                </a:solidFill>
                <a:latin typeface="Times New Roman" panose="02020603050405020304"/>
                <a:cs typeface="Times New Roman" panose="02020603050405020304"/>
              </a:defRPr>
            </a:lvl1pPr>
          </a:lstStyle>
          <a:p/>
        </p:txBody>
      </p:sp>
      <p:sp>
        <p:nvSpPr>
          <p:cNvPr id="3" name="Holder 3"/>
          <p:cNvSpPr>
            <a:spLocks noGrp="1"/>
          </p:cNvSpPr>
          <p:nvPr>
            <p:ph type="ftr" sz="quarter" idx="5"/>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rPr spc="-5" dirty="0"/>
              <a:t>Idea-Title</a:t>
            </a:r>
            <a:endParaRPr spc="-5" dirty="0"/>
          </a:p>
        </p:txBody>
      </p:sp>
      <p:sp>
        <p:nvSpPr>
          <p:cNvPr id="4" name="Holder 4"/>
          <p:cNvSpPr>
            <a:spLocks noGrp="1"/>
          </p:cNvSpPr>
          <p:nvPr>
            <p:ph type="dt" sz="half" idx="6"/>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rPr spc="-5" dirty="0"/>
              <a:t>11/22/2022</a:t>
            </a:r>
            <a:endParaRPr spc="-5" dirty="0"/>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dirty="0"/>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838200"/>
            <a:ext cx="838200" cy="5518150"/>
          </a:xfrm>
          <a:custGeom>
            <a:avLst/>
            <a:gdLst/>
            <a:ahLst/>
            <a:cxnLst/>
            <a:rect l="l" t="t" r="r" b="b"/>
            <a:pathLst>
              <a:path w="838200" h="5518150">
                <a:moveTo>
                  <a:pt x="838199" y="5518149"/>
                </a:moveTo>
                <a:lnTo>
                  <a:pt x="0" y="5518149"/>
                </a:lnTo>
                <a:lnTo>
                  <a:pt x="0" y="0"/>
                </a:lnTo>
                <a:lnTo>
                  <a:pt x="838199" y="0"/>
                </a:lnTo>
                <a:lnTo>
                  <a:pt x="838199" y="5518149"/>
                </a:lnTo>
                <a:close/>
              </a:path>
            </a:pathLst>
          </a:custGeom>
          <a:solidFill>
            <a:srgbClr val="0070C0"/>
          </a:solidFill>
        </p:spPr>
        <p:txBody>
          <a:bodyPr wrap="square" lIns="0" tIns="0" rIns="0" bIns="0" rtlCol="0"/>
          <a:lstStyle/>
          <a:p/>
        </p:txBody>
      </p:sp>
      <p:sp>
        <p:nvSpPr>
          <p:cNvPr id="2" name="Holder 2"/>
          <p:cNvSpPr>
            <a:spLocks noGrp="1"/>
          </p:cNvSpPr>
          <p:nvPr>
            <p:ph type="ftr" sz="quarter" idx="5"/>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rPr spc="-5" dirty="0"/>
              <a:t>Idea-Title</a:t>
            </a:r>
            <a:endParaRPr spc="-5" dirty="0"/>
          </a:p>
        </p:txBody>
      </p:sp>
      <p:sp>
        <p:nvSpPr>
          <p:cNvPr id="3" name="Holder 3"/>
          <p:cNvSpPr>
            <a:spLocks noGrp="1"/>
          </p:cNvSpPr>
          <p:nvPr>
            <p:ph type="dt" sz="half" idx="6"/>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rPr spc="-5" dirty="0"/>
              <a:t>11/22/2022</a:t>
            </a:r>
            <a:endParaRPr spc="-5" dirty="0"/>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dirty="0"/>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838200"/>
            <a:ext cx="914400" cy="5514975"/>
          </a:xfrm>
          <a:custGeom>
            <a:avLst/>
            <a:gdLst/>
            <a:ahLst/>
            <a:cxnLst/>
            <a:rect l="l" t="t" r="r" b="b"/>
            <a:pathLst>
              <a:path w="914400" h="5514975">
                <a:moveTo>
                  <a:pt x="914399" y="5514973"/>
                </a:moveTo>
                <a:lnTo>
                  <a:pt x="0" y="5514973"/>
                </a:lnTo>
                <a:lnTo>
                  <a:pt x="0" y="0"/>
                </a:lnTo>
                <a:lnTo>
                  <a:pt x="914399" y="0"/>
                </a:lnTo>
                <a:lnTo>
                  <a:pt x="914399" y="5514973"/>
                </a:lnTo>
                <a:close/>
              </a:path>
            </a:pathLst>
          </a:custGeom>
          <a:solidFill>
            <a:srgbClr val="0070C0"/>
          </a:solidFill>
        </p:spPr>
        <p:txBody>
          <a:bodyPr wrap="square" lIns="0" tIns="0" rIns="0" bIns="0" rtlCol="0"/>
          <a:lstStyle/>
          <a:p/>
        </p:txBody>
      </p:sp>
      <p:sp>
        <p:nvSpPr>
          <p:cNvPr id="2" name="Holder 2"/>
          <p:cNvSpPr>
            <a:spLocks noGrp="1"/>
          </p:cNvSpPr>
          <p:nvPr>
            <p:ph type="title"/>
          </p:nvPr>
        </p:nvSpPr>
        <p:spPr>
          <a:xfrm>
            <a:off x="987425" y="904239"/>
            <a:ext cx="7169150" cy="635000"/>
          </a:xfrm>
          <a:prstGeom prst="rect">
            <a:avLst/>
          </a:prstGeom>
        </p:spPr>
        <p:txBody>
          <a:bodyPr wrap="square" lIns="0" tIns="0" rIns="0" bIns="0">
            <a:spAutoFit/>
          </a:bodyPr>
          <a:lstStyle>
            <a:lvl1pPr>
              <a:defRPr sz="4000" b="1" i="0">
                <a:solidFill>
                  <a:srgbClr val="FF0000"/>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a:xfrm>
            <a:off x="1185515" y="1628648"/>
            <a:ext cx="6772969" cy="457708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4266778" y="6466776"/>
            <a:ext cx="609600" cy="177800"/>
          </a:xfrm>
          <a:prstGeom prst="rect">
            <a:avLst/>
          </a:prstGeom>
        </p:spPr>
        <p:txBody>
          <a:bodyPr wrap="square" lIns="0" tIns="0" rIns="0" bIns="0">
            <a:spAutoFit/>
          </a:bodyPr>
          <a:lstStyle>
            <a:lvl1pPr>
              <a:defRPr sz="1200" b="0" i="0">
                <a:solidFill>
                  <a:srgbClr val="888888"/>
                </a:solidFill>
                <a:latin typeface="Calibri" panose="020F0502020204030204"/>
                <a:cs typeface="Calibri" panose="020F0502020204030204"/>
              </a:defRPr>
            </a:lvl1pPr>
          </a:lstStyle>
          <a:p>
            <a:pPr marL="12700">
              <a:lnSpc>
                <a:spcPts val="1240"/>
              </a:lnSpc>
            </a:pPr>
            <a:r>
              <a:rPr spc="-5" dirty="0"/>
              <a:t>Idea-Title</a:t>
            </a:r>
            <a:endParaRPr spc="-5" dirty="0"/>
          </a:p>
        </p:txBody>
      </p:sp>
      <p:sp>
        <p:nvSpPr>
          <p:cNvPr id="5" name="Holder 5"/>
          <p:cNvSpPr>
            <a:spLocks noGrp="1"/>
          </p:cNvSpPr>
          <p:nvPr>
            <p:ph type="dt" sz="half" idx="6"/>
          </p:nvPr>
        </p:nvSpPr>
        <p:spPr>
          <a:xfrm>
            <a:off x="530225" y="6466776"/>
            <a:ext cx="760094" cy="177800"/>
          </a:xfrm>
          <a:prstGeom prst="rect">
            <a:avLst/>
          </a:prstGeom>
        </p:spPr>
        <p:txBody>
          <a:bodyPr wrap="square" lIns="0" tIns="0" rIns="0" bIns="0">
            <a:spAutoFit/>
          </a:bodyPr>
          <a:lstStyle>
            <a:lvl1pPr>
              <a:defRPr sz="1200" b="0" i="0">
                <a:solidFill>
                  <a:srgbClr val="888888"/>
                </a:solidFill>
                <a:latin typeface="Calibri" panose="020F0502020204030204"/>
                <a:cs typeface="Calibri" panose="020F0502020204030204"/>
              </a:defRPr>
            </a:lvl1pPr>
          </a:lstStyle>
          <a:p>
            <a:pPr marL="12700">
              <a:lnSpc>
                <a:spcPts val="1240"/>
              </a:lnSpc>
            </a:pPr>
            <a:r>
              <a:rPr spc="-5" dirty="0"/>
              <a:t>11/22/2022</a:t>
            </a:r>
            <a:endParaRPr spc="-5" dirty="0"/>
          </a:p>
        </p:txBody>
      </p:sp>
      <p:sp>
        <p:nvSpPr>
          <p:cNvPr id="6" name="Holder 6"/>
          <p:cNvSpPr>
            <a:spLocks noGrp="1"/>
          </p:cNvSpPr>
          <p:nvPr>
            <p:ph type="sldNum" sz="quarter" idx="7"/>
          </p:nvPr>
        </p:nvSpPr>
        <p:spPr>
          <a:xfrm>
            <a:off x="8408491" y="6466776"/>
            <a:ext cx="231140" cy="177800"/>
          </a:xfrm>
          <a:prstGeom prst="rect">
            <a:avLst/>
          </a:prstGeom>
        </p:spPr>
        <p:txBody>
          <a:bodyPr wrap="square" lIns="0" tIns="0" rIns="0" bIns="0">
            <a:spAutoFit/>
          </a:bodyPr>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dirty="0"/>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5684" y="2034273"/>
            <a:ext cx="642620" cy="3126740"/>
          </a:xfrm>
          <a:prstGeom prst="rect">
            <a:avLst/>
          </a:prstGeom>
        </p:spPr>
        <p:txBody>
          <a:bodyPr vert="vert270" wrap="square" lIns="0" tIns="0" rIns="0" bIns="0" rtlCol="0">
            <a:spAutoFit/>
          </a:bodyPr>
          <a:lstStyle/>
          <a:p>
            <a:pPr marL="12700">
              <a:lnSpc>
                <a:spcPts val="4715"/>
              </a:lnSpc>
            </a:pPr>
            <a:r>
              <a:rPr sz="4850" b="1" dirty="0">
                <a:solidFill>
                  <a:srgbClr val="FABE8E"/>
                </a:solidFill>
                <a:latin typeface="Calibri" panose="020F0502020204030204"/>
                <a:cs typeface="Calibri" panose="020F0502020204030204"/>
              </a:rPr>
              <a:t>PCL-</a:t>
            </a:r>
            <a:r>
              <a:rPr sz="4850" b="1" spc="-80" dirty="0">
                <a:solidFill>
                  <a:srgbClr val="FABE8E"/>
                </a:solidFill>
                <a:latin typeface="Calibri" panose="020F0502020204030204"/>
                <a:cs typeface="Calibri" panose="020F0502020204030204"/>
              </a:rPr>
              <a:t> </a:t>
            </a:r>
            <a:r>
              <a:rPr sz="4850" b="1" spc="-20" dirty="0">
                <a:solidFill>
                  <a:srgbClr val="FABE8E"/>
                </a:solidFill>
                <a:latin typeface="Calibri" panose="020F0502020204030204"/>
                <a:cs typeface="Calibri" panose="020F0502020204030204"/>
              </a:rPr>
              <a:t>Review</a:t>
            </a:r>
            <a:endParaRPr sz="4850">
              <a:latin typeface="Calibri" panose="020F0502020204030204"/>
              <a:cs typeface="Calibri" panose="020F0502020204030204"/>
            </a:endParaRPr>
          </a:p>
        </p:txBody>
      </p:sp>
      <p:sp>
        <p:nvSpPr>
          <p:cNvPr id="3" name="object 3"/>
          <p:cNvSpPr txBox="1"/>
          <p:nvPr/>
        </p:nvSpPr>
        <p:spPr>
          <a:xfrm>
            <a:off x="243504" y="151632"/>
            <a:ext cx="2941320" cy="440055"/>
          </a:xfrm>
          <a:prstGeom prst="rect">
            <a:avLst/>
          </a:prstGeom>
        </p:spPr>
        <p:txBody>
          <a:bodyPr vert="horz" wrap="square" lIns="0" tIns="15240" rIns="0" bIns="0" rtlCol="0">
            <a:spAutoFit/>
          </a:bodyPr>
          <a:lstStyle/>
          <a:p>
            <a:pPr marL="12700">
              <a:lnSpc>
                <a:spcPct val="100000"/>
              </a:lnSpc>
              <a:spcBef>
                <a:spcPts val="120"/>
              </a:spcBef>
            </a:pPr>
            <a:r>
              <a:rPr sz="2700" b="1" spc="5" dirty="0">
                <a:solidFill>
                  <a:srgbClr val="888888"/>
                </a:solidFill>
                <a:latin typeface="Times New Roman" panose="02020603050405020304"/>
                <a:cs typeface="Times New Roman" panose="02020603050405020304"/>
              </a:rPr>
              <a:t>Department</a:t>
            </a:r>
            <a:r>
              <a:rPr sz="2700" b="1" spc="-35" dirty="0">
                <a:solidFill>
                  <a:srgbClr val="888888"/>
                </a:solidFill>
                <a:latin typeface="Times New Roman" panose="02020603050405020304"/>
                <a:cs typeface="Times New Roman" panose="02020603050405020304"/>
              </a:rPr>
              <a:t> </a:t>
            </a:r>
            <a:r>
              <a:rPr sz="2700" b="1" spc="5" dirty="0">
                <a:solidFill>
                  <a:srgbClr val="888888"/>
                </a:solidFill>
                <a:latin typeface="Times New Roman" panose="02020603050405020304"/>
                <a:cs typeface="Times New Roman" panose="02020603050405020304"/>
              </a:rPr>
              <a:t>of</a:t>
            </a:r>
            <a:r>
              <a:rPr sz="2700" b="1" spc="-30" dirty="0">
                <a:solidFill>
                  <a:srgbClr val="888888"/>
                </a:solidFill>
                <a:latin typeface="Times New Roman" panose="02020603050405020304"/>
                <a:cs typeface="Times New Roman" panose="02020603050405020304"/>
              </a:rPr>
              <a:t> </a:t>
            </a:r>
            <a:r>
              <a:rPr sz="2700" b="1" spc="5" dirty="0">
                <a:solidFill>
                  <a:srgbClr val="888888"/>
                </a:solidFill>
                <a:latin typeface="Times New Roman" panose="02020603050405020304"/>
                <a:cs typeface="Times New Roman" panose="02020603050405020304"/>
              </a:rPr>
              <a:t>CSE</a:t>
            </a:r>
            <a:endParaRPr sz="2700">
              <a:latin typeface="Times New Roman" panose="02020603050405020304"/>
              <a:cs typeface="Times New Roman" panose="02020603050405020304"/>
            </a:endParaRPr>
          </a:p>
        </p:txBody>
      </p:sp>
      <p:sp>
        <p:nvSpPr>
          <p:cNvPr id="4" name="object 4"/>
          <p:cNvSpPr/>
          <p:nvPr/>
        </p:nvSpPr>
        <p:spPr>
          <a:xfrm>
            <a:off x="0" y="838200"/>
            <a:ext cx="9144000" cy="1905"/>
          </a:xfrm>
          <a:custGeom>
            <a:avLst/>
            <a:gdLst/>
            <a:ahLst/>
            <a:cxnLst/>
            <a:rect l="l" t="t" r="r" b="b"/>
            <a:pathLst>
              <a:path w="9144000" h="1905">
                <a:moveTo>
                  <a:pt x="0" y="0"/>
                </a:moveTo>
                <a:lnTo>
                  <a:pt x="9143999" y="1587"/>
                </a:lnTo>
              </a:path>
            </a:pathLst>
          </a:custGeom>
          <a:ln w="9524">
            <a:solidFill>
              <a:srgbClr val="4A7DBA"/>
            </a:solidFill>
          </a:ln>
        </p:spPr>
        <p:txBody>
          <a:bodyPr wrap="square" lIns="0" tIns="0" rIns="0" bIns="0" rtlCol="0"/>
          <a:lstStyle/>
          <a:p/>
        </p:txBody>
      </p:sp>
      <p:sp>
        <p:nvSpPr>
          <p:cNvPr id="5" name="object 5"/>
          <p:cNvSpPr txBox="1"/>
          <p:nvPr/>
        </p:nvSpPr>
        <p:spPr>
          <a:xfrm>
            <a:off x="1676699" y="3503675"/>
            <a:ext cx="6395720" cy="2545715"/>
          </a:xfrm>
          <a:prstGeom prst="rect">
            <a:avLst/>
          </a:prstGeom>
        </p:spPr>
        <p:txBody>
          <a:bodyPr vert="horz" wrap="square" lIns="0" tIns="154940" rIns="0" bIns="0" rtlCol="0">
            <a:spAutoFit/>
          </a:bodyPr>
          <a:lstStyle/>
          <a:p>
            <a:pPr marL="581025" algn="ctr">
              <a:lnSpc>
                <a:spcPct val="100000"/>
              </a:lnSpc>
              <a:spcBef>
                <a:spcPts val="1220"/>
              </a:spcBef>
            </a:pPr>
            <a:r>
              <a:rPr lang="en-IN" sz="3200" b="1" spc="-5" dirty="0">
                <a:solidFill>
                  <a:srgbClr val="C00000"/>
                </a:solidFill>
                <a:latin typeface="Times New Roman" panose="02020603050405020304"/>
                <a:cs typeface="Times New Roman" panose="02020603050405020304"/>
              </a:rPr>
              <a:t>Crop Disease </a:t>
            </a:r>
            <a:r>
              <a:rPr lang="en-US" altLang="en-IN" sz="3200" b="1" spc="-5" dirty="0">
                <a:solidFill>
                  <a:srgbClr val="C00000"/>
                </a:solidFill>
                <a:latin typeface="Times New Roman" panose="02020603050405020304"/>
                <a:cs typeface="Times New Roman" panose="02020603050405020304"/>
              </a:rPr>
              <a:t>Prediction</a:t>
            </a:r>
            <a:r>
              <a:rPr lang="en-IN" sz="3200" b="1" spc="-5" dirty="0">
                <a:solidFill>
                  <a:srgbClr val="C00000"/>
                </a:solidFill>
                <a:latin typeface="Times New Roman" panose="02020603050405020304"/>
                <a:cs typeface="Times New Roman" panose="02020603050405020304"/>
              </a:rPr>
              <a:t> Using Deep Learning</a:t>
            </a:r>
            <a:endParaRPr sz="3200" dirty="0">
              <a:latin typeface="Times New Roman" panose="02020603050405020304"/>
              <a:cs typeface="Times New Roman" panose="02020603050405020304"/>
            </a:endParaRPr>
          </a:p>
          <a:p>
            <a:pPr marL="12700" algn="ctr">
              <a:lnSpc>
                <a:spcPct val="100000"/>
              </a:lnSpc>
              <a:spcBef>
                <a:spcPts val="1255"/>
              </a:spcBef>
            </a:pPr>
            <a:r>
              <a:rPr lang="en-IN" sz="2000" b="1" spc="-5" dirty="0">
                <a:solidFill>
                  <a:srgbClr val="0070C0"/>
                </a:solidFill>
                <a:latin typeface="Times New Roman" panose="02020603050405020304"/>
                <a:cs typeface="Times New Roman" panose="02020603050405020304"/>
              </a:rPr>
              <a:t>Roshan Kumar (19BTRCS061)</a:t>
            </a:r>
            <a:endParaRPr lang="en-IN" sz="2000" b="1" spc="-5" dirty="0">
              <a:solidFill>
                <a:srgbClr val="0070C0"/>
              </a:solidFill>
              <a:latin typeface="Times New Roman" panose="02020603050405020304"/>
              <a:cs typeface="Times New Roman" panose="02020603050405020304"/>
            </a:endParaRPr>
          </a:p>
          <a:p>
            <a:pPr marL="12700" algn="ctr">
              <a:lnSpc>
                <a:spcPct val="100000"/>
              </a:lnSpc>
              <a:spcBef>
                <a:spcPts val="1255"/>
              </a:spcBef>
            </a:pPr>
            <a:r>
              <a:rPr lang="en-IN" sz="2000" b="1" spc="-5" dirty="0">
                <a:solidFill>
                  <a:srgbClr val="0070C0"/>
                </a:solidFill>
                <a:latin typeface="Times New Roman" panose="02020603050405020304"/>
                <a:cs typeface="Times New Roman" panose="02020603050405020304"/>
              </a:rPr>
              <a:t>Vikash Kumar (19BTRCS105)</a:t>
            </a:r>
            <a:endParaRPr lang="en-IN" sz="2000" b="1" spc="-5" dirty="0">
              <a:solidFill>
                <a:srgbClr val="0070C0"/>
              </a:solidFill>
              <a:latin typeface="Times New Roman" panose="02020603050405020304"/>
              <a:cs typeface="Times New Roman" panose="02020603050405020304"/>
            </a:endParaRPr>
          </a:p>
          <a:p>
            <a:pPr marL="12700" algn="ctr">
              <a:lnSpc>
                <a:spcPct val="100000"/>
              </a:lnSpc>
              <a:spcBef>
                <a:spcPts val="1255"/>
              </a:spcBef>
            </a:pPr>
            <a:r>
              <a:rPr lang="en-IN" sz="2000" b="1" spc="-5" dirty="0">
                <a:solidFill>
                  <a:srgbClr val="0070C0"/>
                </a:solidFill>
                <a:latin typeface="Times New Roman" panose="02020603050405020304"/>
                <a:cs typeface="Times New Roman" panose="02020603050405020304"/>
              </a:rPr>
              <a:t>Guide: Prof </a:t>
            </a:r>
            <a:r>
              <a:rPr lang="en-US" altLang="en-IN" sz="2000" b="1" spc="-5" dirty="0">
                <a:solidFill>
                  <a:srgbClr val="0070C0"/>
                </a:solidFill>
                <a:latin typeface="Times New Roman" panose="02020603050405020304"/>
                <a:cs typeface="Times New Roman" panose="02020603050405020304"/>
              </a:rPr>
              <a:t>P T Shiv Shankar</a:t>
            </a:r>
            <a:endParaRPr lang="en-US" altLang="en-IN" sz="2000" b="1" spc="-5" dirty="0">
              <a:solidFill>
                <a:srgbClr val="0070C0"/>
              </a:solidFill>
              <a:latin typeface="Times New Roman" panose="02020603050405020304"/>
              <a:cs typeface="Times New Roman" panose="02020603050405020304"/>
            </a:endParaRPr>
          </a:p>
        </p:txBody>
      </p:sp>
      <p:pic>
        <p:nvPicPr>
          <p:cNvPr id="6" name="object 6"/>
          <p:cNvPicPr/>
          <p:nvPr/>
        </p:nvPicPr>
        <p:blipFill>
          <a:blip r:embed="rId1" cstate="print"/>
          <a:stretch>
            <a:fillRect/>
          </a:stretch>
        </p:blipFill>
        <p:spPr>
          <a:xfrm>
            <a:off x="6432418" y="255562"/>
            <a:ext cx="2489328" cy="495325"/>
          </a:xfrm>
          <a:prstGeom prst="rect">
            <a:avLst/>
          </a:prstGeom>
        </p:spPr>
      </p:pic>
      <p:pic>
        <p:nvPicPr>
          <p:cNvPr id="7" name="object 7"/>
          <p:cNvPicPr/>
          <p:nvPr/>
        </p:nvPicPr>
        <p:blipFill>
          <a:blip r:embed="rId2" cstate="print"/>
          <a:stretch>
            <a:fillRect/>
          </a:stretch>
        </p:blipFill>
        <p:spPr>
          <a:xfrm>
            <a:off x="990600" y="917001"/>
            <a:ext cx="8000999" cy="2510409"/>
          </a:xfrm>
          <a:prstGeom prst="rect">
            <a:avLst/>
          </a:prstGeom>
        </p:spPr>
      </p:pic>
      <p:pic>
        <p:nvPicPr>
          <p:cNvPr id="8" name="object 8"/>
          <p:cNvPicPr/>
          <p:nvPr/>
        </p:nvPicPr>
        <p:blipFill>
          <a:blip r:embed="rId3" cstate="print"/>
          <a:stretch>
            <a:fillRect/>
          </a:stretch>
        </p:blipFill>
        <p:spPr>
          <a:xfrm>
            <a:off x="6986455" y="5789442"/>
            <a:ext cx="2155633" cy="1077816"/>
          </a:xfrm>
          <a:prstGeom prst="rect">
            <a:avLst/>
          </a:prstGeom>
        </p:spPr>
      </p:pic>
      <p:sp>
        <p:nvSpPr>
          <p:cNvPr id="10" name="object 10"/>
          <p:cNvSpPr txBox="1">
            <a:spLocks noGrp="1"/>
          </p:cNvSpPr>
          <p:nvPr>
            <p:ph type="ftr" sz="quarter" idx="5"/>
          </p:nvPr>
        </p:nvSpPr>
        <p:spPr>
          <a:xfrm>
            <a:off x="1600200" y="6466776"/>
            <a:ext cx="3276178" cy="158750"/>
          </a:xfrm>
          <a:prstGeom prst="rect">
            <a:avLst/>
          </a:prstGeom>
        </p:spPr>
        <p:txBody>
          <a:bodyPr vert="horz" wrap="square" lIns="0" tIns="0" rIns="0" bIns="0" rtlCol="0">
            <a:spAutoFit/>
          </a:bodyPr>
          <a:lstStyle/>
          <a:p>
            <a:pPr marL="12700">
              <a:lnSpc>
                <a:spcPts val="1240"/>
              </a:lnSpc>
            </a:pPr>
            <a:r>
              <a:rPr lang="en-IN" spc="-5" dirty="0"/>
              <a:t>Crop Disease </a:t>
            </a:r>
            <a:r>
              <a:rPr lang="en-US" altLang="en-IN" spc="-5" dirty="0"/>
              <a:t>Prediction</a:t>
            </a:r>
            <a:r>
              <a:rPr lang="en-IN" spc="-5" dirty="0"/>
              <a:t> Using Deep Learning</a:t>
            </a:r>
            <a:endParaRPr spc="-5" dirty="0"/>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7038" y="1860550"/>
            <a:ext cx="711200" cy="3471545"/>
          </a:xfrm>
          <a:prstGeom prst="rect">
            <a:avLst/>
          </a:prstGeom>
        </p:spPr>
        <p:txBody>
          <a:bodyPr vert="vert270" wrap="square" lIns="0" tIns="0" rIns="0" bIns="0" rtlCol="0">
            <a:spAutoFit/>
          </a:bodyPr>
          <a:lstStyle/>
          <a:p>
            <a:pPr marL="12700">
              <a:lnSpc>
                <a:spcPts val="5230"/>
              </a:lnSpc>
            </a:pPr>
            <a:r>
              <a:rPr sz="5400" b="1" spc="-5" dirty="0">
                <a:solidFill>
                  <a:srgbClr val="FABE8E"/>
                </a:solidFill>
                <a:latin typeface="Calibri" panose="020F0502020204030204"/>
                <a:cs typeface="Calibri" panose="020F0502020204030204"/>
              </a:rPr>
              <a:t>PCL-</a:t>
            </a:r>
            <a:r>
              <a:rPr sz="5400" b="1" spc="-90" dirty="0">
                <a:solidFill>
                  <a:srgbClr val="FABE8E"/>
                </a:solidFill>
                <a:latin typeface="Calibri" panose="020F0502020204030204"/>
                <a:cs typeface="Calibri" panose="020F0502020204030204"/>
              </a:rPr>
              <a:t> </a:t>
            </a:r>
            <a:r>
              <a:rPr sz="5400" b="1" spc="-25" dirty="0">
                <a:solidFill>
                  <a:srgbClr val="FABE8E"/>
                </a:solidFill>
                <a:latin typeface="Calibri" panose="020F0502020204030204"/>
                <a:cs typeface="Calibri" panose="020F0502020204030204"/>
              </a:rPr>
              <a:t>Review</a:t>
            </a:r>
            <a:endParaRPr sz="5400">
              <a:latin typeface="Calibri" panose="020F0502020204030204"/>
              <a:cs typeface="Calibri" panose="020F0502020204030204"/>
            </a:endParaRPr>
          </a:p>
        </p:txBody>
      </p:sp>
      <p:sp>
        <p:nvSpPr>
          <p:cNvPr id="3" name="object 3"/>
          <p:cNvSpPr txBox="1"/>
          <p:nvPr/>
        </p:nvSpPr>
        <p:spPr>
          <a:xfrm>
            <a:off x="244534" y="171795"/>
            <a:ext cx="3016250" cy="450850"/>
          </a:xfrm>
          <a:prstGeom prst="rect">
            <a:avLst/>
          </a:prstGeom>
        </p:spPr>
        <p:txBody>
          <a:bodyPr vert="horz" wrap="square" lIns="0" tIns="17780" rIns="0" bIns="0" rtlCol="0">
            <a:spAutoFit/>
          </a:bodyPr>
          <a:lstStyle/>
          <a:p>
            <a:pPr marL="12700">
              <a:lnSpc>
                <a:spcPct val="100000"/>
              </a:lnSpc>
              <a:spcBef>
                <a:spcPts val="140"/>
              </a:spcBef>
            </a:pPr>
            <a:r>
              <a:rPr sz="2750" b="1" spc="15" dirty="0">
                <a:solidFill>
                  <a:srgbClr val="888888"/>
                </a:solidFill>
                <a:latin typeface="Times New Roman" panose="02020603050405020304"/>
                <a:cs typeface="Times New Roman" panose="02020603050405020304"/>
              </a:rPr>
              <a:t>Department</a:t>
            </a:r>
            <a:r>
              <a:rPr sz="2750" b="1" spc="-35" dirty="0">
                <a:solidFill>
                  <a:srgbClr val="888888"/>
                </a:solidFill>
                <a:latin typeface="Times New Roman" panose="02020603050405020304"/>
                <a:cs typeface="Times New Roman" panose="02020603050405020304"/>
              </a:rPr>
              <a:t> </a:t>
            </a:r>
            <a:r>
              <a:rPr sz="2750" b="1" spc="15" dirty="0">
                <a:solidFill>
                  <a:srgbClr val="888888"/>
                </a:solidFill>
                <a:latin typeface="Times New Roman" panose="02020603050405020304"/>
                <a:cs typeface="Times New Roman" panose="02020603050405020304"/>
              </a:rPr>
              <a:t>of</a:t>
            </a:r>
            <a:r>
              <a:rPr sz="2750" b="1" spc="-25" dirty="0">
                <a:solidFill>
                  <a:srgbClr val="888888"/>
                </a:solidFill>
                <a:latin typeface="Times New Roman" panose="02020603050405020304"/>
                <a:cs typeface="Times New Roman" panose="02020603050405020304"/>
              </a:rPr>
              <a:t> </a:t>
            </a:r>
            <a:r>
              <a:rPr sz="2750" b="1" spc="20" dirty="0">
                <a:solidFill>
                  <a:srgbClr val="888888"/>
                </a:solidFill>
                <a:latin typeface="Times New Roman" panose="02020603050405020304"/>
                <a:cs typeface="Times New Roman" panose="02020603050405020304"/>
              </a:rPr>
              <a:t>CSE</a:t>
            </a:r>
            <a:endParaRPr sz="2750">
              <a:latin typeface="Times New Roman" panose="02020603050405020304"/>
              <a:cs typeface="Times New Roman" panose="02020603050405020304"/>
            </a:endParaRPr>
          </a:p>
        </p:txBody>
      </p:sp>
      <p:sp>
        <p:nvSpPr>
          <p:cNvPr id="4" name="object 4"/>
          <p:cNvSpPr/>
          <p:nvPr/>
        </p:nvSpPr>
        <p:spPr>
          <a:xfrm>
            <a:off x="0" y="838200"/>
            <a:ext cx="9144000" cy="1905"/>
          </a:xfrm>
          <a:custGeom>
            <a:avLst/>
            <a:gdLst/>
            <a:ahLst/>
            <a:cxnLst/>
            <a:rect l="l" t="t" r="r" b="b"/>
            <a:pathLst>
              <a:path w="9144000" h="1905">
                <a:moveTo>
                  <a:pt x="0" y="0"/>
                </a:moveTo>
                <a:lnTo>
                  <a:pt x="9143999" y="1587"/>
                </a:lnTo>
              </a:path>
            </a:pathLst>
          </a:custGeom>
          <a:ln w="9524">
            <a:solidFill>
              <a:srgbClr val="4A7DBA"/>
            </a:solidFill>
          </a:ln>
        </p:spPr>
        <p:txBody>
          <a:bodyPr wrap="square" lIns="0" tIns="0" rIns="0" bIns="0" rtlCol="0"/>
          <a:lstStyle/>
          <a:p/>
        </p:txBody>
      </p:sp>
      <p:sp>
        <p:nvSpPr>
          <p:cNvPr id="5" name="object 5"/>
          <p:cNvSpPr txBox="1"/>
          <p:nvPr/>
        </p:nvSpPr>
        <p:spPr>
          <a:xfrm>
            <a:off x="1963633" y="943609"/>
            <a:ext cx="5215890" cy="635000"/>
          </a:xfrm>
          <a:prstGeom prst="rect">
            <a:avLst/>
          </a:prstGeom>
        </p:spPr>
        <p:txBody>
          <a:bodyPr vert="horz" wrap="square" lIns="0" tIns="12700" rIns="0" bIns="0" rtlCol="0">
            <a:spAutoFit/>
          </a:bodyPr>
          <a:lstStyle/>
          <a:p>
            <a:pPr marL="12700" algn="ctr">
              <a:lnSpc>
                <a:spcPct val="100000"/>
              </a:lnSpc>
              <a:spcBef>
                <a:spcPts val="100"/>
              </a:spcBef>
            </a:pPr>
            <a:r>
              <a:rPr sz="4000" b="1" spc="-5" dirty="0">
                <a:solidFill>
                  <a:srgbClr val="FF0000"/>
                </a:solidFill>
                <a:latin typeface="Times New Roman" panose="02020603050405020304"/>
                <a:cs typeface="Times New Roman" panose="02020603050405020304"/>
              </a:rPr>
              <a:t>Abstract</a:t>
            </a:r>
            <a:r>
              <a:rPr sz="4000" b="1" spc="-50" dirty="0">
                <a:solidFill>
                  <a:srgbClr val="FF0000"/>
                </a:solidFill>
                <a:latin typeface="Times New Roman" panose="02020603050405020304"/>
                <a:cs typeface="Times New Roman" panose="02020603050405020304"/>
              </a:rPr>
              <a:t> </a:t>
            </a:r>
            <a:r>
              <a:rPr sz="4000" b="1" spc="-5" dirty="0">
                <a:solidFill>
                  <a:srgbClr val="FF0000"/>
                </a:solidFill>
                <a:latin typeface="Times New Roman" panose="02020603050405020304"/>
                <a:cs typeface="Times New Roman" panose="02020603050405020304"/>
              </a:rPr>
              <a:t>with</a:t>
            </a:r>
            <a:r>
              <a:rPr sz="4000" b="1" spc="-45" dirty="0">
                <a:solidFill>
                  <a:srgbClr val="FF0000"/>
                </a:solidFill>
                <a:latin typeface="Times New Roman" panose="02020603050405020304"/>
                <a:cs typeface="Times New Roman" panose="02020603050405020304"/>
              </a:rPr>
              <a:t> </a:t>
            </a:r>
            <a:r>
              <a:rPr sz="4000" b="1" spc="-5" dirty="0">
                <a:solidFill>
                  <a:srgbClr val="FF0000"/>
                </a:solidFill>
                <a:latin typeface="Times New Roman" panose="02020603050405020304"/>
                <a:cs typeface="Times New Roman" panose="02020603050405020304"/>
              </a:rPr>
              <a:t>keywords</a:t>
            </a:r>
            <a:endParaRPr sz="4000" dirty="0">
              <a:latin typeface="Times New Roman" panose="02020603050405020304"/>
              <a:cs typeface="Times New Roman" panose="02020603050405020304"/>
            </a:endParaRPr>
          </a:p>
        </p:txBody>
      </p:sp>
      <p:pic>
        <p:nvPicPr>
          <p:cNvPr id="6" name="object 6"/>
          <p:cNvPicPr/>
          <p:nvPr/>
        </p:nvPicPr>
        <p:blipFill>
          <a:blip r:embed="rId1" cstate="print"/>
          <a:stretch>
            <a:fillRect/>
          </a:stretch>
        </p:blipFill>
        <p:spPr>
          <a:xfrm>
            <a:off x="6432418" y="255562"/>
            <a:ext cx="2489328" cy="495325"/>
          </a:xfrm>
          <a:prstGeom prst="rect">
            <a:avLst/>
          </a:prstGeom>
        </p:spPr>
      </p:pic>
      <p:pic>
        <p:nvPicPr>
          <p:cNvPr id="7" name="object 7"/>
          <p:cNvPicPr/>
          <p:nvPr/>
        </p:nvPicPr>
        <p:blipFill>
          <a:blip r:embed="rId2" cstate="print"/>
          <a:stretch>
            <a:fillRect/>
          </a:stretch>
        </p:blipFill>
        <p:spPr>
          <a:xfrm>
            <a:off x="6766113" y="5741040"/>
            <a:ext cx="2155633" cy="1077816"/>
          </a:xfrm>
          <a:prstGeom prst="rect">
            <a:avLst/>
          </a:prstGeom>
        </p:spPr>
      </p:pic>
      <p:sp>
        <p:nvSpPr>
          <p:cNvPr id="9" name="object 9"/>
          <p:cNvSpPr txBox="1">
            <a:spLocks noGrp="1"/>
          </p:cNvSpPr>
          <p:nvPr>
            <p:ph type="ftr" sz="quarter" idx="5"/>
          </p:nvPr>
        </p:nvSpPr>
        <p:spPr>
          <a:xfrm>
            <a:off x="1752600" y="6466776"/>
            <a:ext cx="3123778" cy="317500"/>
          </a:xfrm>
          <a:prstGeom prst="rect">
            <a:avLst/>
          </a:prstGeom>
        </p:spPr>
        <p:txBody>
          <a:bodyPr vert="horz" wrap="square" lIns="0" tIns="0" rIns="0" bIns="0" rtlCol="0">
            <a:spAutoFit/>
          </a:bodyPr>
          <a:lstStyle/>
          <a:p>
            <a:pPr marL="12700">
              <a:lnSpc>
                <a:spcPts val="1240"/>
              </a:lnSpc>
            </a:pPr>
            <a:r>
              <a:rPr lang="en-US" spc="-5" dirty="0"/>
              <a:t>Crop Disease Prediction Using Deep Learning</a:t>
            </a:r>
            <a:endParaRPr lang="en-US" spc="-5" dirty="0"/>
          </a:p>
          <a:p>
            <a:pPr marL="12700">
              <a:lnSpc>
                <a:spcPts val="1240"/>
              </a:lnSpc>
            </a:pPr>
            <a:endParaRPr spc="-5" dirty="0"/>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
        <p:nvSpPr>
          <p:cNvPr id="12" name="TextBox 11"/>
          <p:cNvSpPr txBox="1"/>
          <p:nvPr/>
        </p:nvSpPr>
        <p:spPr>
          <a:xfrm>
            <a:off x="1537908" y="1845802"/>
            <a:ext cx="6767891" cy="4247317"/>
          </a:xfrm>
          <a:prstGeom prst="rect">
            <a:avLst/>
          </a:prstGeom>
          <a:noFill/>
        </p:spPr>
        <p:txBody>
          <a:bodyPr wrap="square">
            <a:spAutoFit/>
          </a:bodyPr>
          <a:lstStyle/>
          <a:p>
            <a:r>
              <a:rPr lang="en-US" dirty="0"/>
              <a:t>With increase in population the need for food is on rise, in such circumstances, plant diseases prove to be a major threat to agricultural produce and result in disastrous consequences for farmers. Early detection of plant disease can help in ensuring food security and controlling financial losses. </a:t>
            </a:r>
            <a:r>
              <a:rPr lang="en-IN" spc="-5" dirty="0">
                <a:latin typeface="Times New Roman" panose="02020603050405020304"/>
                <a:cs typeface="Times New Roman" panose="02020603050405020304"/>
              </a:rPr>
              <a:t>In this project, we are focusing on the potato disease classification which are affecting the farmers adversely. </a:t>
            </a:r>
            <a:r>
              <a:rPr lang="en-US" spc="-5" dirty="0">
                <a:latin typeface="Times New Roman" panose="02020603050405020304"/>
                <a:cs typeface="Times New Roman" panose="02020603050405020304"/>
              </a:rPr>
              <a:t>If a farmer can detect these disease at early time and apply appropriate treatment then it can save lot of waste and prevent their economic losses too. We are proposing the mobile application which will detect the disease of the potato with better accuracy and at backend we are using deep learning. </a:t>
            </a:r>
            <a:endParaRPr lang="en-US" spc="-5" dirty="0">
              <a:latin typeface="Times New Roman" panose="02020603050405020304"/>
              <a:cs typeface="Times New Roman" panose="02020603050405020304"/>
            </a:endParaRPr>
          </a:p>
          <a:p>
            <a:endParaRPr lang="en-US" spc="-5" dirty="0">
              <a:latin typeface="Times New Roman" panose="02020603050405020304"/>
              <a:cs typeface="Times New Roman" panose="02020603050405020304"/>
            </a:endParaRPr>
          </a:p>
          <a:p>
            <a:r>
              <a:rPr lang="en-IN" dirty="0"/>
              <a:t>Keywords: - Potato disease, image processing, segmentation, data augmentation, classification, </a:t>
            </a:r>
            <a:r>
              <a:rPr lang="en-IN" dirty="0" err="1"/>
              <a:t>FastAPI</a:t>
            </a:r>
            <a:r>
              <a:rPr lang="en-IN" dirty="0"/>
              <a:t>, </a:t>
            </a:r>
            <a:r>
              <a:rPr lang="en-IN" dirty="0" err="1"/>
              <a:t>Tensorflow</a:t>
            </a:r>
            <a:r>
              <a:rPr lang="en-IN" dirty="0"/>
              <a:t> lite, React Native, React JS,  GCP, Mobile Application, </a:t>
            </a:r>
            <a:r>
              <a:rPr lang="en-IN" dirty="0" err="1"/>
              <a:t>Tf</a:t>
            </a:r>
            <a:r>
              <a:rPr lang="en-IN" dirty="0"/>
              <a:t> serving.</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7038" y="1860513"/>
            <a:ext cx="711200" cy="3471545"/>
          </a:xfrm>
          <a:prstGeom prst="rect">
            <a:avLst/>
          </a:prstGeom>
        </p:spPr>
        <p:txBody>
          <a:bodyPr vert="vert270" wrap="square" lIns="0" tIns="0" rIns="0" bIns="0" rtlCol="0">
            <a:spAutoFit/>
          </a:bodyPr>
          <a:lstStyle/>
          <a:p>
            <a:pPr marL="12700">
              <a:lnSpc>
                <a:spcPts val="5230"/>
              </a:lnSpc>
            </a:pPr>
            <a:r>
              <a:rPr sz="5400" b="1" spc="-5" dirty="0">
                <a:solidFill>
                  <a:srgbClr val="FABE8E"/>
                </a:solidFill>
                <a:latin typeface="Calibri" panose="020F0502020204030204"/>
                <a:cs typeface="Calibri" panose="020F0502020204030204"/>
              </a:rPr>
              <a:t>PCL-</a:t>
            </a:r>
            <a:r>
              <a:rPr sz="5400" b="1" spc="-90" dirty="0">
                <a:solidFill>
                  <a:srgbClr val="FABE8E"/>
                </a:solidFill>
                <a:latin typeface="Calibri" panose="020F0502020204030204"/>
                <a:cs typeface="Calibri" panose="020F0502020204030204"/>
              </a:rPr>
              <a:t> </a:t>
            </a:r>
            <a:r>
              <a:rPr sz="5400" b="1" spc="-25" dirty="0">
                <a:solidFill>
                  <a:srgbClr val="FABE8E"/>
                </a:solidFill>
                <a:latin typeface="Calibri" panose="020F0502020204030204"/>
                <a:cs typeface="Calibri" panose="020F0502020204030204"/>
              </a:rPr>
              <a:t>Review</a:t>
            </a:r>
            <a:endParaRPr sz="5400">
              <a:latin typeface="Calibri" panose="020F0502020204030204"/>
              <a:cs typeface="Calibri" panose="020F0502020204030204"/>
            </a:endParaRPr>
          </a:p>
        </p:txBody>
      </p:sp>
      <p:sp>
        <p:nvSpPr>
          <p:cNvPr id="3" name="object 3"/>
          <p:cNvSpPr txBox="1"/>
          <p:nvPr/>
        </p:nvSpPr>
        <p:spPr>
          <a:xfrm>
            <a:off x="244534" y="171795"/>
            <a:ext cx="3016250" cy="450850"/>
          </a:xfrm>
          <a:prstGeom prst="rect">
            <a:avLst/>
          </a:prstGeom>
        </p:spPr>
        <p:txBody>
          <a:bodyPr vert="horz" wrap="square" lIns="0" tIns="17780" rIns="0" bIns="0" rtlCol="0">
            <a:spAutoFit/>
          </a:bodyPr>
          <a:lstStyle/>
          <a:p>
            <a:pPr marL="12700">
              <a:lnSpc>
                <a:spcPct val="100000"/>
              </a:lnSpc>
              <a:spcBef>
                <a:spcPts val="140"/>
              </a:spcBef>
            </a:pPr>
            <a:r>
              <a:rPr sz="2750" b="1" spc="15" dirty="0">
                <a:solidFill>
                  <a:srgbClr val="888888"/>
                </a:solidFill>
                <a:latin typeface="Times New Roman" panose="02020603050405020304"/>
                <a:cs typeface="Times New Roman" panose="02020603050405020304"/>
              </a:rPr>
              <a:t>Department</a:t>
            </a:r>
            <a:r>
              <a:rPr sz="2750" b="1" spc="-35" dirty="0">
                <a:solidFill>
                  <a:srgbClr val="888888"/>
                </a:solidFill>
                <a:latin typeface="Times New Roman" panose="02020603050405020304"/>
                <a:cs typeface="Times New Roman" panose="02020603050405020304"/>
              </a:rPr>
              <a:t> </a:t>
            </a:r>
            <a:r>
              <a:rPr sz="2750" b="1" spc="15" dirty="0">
                <a:solidFill>
                  <a:srgbClr val="888888"/>
                </a:solidFill>
                <a:latin typeface="Times New Roman" panose="02020603050405020304"/>
                <a:cs typeface="Times New Roman" panose="02020603050405020304"/>
              </a:rPr>
              <a:t>of</a:t>
            </a:r>
            <a:r>
              <a:rPr sz="2750" b="1" spc="-25" dirty="0">
                <a:solidFill>
                  <a:srgbClr val="888888"/>
                </a:solidFill>
                <a:latin typeface="Times New Roman" panose="02020603050405020304"/>
                <a:cs typeface="Times New Roman" panose="02020603050405020304"/>
              </a:rPr>
              <a:t> </a:t>
            </a:r>
            <a:r>
              <a:rPr sz="2750" b="1" spc="20" dirty="0">
                <a:solidFill>
                  <a:srgbClr val="888888"/>
                </a:solidFill>
                <a:latin typeface="Times New Roman" panose="02020603050405020304"/>
                <a:cs typeface="Times New Roman" panose="02020603050405020304"/>
              </a:rPr>
              <a:t>CSE</a:t>
            </a:r>
            <a:endParaRPr sz="2750" dirty="0">
              <a:latin typeface="Times New Roman" panose="02020603050405020304"/>
              <a:cs typeface="Times New Roman" panose="02020603050405020304"/>
            </a:endParaRPr>
          </a:p>
        </p:txBody>
      </p:sp>
      <p:sp>
        <p:nvSpPr>
          <p:cNvPr id="4" name="object 4"/>
          <p:cNvSpPr/>
          <p:nvPr/>
        </p:nvSpPr>
        <p:spPr>
          <a:xfrm>
            <a:off x="0" y="838200"/>
            <a:ext cx="9144000" cy="1905"/>
          </a:xfrm>
          <a:custGeom>
            <a:avLst/>
            <a:gdLst/>
            <a:ahLst/>
            <a:cxnLst/>
            <a:rect l="l" t="t" r="r" b="b"/>
            <a:pathLst>
              <a:path w="9144000" h="1905">
                <a:moveTo>
                  <a:pt x="0" y="0"/>
                </a:moveTo>
                <a:lnTo>
                  <a:pt x="9143999" y="1587"/>
                </a:lnTo>
              </a:path>
            </a:pathLst>
          </a:custGeom>
          <a:ln w="9524">
            <a:solidFill>
              <a:srgbClr val="4A7DBA"/>
            </a:solidFill>
          </a:ln>
        </p:spPr>
        <p:txBody>
          <a:bodyPr wrap="square" lIns="0" tIns="0" rIns="0" bIns="0" rtlCol="0"/>
          <a:lstStyle/>
          <a:p/>
        </p:txBody>
      </p:sp>
      <p:sp>
        <p:nvSpPr>
          <p:cNvPr id="5" name="object 5"/>
          <p:cNvSpPr txBox="1"/>
          <p:nvPr/>
        </p:nvSpPr>
        <p:spPr>
          <a:xfrm>
            <a:off x="2875493" y="964323"/>
            <a:ext cx="2782570" cy="635000"/>
          </a:xfrm>
          <a:prstGeom prst="rect">
            <a:avLst/>
          </a:prstGeom>
        </p:spPr>
        <p:txBody>
          <a:bodyPr vert="horz" wrap="square" lIns="0" tIns="12700" rIns="0" bIns="0" rtlCol="0">
            <a:spAutoFit/>
          </a:bodyPr>
          <a:lstStyle/>
          <a:p>
            <a:pPr marL="12700">
              <a:lnSpc>
                <a:spcPct val="100000"/>
              </a:lnSpc>
              <a:spcBef>
                <a:spcPts val="100"/>
              </a:spcBef>
            </a:pPr>
            <a:r>
              <a:rPr sz="4000" b="1" spc="-10" dirty="0">
                <a:solidFill>
                  <a:srgbClr val="FF0000"/>
                </a:solidFill>
                <a:latin typeface="Times New Roman" panose="02020603050405020304"/>
                <a:cs typeface="Times New Roman" panose="02020603050405020304"/>
              </a:rPr>
              <a:t>Introduction</a:t>
            </a:r>
            <a:endParaRPr sz="4000" dirty="0">
              <a:latin typeface="Times New Roman" panose="02020603050405020304"/>
              <a:cs typeface="Times New Roman" panose="02020603050405020304"/>
            </a:endParaRPr>
          </a:p>
        </p:txBody>
      </p:sp>
      <p:pic>
        <p:nvPicPr>
          <p:cNvPr id="6" name="object 6"/>
          <p:cNvPicPr/>
          <p:nvPr/>
        </p:nvPicPr>
        <p:blipFill>
          <a:blip r:embed="rId1" cstate="print"/>
          <a:stretch>
            <a:fillRect/>
          </a:stretch>
        </p:blipFill>
        <p:spPr>
          <a:xfrm>
            <a:off x="6432418" y="255562"/>
            <a:ext cx="2489328" cy="495325"/>
          </a:xfrm>
          <a:prstGeom prst="rect">
            <a:avLst/>
          </a:prstGeom>
        </p:spPr>
      </p:pic>
      <p:pic>
        <p:nvPicPr>
          <p:cNvPr id="7" name="object 7"/>
          <p:cNvPicPr/>
          <p:nvPr/>
        </p:nvPicPr>
        <p:blipFill>
          <a:blip r:embed="rId2" cstate="print"/>
          <a:stretch>
            <a:fillRect/>
          </a:stretch>
        </p:blipFill>
        <p:spPr>
          <a:xfrm>
            <a:off x="6705580" y="5638751"/>
            <a:ext cx="2155633" cy="1077816"/>
          </a:xfrm>
          <a:prstGeom prst="rect">
            <a:avLst/>
          </a:prstGeom>
        </p:spPr>
      </p:pic>
      <p:sp>
        <p:nvSpPr>
          <p:cNvPr id="9" name="object 9"/>
          <p:cNvSpPr txBox="1">
            <a:spLocks noGrp="1"/>
          </p:cNvSpPr>
          <p:nvPr>
            <p:ph type="ftr" sz="quarter" idx="5"/>
          </p:nvPr>
        </p:nvSpPr>
        <p:spPr>
          <a:xfrm>
            <a:off x="1752600" y="6466776"/>
            <a:ext cx="3123778" cy="317500"/>
          </a:xfrm>
          <a:prstGeom prst="rect">
            <a:avLst/>
          </a:prstGeom>
        </p:spPr>
        <p:txBody>
          <a:bodyPr vert="horz" wrap="square" lIns="0" tIns="0" rIns="0" bIns="0" rtlCol="0">
            <a:spAutoFit/>
          </a:bodyPr>
          <a:lstStyle/>
          <a:p>
            <a:pPr marL="12700">
              <a:lnSpc>
                <a:spcPts val="1240"/>
              </a:lnSpc>
            </a:pPr>
            <a:r>
              <a:rPr lang="en-US" spc="-5" dirty="0"/>
              <a:t>Crop Disease </a:t>
            </a:r>
            <a:r>
              <a:rPr lang="en-US" spc="-5" dirty="0">
                <a:sym typeface="+mn-ea"/>
              </a:rPr>
              <a:t>Prediction </a:t>
            </a:r>
            <a:r>
              <a:rPr lang="en-US" spc="-5" dirty="0"/>
              <a:t>Using Deep Learning</a:t>
            </a:r>
            <a:endParaRPr lang="en-US" spc="-5" dirty="0"/>
          </a:p>
          <a:p>
            <a:pPr marL="12700">
              <a:lnSpc>
                <a:spcPts val="1240"/>
              </a:lnSpc>
            </a:pPr>
            <a:endParaRPr spc="-5" dirty="0"/>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
        <p:nvSpPr>
          <p:cNvPr id="12" name="TextBox 11"/>
          <p:cNvSpPr txBox="1"/>
          <p:nvPr/>
        </p:nvSpPr>
        <p:spPr>
          <a:xfrm>
            <a:off x="1478472" y="1723541"/>
            <a:ext cx="6446327" cy="4246245"/>
          </a:xfrm>
          <a:prstGeom prst="rect">
            <a:avLst/>
          </a:prstGeom>
          <a:no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Rapid population growth over recent decades has resulted in an increased demand for</a:t>
            </a:r>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agricultural goods, which in turn has lead to a large expansion of cultivation. To meet</a:t>
            </a:r>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rising population demands for food, bio-fuels, and animal products, crop yield production</a:t>
            </a:r>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must double its output by 2050. In order to achieve this goal, key crop yields must improve</a:t>
            </a:r>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by 2.4% each year, but they are now only increasing by roughly 1.3% per year.</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There are two common disease of potato known as early blight (caused by fungus) and late blight (caused by specific microorganism).</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We have end to end project which is very helpful in agriculture domain.</a:t>
            </a:r>
            <a:r>
              <a:rPr lang="en-IN" dirty="0">
                <a:latin typeface="Times New Roman" panose="02020603050405020304" pitchFamily="18" charset="0"/>
                <a:cs typeface="Times New Roman" panose="02020603050405020304" pitchFamily="18" charset="0"/>
              </a:rPr>
              <a:t> Our aim is to prevent the wastage of crop as it needs lot of effort to grow a crop and wastage never worth it. </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 will also help the farmers to prevent from financial losses. </a:t>
            </a: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7038" y="1860513"/>
            <a:ext cx="711200" cy="3471545"/>
          </a:xfrm>
          <a:prstGeom prst="rect">
            <a:avLst/>
          </a:prstGeom>
        </p:spPr>
        <p:txBody>
          <a:bodyPr vert="vert270" wrap="square" lIns="0" tIns="0" rIns="0" bIns="0" rtlCol="0">
            <a:spAutoFit/>
          </a:bodyPr>
          <a:lstStyle/>
          <a:p>
            <a:pPr marL="12700">
              <a:lnSpc>
                <a:spcPts val="5230"/>
              </a:lnSpc>
            </a:pPr>
            <a:r>
              <a:rPr sz="5400" b="1" spc="-5" dirty="0">
                <a:solidFill>
                  <a:srgbClr val="FABE8E"/>
                </a:solidFill>
                <a:latin typeface="Calibri" panose="020F0502020204030204"/>
                <a:cs typeface="Calibri" panose="020F0502020204030204"/>
              </a:rPr>
              <a:t>PCL-</a:t>
            </a:r>
            <a:r>
              <a:rPr sz="5400" b="1" spc="-90" dirty="0">
                <a:solidFill>
                  <a:srgbClr val="FABE8E"/>
                </a:solidFill>
                <a:latin typeface="Calibri" panose="020F0502020204030204"/>
                <a:cs typeface="Calibri" panose="020F0502020204030204"/>
              </a:rPr>
              <a:t> </a:t>
            </a:r>
            <a:r>
              <a:rPr sz="5400" b="1" spc="-25" dirty="0">
                <a:solidFill>
                  <a:srgbClr val="FABE8E"/>
                </a:solidFill>
                <a:latin typeface="Calibri" panose="020F0502020204030204"/>
                <a:cs typeface="Calibri" panose="020F0502020204030204"/>
              </a:rPr>
              <a:t>Review</a:t>
            </a:r>
            <a:endParaRPr sz="5400">
              <a:latin typeface="Calibri" panose="020F0502020204030204"/>
              <a:cs typeface="Calibri" panose="020F0502020204030204"/>
            </a:endParaRPr>
          </a:p>
        </p:txBody>
      </p:sp>
      <p:sp>
        <p:nvSpPr>
          <p:cNvPr id="3" name="object 3"/>
          <p:cNvSpPr txBox="1"/>
          <p:nvPr/>
        </p:nvSpPr>
        <p:spPr>
          <a:xfrm>
            <a:off x="244534" y="171795"/>
            <a:ext cx="3016250" cy="450850"/>
          </a:xfrm>
          <a:prstGeom prst="rect">
            <a:avLst/>
          </a:prstGeom>
        </p:spPr>
        <p:txBody>
          <a:bodyPr vert="horz" wrap="square" lIns="0" tIns="17780" rIns="0" bIns="0" rtlCol="0">
            <a:spAutoFit/>
          </a:bodyPr>
          <a:lstStyle/>
          <a:p>
            <a:pPr marL="12700">
              <a:lnSpc>
                <a:spcPct val="100000"/>
              </a:lnSpc>
              <a:spcBef>
                <a:spcPts val="140"/>
              </a:spcBef>
            </a:pPr>
            <a:r>
              <a:rPr sz="2750" b="1" spc="15" dirty="0">
                <a:solidFill>
                  <a:srgbClr val="888888"/>
                </a:solidFill>
                <a:latin typeface="Times New Roman" panose="02020603050405020304"/>
                <a:cs typeface="Times New Roman" panose="02020603050405020304"/>
              </a:rPr>
              <a:t>Department</a:t>
            </a:r>
            <a:r>
              <a:rPr sz="2750" b="1" spc="-35" dirty="0">
                <a:solidFill>
                  <a:srgbClr val="888888"/>
                </a:solidFill>
                <a:latin typeface="Times New Roman" panose="02020603050405020304"/>
                <a:cs typeface="Times New Roman" panose="02020603050405020304"/>
              </a:rPr>
              <a:t> </a:t>
            </a:r>
            <a:r>
              <a:rPr sz="2750" b="1" spc="15" dirty="0">
                <a:solidFill>
                  <a:srgbClr val="888888"/>
                </a:solidFill>
                <a:latin typeface="Times New Roman" panose="02020603050405020304"/>
                <a:cs typeface="Times New Roman" panose="02020603050405020304"/>
              </a:rPr>
              <a:t>of</a:t>
            </a:r>
            <a:r>
              <a:rPr sz="2750" b="1" spc="-25" dirty="0">
                <a:solidFill>
                  <a:srgbClr val="888888"/>
                </a:solidFill>
                <a:latin typeface="Times New Roman" panose="02020603050405020304"/>
                <a:cs typeface="Times New Roman" panose="02020603050405020304"/>
              </a:rPr>
              <a:t> </a:t>
            </a:r>
            <a:r>
              <a:rPr sz="2750" b="1" spc="20" dirty="0">
                <a:solidFill>
                  <a:srgbClr val="888888"/>
                </a:solidFill>
                <a:latin typeface="Times New Roman" panose="02020603050405020304"/>
                <a:cs typeface="Times New Roman" panose="02020603050405020304"/>
              </a:rPr>
              <a:t>CSE</a:t>
            </a:r>
            <a:endParaRPr sz="2750">
              <a:latin typeface="Times New Roman" panose="02020603050405020304"/>
              <a:cs typeface="Times New Roman" panose="02020603050405020304"/>
            </a:endParaRPr>
          </a:p>
        </p:txBody>
      </p:sp>
      <p:sp>
        <p:nvSpPr>
          <p:cNvPr id="4" name="object 4"/>
          <p:cNvSpPr/>
          <p:nvPr/>
        </p:nvSpPr>
        <p:spPr>
          <a:xfrm>
            <a:off x="0" y="838200"/>
            <a:ext cx="9144000" cy="1905"/>
          </a:xfrm>
          <a:custGeom>
            <a:avLst/>
            <a:gdLst/>
            <a:ahLst/>
            <a:cxnLst/>
            <a:rect l="l" t="t" r="r" b="b"/>
            <a:pathLst>
              <a:path w="9144000" h="1905">
                <a:moveTo>
                  <a:pt x="0" y="0"/>
                </a:moveTo>
                <a:lnTo>
                  <a:pt x="9143999" y="1587"/>
                </a:lnTo>
              </a:path>
            </a:pathLst>
          </a:custGeom>
          <a:ln w="9524">
            <a:solidFill>
              <a:srgbClr val="4A7DBA"/>
            </a:solidFill>
          </a:ln>
        </p:spPr>
        <p:txBody>
          <a:bodyPr wrap="square" lIns="0" tIns="0" rIns="0" bIns="0" rtlCol="0"/>
          <a:lstStyle/>
          <a:p/>
        </p:txBody>
      </p:sp>
      <p:sp>
        <p:nvSpPr>
          <p:cNvPr id="5" name="object 5"/>
          <p:cNvSpPr txBox="1"/>
          <p:nvPr/>
        </p:nvSpPr>
        <p:spPr>
          <a:xfrm>
            <a:off x="2706239" y="943591"/>
            <a:ext cx="3726179" cy="635000"/>
          </a:xfrm>
          <a:prstGeom prst="rect">
            <a:avLst/>
          </a:prstGeom>
        </p:spPr>
        <p:txBody>
          <a:bodyPr vert="horz" wrap="square" lIns="0" tIns="12700" rIns="0" bIns="0" rtlCol="0">
            <a:spAutoFit/>
          </a:bodyPr>
          <a:lstStyle/>
          <a:p>
            <a:pPr marL="12700" algn="ctr">
              <a:lnSpc>
                <a:spcPct val="100000"/>
              </a:lnSpc>
              <a:spcBef>
                <a:spcPts val="100"/>
              </a:spcBef>
            </a:pPr>
            <a:r>
              <a:rPr sz="4000" b="1" spc="-15" dirty="0">
                <a:solidFill>
                  <a:srgbClr val="FF0000"/>
                </a:solidFill>
                <a:latin typeface="Times New Roman" panose="02020603050405020304"/>
                <a:cs typeface="Times New Roman" panose="02020603050405020304"/>
              </a:rPr>
              <a:t>Proposed</a:t>
            </a:r>
            <a:r>
              <a:rPr sz="4000" b="1" spc="-60" dirty="0">
                <a:solidFill>
                  <a:srgbClr val="FF0000"/>
                </a:solidFill>
                <a:latin typeface="Times New Roman" panose="02020603050405020304"/>
                <a:cs typeface="Times New Roman" panose="02020603050405020304"/>
              </a:rPr>
              <a:t> </a:t>
            </a:r>
            <a:r>
              <a:rPr sz="4000" b="1" spc="-5" dirty="0">
                <a:solidFill>
                  <a:srgbClr val="FF0000"/>
                </a:solidFill>
                <a:latin typeface="Times New Roman" panose="02020603050405020304"/>
                <a:cs typeface="Times New Roman" panose="02020603050405020304"/>
              </a:rPr>
              <a:t>System</a:t>
            </a:r>
            <a:endParaRPr sz="4000" dirty="0">
              <a:latin typeface="Times New Roman" panose="02020603050405020304"/>
              <a:cs typeface="Times New Roman" panose="02020603050405020304"/>
            </a:endParaRPr>
          </a:p>
        </p:txBody>
      </p:sp>
      <p:pic>
        <p:nvPicPr>
          <p:cNvPr id="6" name="object 6"/>
          <p:cNvPicPr/>
          <p:nvPr/>
        </p:nvPicPr>
        <p:blipFill>
          <a:blip r:embed="rId1" cstate="print"/>
          <a:stretch>
            <a:fillRect/>
          </a:stretch>
        </p:blipFill>
        <p:spPr>
          <a:xfrm>
            <a:off x="6432418" y="255562"/>
            <a:ext cx="2489328" cy="495325"/>
          </a:xfrm>
          <a:prstGeom prst="rect">
            <a:avLst/>
          </a:prstGeom>
        </p:spPr>
      </p:pic>
      <p:pic>
        <p:nvPicPr>
          <p:cNvPr id="7" name="object 7"/>
          <p:cNvPicPr/>
          <p:nvPr/>
        </p:nvPicPr>
        <p:blipFill>
          <a:blip r:embed="rId2" cstate="print"/>
          <a:stretch>
            <a:fillRect/>
          </a:stretch>
        </p:blipFill>
        <p:spPr>
          <a:xfrm>
            <a:off x="6694785" y="5205681"/>
            <a:ext cx="2155633" cy="1077816"/>
          </a:xfrm>
          <a:prstGeom prst="rect">
            <a:avLst/>
          </a:prstGeom>
        </p:spPr>
      </p:pic>
      <p:sp>
        <p:nvSpPr>
          <p:cNvPr id="9" name="object 9"/>
          <p:cNvSpPr txBox="1">
            <a:spLocks noGrp="1"/>
          </p:cNvSpPr>
          <p:nvPr>
            <p:ph type="ftr" sz="quarter" idx="5"/>
          </p:nvPr>
        </p:nvSpPr>
        <p:spPr>
          <a:xfrm>
            <a:off x="1905000" y="6466776"/>
            <a:ext cx="2971378" cy="158750"/>
          </a:xfrm>
          <a:prstGeom prst="rect">
            <a:avLst/>
          </a:prstGeom>
        </p:spPr>
        <p:txBody>
          <a:bodyPr vert="horz" wrap="square" lIns="0" tIns="0" rIns="0" bIns="0" rtlCol="0">
            <a:spAutoFit/>
          </a:bodyPr>
          <a:lstStyle/>
          <a:p>
            <a:pPr marL="12700">
              <a:lnSpc>
                <a:spcPts val="1240"/>
              </a:lnSpc>
            </a:pPr>
            <a:r>
              <a:rPr lang="en-US" spc="-5" dirty="0"/>
              <a:t>Crop Disease </a:t>
            </a:r>
            <a:r>
              <a:rPr lang="en-US" spc="-5" dirty="0">
                <a:sym typeface="+mn-ea"/>
              </a:rPr>
              <a:t>Prediction </a:t>
            </a:r>
            <a:r>
              <a:rPr lang="en-US" spc="-5" dirty="0"/>
              <a:t>Using Deep Learning</a:t>
            </a:r>
            <a:endParaRPr lang="en-US" spc="-5" dirty="0"/>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
        <p:nvSpPr>
          <p:cNvPr id="12" name="TextBox 11"/>
          <p:cNvSpPr txBox="1"/>
          <p:nvPr/>
        </p:nvSpPr>
        <p:spPr>
          <a:xfrm>
            <a:off x="1752659" y="1994650"/>
            <a:ext cx="6474416" cy="1200329"/>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We will </a:t>
            </a:r>
            <a:r>
              <a:rPr lang="en-US" dirty="0">
                <a:latin typeface="Times New Roman" panose="02020603050405020304" pitchFamily="18" charset="0"/>
                <a:cs typeface="Times New Roman" panose="02020603050405020304" pitchFamily="18" charset="0"/>
              </a:rPr>
              <a:t>build a mobile application which they can give it to a farmer. And farmer all they need to do is go to their farm and just take a picture of a plant and the mobile application will tell whether the potato plant is healthy or it has one of these disease.</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7038" y="1860513"/>
            <a:ext cx="711200" cy="3471545"/>
          </a:xfrm>
          <a:prstGeom prst="rect">
            <a:avLst/>
          </a:prstGeom>
        </p:spPr>
        <p:txBody>
          <a:bodyPr vert="vert270" wrap="square" lIns="0" tIns="0" rIns="0" bIns="0" rtlCol="0">
            <a:spAutoFit/>
          </a:bodyPr>
          <a:lstStyle/>
          <a:p>
            <a:pPr marL="12700">
              <a:lnSpc>
                <a:spcPts val="5230"/>
              </a:lnSpc>
            </a:pPr>
            <a:r>
              <a:rPr sz="5400" b="1" spc="-5" dirty="0">
                <a:solidFill>
                  <a:srgbClr val="FABE8E"/>
                </a:solidFill>
                <a:latin typeface="Calibri" panose="020F0502020204030204"/>
                <a:cs typeface="Calibri" panose="020F0502020204030204"/>
              </a:rPr>
              <a:t>PCL-</a:t>
            </a:r>
            <a:r>
              <a:rPr sz="5400" b="1" spc="-90" dirty="0">
                <a:solidFill>
                  <a:srgbClr val="FABE8E"/>
                </a:solidFill>
                <a:latin typeface="Calibri" panose="020F0502020204030204"/>
                <a:cs typeface="Calibri" panose="020F0502020204030204"/>
              </a:rPr>
              <a:t> </a:t>
            </a:r>
            <a:r>
              <a:rPr sz="5400" b="1" spc="-25" dirty="0">
                <a:solidFill>
                  <a:srgbClr val="FABE8E"/>
                </a:solidFill>
                <a:latin typeface="Calibri" panose="020F0502020204030204"/>
                <a:cs typeface="Calibri" panose="020F0502020204030204"/>
              </a:rPr>
              <a:t>Review</a:t>
            </a:r>
            <a:endParaRPr sz="5400">
              <a:latin typeface="Calibri" panose="020F0502020204030204"/>
              <a:cs typeface="Calibri" panose="020F0502020204030204"/>
            </a:endParaRPr>
          </a:p>
        </p:txBody>
      </p:sp>
      <p:sp>
        <p:nvSpPr>
          <p:cNvPr id="3" name="object 3"/>
          <p:cNvSpPr txBox="1"/>
          <p:nvPr/>
        </p:nvSpPr>
        <p:spPr>
          <a:xfrm>
            <a:off x="244534" y="171795"/>
            <a:ext cx="3016250" cy="450850"/>
          </a:xfrm>
          <a:prstGeom prst="rect">
            <a:avLst/>
          </a:prstGeom>
        </p:spPr>
        <p:txBody>
          <a:bodyPr vert="horz" wrap="square" lIns="0" tIns="17780" rIns="0" bIns="0" rtlCol="0">
            <a:spAutoFit/>
          </a:bodyPr>
          <a:lstStyle/>
          <a:p>
            <a:pPr marL="12700">
              <a:lnSpc>
                <a:spcPct val="100000"/>
              </a:lnSpc>
              <a:spcBef>
                <a:spcPts val="140"/>
              </a:spcBef>
            </a:pPr>
            <a:r>
              <a:rPr sz="2750" b="1" spc="15" dirty="0">
                <a:solidFill>
                  <a:srgbClr val="888888"/>
                </a:solidFill>
                <a:latin typeface="Times New Roman" panose="02020603050405020304"/>
                <a:cs typeface="Times New Roman" panose="02020603050405020304"/>
              </a:rPr>
              <a:t>Department</a:t>
            </a:r>
            <a:r>
              <a:rPr sz="2750" b="1" spc="-35" dirty="0">
                <a:solidFill>
                  <a:srgbClr val="888888"/>
                </a:solidFill>
                <a:latin typeface="Times New Roman" panose="02020603050405020304"/>
                <a:cs typeface="Times New Roman" panose="02020603050405020304"/>
              </a:rPr>
              <a:t> </a:t>
            </a:r>
            <a:r>
              <a:rPr sz="2750" b="1" spc="15" dirty="0">
                <a:solidFill>
                  <a:srgbClr val="888888"/>
                </a:solidFill>
                <a:latin typeface="Times New Roman" panose="02020603050405020304"/>
                <a:cs typeface="Times New Roman" panose="02020603050405020304"/>
              </a:rPr>
              <a:t>of</a:t>
            </a:r>
            <a:r>
              <a:rPr sz="2750" b="1" spc="-25" dirty="0">
                <a:solidFill>
                  <a:srgbClr val="888888"/>
                </a:solidFill>
                <a:latin typeface="Times New Roman" panose="02020603050405020304"/>
                <a:cs typeface="Times New Roman" panose="02020603050405020304"/>
              </a:rPr>
              <a:t> </a:t>
            </a:r>
            <a:r>
              <a:rPr sz="2750" b="1" spc="20" dirty="0">
                <a:solidFill>
                  <a:srgbClr val="888888"/>
                </a:solidFill>
                <a:latin typeface="Times New Roman" panose="02020603050405020304"/>
                <a:cs typeface="Times New Roman" panose="02020603050405020304"/>
              </a:rPr>
              <a:t>CSE</a:t>
            </a:r>
            <a:endParaRPr sz="2750">
              <a:latin typeface="Times New Roman" panose="02020603050405020304"/>
              <a:cs typeface="Times New Roman" panose="02020603050405020304"/>
            </a:endParaRPr>
          </a:p>
        </p:txBody>
      </p:sp>
      <p:sp>
        <p:nvSpPr>
          <p:cNvPr id="4" name="object 4"/>
          <p:cNvSpPr/>
          <p:nvPr/>
        </p:nvSpPr>
        <p:spPr>
          <a:xfrm>
            <a:off x="0" y="838200"/>
            <a:ext cx="9144000" cy="1905"/>
          </a:xfrm>
          <a:custGeom>
            <a:avLst/>
            <a:gdLst/>
            <a:ahLst/>
            <a:cxnLst/>
            <a:rect l="l" t="t" r="r" b="b"/>
            <a:pathLst>
              <a:path w="9144000" h="1905">
                <a:moveTo>
                  <a:pt x="0" y="0"/>
                </a:moveTo>
                <a:lnTo>
                  <a:pt x="9143999" y="1587"/>
                </a:lnTo>
              </a:path>
            </a:pathLst>
          </a:custGeom>
          <a:ln w="9524">
            <a:solidFill>
              <a:srgbClr val="4A7DBA"/>
            </a:solidFill>
          </a:ln>
        </p:spPr>
        <p:txBody>
          <a:bodyPr wrap="square" lIns="0" tIns="0" rIns="0" bIns="0" rtlCol="0"/>
          <a:lstStyle/>
          <a:p/>
        </p:txBody>
      </p:sp>
      <p:sp>
        <p:nvSpPr>
          <p:cNvPr id="5" name="object 5"/>
          <p:cNvSpPr txBox="1"/>
          <p:nvPr/>
        </p:nvSpPr>
        <p:spPr>
          <a:xfrm>
            <a:off x="3128540" y="896888"/>
            <a:ext cx="3495675" cy="635000"/>
          </a:xfrm>
          <a:prstGeom prst="rect">
            <a:avLst/>
          </a:prstGeom>
        </p:spPr>
        <p:txBody>
          <a:bodyPr vert="horz" wrap="square" lIns="0" tIns="12700" rIns="0" bIns="0" rtlCol="0">
            <a:spAutoFit/>
          </a:bodyPr>
          <a:lstStyle/>
          <a:p>
            <a:pPr marL="12700">
              <a:lnSpc>
                <a:spcPct val="100000"/>
              </a:lnSpc>
              <a:spcBef>
                <a:spcPts val="100"/>
              </a:spcBef>
            </a:pPr>
            <a:r>
              <a:rPr sz="4000" b="1" spc="-5" dirty="0">
                <a:solidFill>
                  <a:srgbClr val="FF0000"/>
                </a:solidFill>
                <a:latin typeface="Times New Roman" panose="02020603050405020304"/>
                <a:cs typeface="Times New Roman" panose="02020603050405020304"/>
              </a:rPr>
              <a:t>Implementation</a:t>
            </a:r>
            <a:endParaRPr sz="4000" dirty="0">
              <a:latin typeface="Times New Roman" panose="02020603050405020304"/>
              <a:cs typeface="Times New Roman" panose="02020603050405020304"/>
            </a:endParaRPr>
          </a:p>
        </p:txBody>
      </p:sp>
      <p:pic>
        <p:nvPicPr>
          <p:cNvPr id="6" name="object 6"/>
          <p:cNvPicPr/>
          <p:nvPr/>
        </p:nvPicPr>
        <p:blipFill>
          <a:blip r:embed="rId1" cstate="print"/>
          <a:stretch>
            <a:fillRect/>
          </a:stretch>
        </p:blipFill>
        <p:spPr>
          <a:xfrm>
            <a:off x="6432418" y="255562"/>
            <a:ext cx="2489328" cy="495325"/>
          </a:xfrm>
          <a:prstGeom prst="rect">
            <a:avLst/>
          </a:prstGeom>
        </p:spPr>
      </p:pic>
      <p:pic>
        <p:nvPicPr>
          <p:cNvPr id="7" name="object 7"/>
          <p:cNvPicPr/>
          <p:nvPr/>
        </p:nvPicPr>
        <p:blipFill>
          <a:blip r:embed="rId2" cstate="print"/>
          <a:stretch>
            <a:fillRect/>
          </a:stretch>
        </p:blipFill>
        <p:spPr>
          <a:xfrm>
            <a:off x="6694785" y="5205681"/>
            <a:ext cx="2155633" cy="1077816"/>
          </a:xfrm>
          <a:prstGeom prst="rect">
            <a:avLst/>
          </a:prstGeom>
        </p:spPr>
      </p:pic>
      <p:sp>
        <p:nvSpPr>
          <p:cNvPr id="9" name="object 9"/>
          <p:cNvSpPr txBox="1">
            <a:spLocks noGrp="1"/>
          </p:cNvSpPr>
          <p:nvPr>
            <p:ph type="ftr" sz="quarter" idx="5"/>
          </p:nvPr>
        </p:nvSpPr>
        <p:spPr>
          <a:xfrm>
            <a:off x="1784218" y="6466776"/>
            <a:ext cx="3092160" cy="158750"/>
          </a:xfrm>
          <a:prstGeom prst="rect">
            <a:avLst/>
          </a:prstGeom>
        </p:spPr>
        <p:txBody>
          <a:bodyPr vert="horz" wrap="square" lIns="0" tIns="0" rIns="0" bIns="0" rtlCol="0">
            <a:spAutoFit/>
          </a:bodyPr>
          <a:lstStyle/>
          <a:p>
            <a:pPr marL="12700">
              <a:lnSpc>
                <a:spcPts val="1240"/>
              </a:lnSpc>
            </a:pPr>
            <a:r>
              <a:rPr lang="en-US" spc="-5" dirty="0"/>
              <a:t>Crop Disease </a:t>
            </a:r>
            <a:r>
              <a:rPr lang="en-US" spc="-5" dirty="0">
                <a:sym typeface="+mn-ea"/>
              </a:rPr>
              <a:t>Prediction </a:t>
            </a:r>
            <a:r>
              <a:rPr lang="en-US" spc="-5" dirty="0"/>
              <a:t>Using Deep Learning</a:t>
            </a:r>
            <a:endParaRPr lang="en-US" spc="-5" dirty="0"/>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
        <p:nvSpPr>
          <p:cNvPr id="12" name="TextBox 11"/>
          <p:cNvSpPr txBox="1"/>
          <p:nvPr/>
        </p:nvSpPr>
        <p:spPr>
          <a:xfrm>
            <a:off x="1784218" y="1786617"/>
            <a:ext cx="5835782" cy="2584450"/>
          </a:xfrm>
          <a:prstGeom prst="rect">
            <a:avLst/>
          </a:prstGeom>
          <a:no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will collect the different healthy and unhealthy pictures of potato disease from the online platform and classify the dataset. After that we will use train the dataset with CNN(Convolutional Neural Network) model</a:t>
            </a:r>
            <a:r>
              <a:rPr lang="en-US" altLang="en-IN" dirty="0">
                <a:latin typeface="Times New Roman" panose="02020603050405020304" pitchFamily="18" charset="0"/>
                <a:cs typeface="Times New Roman" panose="02020603050405020304" pitchFamily="18" charset="0"/>
              </a:rPr>
              <a:t> to analyse the trends in the dataset</a:t>
            </a:r>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will deploy the model in mobile application with the help of React JS and GCP(Google Cloud Platform), to provide efficien</a:t>
            </a:r>
            <a:r>
              <a:rPr lang="en-US" altLang="en-IN" dirty="0">
                <a:latin typeface="Times New Roman" panose="02020603050405020304" pitchFamily="18" charset="0"/>
                <a:cs typeface="Times New Roman" panose="02020603050405020304" pitchFamily="18" charset="0"/>
              </a:rPr>
              <a:t>cy</a:t>
            </a:r>
            <a:r>
              <a:rPr lang="en-IN" dirty="0">
                <a:latin typeface="Times New Roman" panose="02020603050405020304" pitchFamily="18" charset="0"/>
                <a:cs typeface="Times New Roman" panose="02020603050405020304" pitchFamily="18" charset="0"/>
              </a:rPr>
              <a:t> to the farmers.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7038" y="1860513"/>
            <a:ext cx="711200" cy="3471545"/>
          </a:xfrm>
          <a:prstGeom prst="rect">
            <a:avLst/>
          </a:prstGeom>
        </p:spPr>
        <p:txBody>
          <a:bodyPr vert="vert270" wrap="square" lIns="0" tIns="0" rIns="0" bIns="0" rtlCol="0">
            <a:spAutoFit/>
          </a:bodyPr>
          <a:lstStyle/>
          <a:p>
            <a:pPr marL="12700">
              <a:lnSpc>
                <a:spcPts val="5230"/>
              </a:lnSpc>
            </a:pPr>
            <a:r>
              <a:rPr sz="5400" b="1" spc="-5" dirty="0">
                <a:solidFill>
                  <a:srgbClr val="FABE8E"/>
                </a:solidFill>
                <a:latin typeface="Calibri" panose="020F0502020204030204"/>
                <a:cs typeface="Calibri" panose="020F0502020204030204"/>
              </a:rPr>
              <a:t>PCL-</a:t>
            </a:r>
            <a:r>
              <a:rPr sz="5400" b="1" spc="-90" dirty="0">
                <a:solidFill>
                  <a:srgbClr val="FABE8E"/>
                </a:solidFill>
                <a:latin typeface="Calibri" panose="020F0502020204030204"/>
                <a:cs typeface="Calibri" panose="020F0502020204030204"/>
              </a:rPr>
              <a:t> </a:t>
            </a:r>
            <a:r>
              <a:rPr sz="5400" b="1" spc="-25" dirty="0">
                <a:solidFill>
                  <a:srgbClr val="FABE8E"/>
                </a:solidFill>
                <a:latin typeface="Calibri" panose="020F0502020204030204"/>
                <a:cs typeface="Calibri" panose="020F0502020204030204"/>
              </a:rPr>
              <a:t>Review</a:t>
            </a:r>
            <a:endParaRPr sz="5400">
              <a:latin typeface="Calibri" panose="020F0502020204030204"/>
              <a:cs typeface="Calibri" panose="020F0502020204030204"/>
            </a:endParaRPr>
          </a:p>
        </p:txBody>
      </p:sp>
      <p:sp>
        <p:nvSpPr>
          <p:cNvPr id="3" name="object 3"/>
          <p:cNvSpPr txBox="1"/>
          <p:nvPr/>
        </p:nvSpPr>
        <p:spPr>
          <a:xfrm>
            <a:off x="244534" y="171795"/>
            <a:ext cx="3016250" cy="450850"/>
          </a:xfrm>
          <a:prstGeom prst="rect">
            <a:avLst/>
          </a:prstGeom>
        </p:spPr>
        <p:txBody>
          <a:bodyPr vert="horz" wrap="square" lIns="0" tIns="17780" rIns="0" bIns="0" rtlCol="0">
            <a:spAutoFit/>
          </a:bodyPr>
          <a:lstStyle/>
          <a:p>
            <a:pPr marL="12700">
              <a:lnSpc>
                <a:spcPct val="100000"/>
              </a:lnSpc>
              <a:spcBef>
                <a:spcPts val="140"/>
              </a:spcBef>
            </a:pPr>
            <a:r>
              <a:rPr sz="2750" b="1" spc="15" dirty="0">
                <a:solidFill>
                  <a:srgbClr val="888888"/>
                </a:solidFill>
                <a:latin typeface="Times New Roman" panose="02020603050405020304"/>
                <a:cs typeface="Times New Roman" panose="02020603050405020304"/>
              </a:rPr>
              <a:t>Department</a:t>
            </a:r>
            <a:r>
              <a:rPr sz="2750" b="1" spc="-35" dirty="0">
                <a:solidFill>
                  <a:srgbClr val="888888"/>
                </a:solidFill>
                <a:latin typeface="Times New Roman" panose="02020603050405020304"/>
                <a:cs typeface="Times New Roman" panose="02020603050405020304"/>
              </a:rPr>
              <a:t> </a:t>
            </a:r>
            <a:r>
              <a:rPr sz="2750" b="1" spc="15" dirty="0">
                <a:solidFill>
                  <a:srgbClr val="888888"/>
                </a:solidFill>
                <a:latin typeface="Times New Roman" panose="02020603050405020304"/>
                <a:cs typeface="Times New Roman" panose="02020603050405020304"/>
              </a:rPr>
              <a:t>of</a:t>
            </a:r>
            <a:r>
              <a:rPr sz="2750" b="1" spc="-25" dirty="0">
                <a:solidFill>
                  <a:srgbClr val="888888"/>
                </a:solidFill>
                <a:latin typeface="Times New Roman" panose="02020603050405020304"/>
                <a:cs typeface="Times New Roman" panose="02020603050405020304"/>
              </a:rPr>
              <a:t> </a:t>
            </a:r>
            <a:r>
              <a:rPr sz="2750" b="1" spc="20" dirty="0">
                <a:solidFill>
                  <a:srgbClr val="888888"/>
                </a:solidFill>
                <a:latin typeface="Times New Roman" panose="02020603050405020304"/>
                <a:cs typeface="Times New Roman" panose="02020603050405020304"/>
              </a:rPr>
              <a:t>CSE</a:t>
            </a:r>
            <a:endParaRPr sz="2750">
              <a:latin typeface="Times New Roman" panose="02020603050405020304"/>
              <a:cs typeface="Times New Roman" panose="02020603050405020304"/>
            </a:endParaRPr>
          </a:p>
        </p:txBody>
      </p:sp>
      <p:sp>
        <p:nvSpPr>
          <p:cNvPr id="4" name="object 4"/>
          <p:cNvSpPr/>
          <p:nvPr/>
        </p:nvSpPr>
        <p:spPr>
          <a:xfrm>
            <a:off x="0" y="838200"/>
            <a:ext cx="9144000" cy="1905"/>
          </a:xfrm>
          <a:custGeom>
            <a:avLst/>
            <a:gdLst/>
            <a:ahLst/>
            <a:cxnLst/>
            <a:rect l="l" t="t" r="r" b="b"/>
            <a:pathLst>
              <a:path w="9144000" h="1905">
                <a:moveTo>
                  <a:pt x="0" y="0"/>
                </a:moveTo>
                <a:lnTo>
                  <a:pt x="9143999" y="1587"/>
                </a:lnTo>
              </a:path>
            </a:pathLst>
          </a:custGeom>
          <a:ln w="9524">
            <a:solidFill>
              <a:srgbClr val="4A7DBA"/>
            </a:solidFill>
          </a:ln>
        </p:spPr>
        <p:txBody>
          <a:bodyPr wrap="square" lIns="0" tIns="0" rIns="0" bIns="0" rtlCol="0"/>
          <a:lstStyle/>
          <a:p/>
        </p:txBody>
      </p:sp>
      <p:sp>
        <p:nvSpPr>
          <p:cNvPr id="5" name="object 5"/>
          <p:cNvSpPr txBox="1"/>
          <p:nvPr/>
        </p:nvSpPr>
        <p:spPr>
          <a:xfrm>
            <a:off x="2394480" y="943591"/>
            <a:ext cx="4963795" cy="635000"/>
          </a:xfrm>
          <a:prstGeom prst="rect">
            <a:avLst/>
          </a:prstGeom>
        </p:spPr>
        <p:txBody>
          <a:bodyPr vert="horz" wrap="square" lIns="0" tIns="12700" rIns="0" bIns="0" rtlCol="0">
            <a:spAutoFit/>
          </a:bodyPr>
          <a:lstStyle/>
          <a:p>
            <a:pPr marL="12700">
              <a:lnSpc>
                <a:spcPct val="100000"/>
              </a:lnSpc>
              <a:spcBef>
                <a:spcPts val="100"/>
              </a:spcBef>
            </a:pPr>
            <a:r>
              <a:rPr sz="4000" b="1" spc="-5" dirty="0">
                <a:solidFill>
                  <a:srgbClr val="FF0000"/>
                </a:solidFill>
                <a:latin typeface="Times New Roman" panose="02020603050405020304"/>
                <a:cs typeface="Times New Roman" panose="02020603050405020304"/>
              </a:rPr>
              <a:t>Results</a:t>
            </a:r>
            <a:r>
              <a:rPr sz="4000" b="1" spc="-50" dirty="0">
                <a:solidFill>
                  <a:srgbClr val="FF0000"/>
                </a:solidFill>
                <a:latin typeface="Times New Roman" panose="02020603050405020304"/>
                <a:cs typeface="Times New Roman" panose="02020603050405020304"/>
              </a:rPr>
              <a:t> </a:t>
            </a:r>
            <a:r>
              <a:rPr sz="4000" b="1" dirty="0">
                <a:solidFill>
                  <a:srgbClr val="FF0000"/>
                </a:solidFill>
                <a:latin typeface="Times New Roman" panose="02020603050405020304"/>
                <a:cs typeface="Times New Roman" panose="02020603050405020304"/>
              </a:rPr>
              <a:t>and</a:t>
            </a:r>
            <a:r>
              <a:rPr sz="4000" b="1" spc="-45" dirty="0">
                <a:solidFill>
                  <a:srgbClr val="FF0000"/>
                </a:solidFill>
                <a:latin typeface="Times New Roman" panose="02020603050405020304"/>
                <a:cs typeface="Times New Roman" panose="02020603050405020304"/>
              </a:rPr>
              <a:t> </a:t>
            </a:r>
            <a:r>
              <a:rPr sz="4000" b="1" spc="-5" dirty="0">
                <a:solidFill>
                  <a:srgbClr val="FF0000"/>
                </a:solidFill>
                <a:latin typeface="Times New Roman" panose="02020603050405020304"/>
                <a:cs typeface="Times New Roman" panose="02020603050405020304"/>
              </a:rPr>
              <a:t>Discussion</a:t>
            </a:r>
            <a:endParaRPr sz="4000" dirty="0">
              <a:latin typeface="Times New Roman" panose="02020603050405020304"/>
              <a:cs typeface="Times New Roman" panose="02020603050405020304"/>
            </a:endParaRPr>
          </a:p>
        </p:txBody>
      </p:sp>
      <p:pic>
        <p:nvPicPr>
          <p:cNvPr id="6" name="object 6"/>
          <p:cNvPicPr/>
          <p:nvPr/>
        </p:nvPicPr>
        <p:blipFill>
          <a:blip r:embed="rId1" cstate="print"/>
          <a:stretch>
            <a:fillRect/>
          </a:stretch>
        </p:blipFill>
        <p:spPr>
          <a:xfrm>
            <a:off x="6432418" y="255562"/>
            <a:ext cx="2489328" cy="495325"/>
          </a:xfrm>
          <a:prstGeom prst="rect">
            <a:avLst/>
          </a:prstGeom>
        </p:spPr>
      </p:pic>
      <p:pic>
        <p:nvPicPr>
          <p:cNvPr id="7" name="object 7"/>
          <p:cNvPicPr/>
          <p:nvPr/>
        </p:nvPicPr>
        <p:blipFill>
          <a:blip r:embed="rId2" cstate="print"/>
          <a:stretch>
            <a:fillRect/>
          </a:stretch>
        </p:blipFill>
        <p:spPr>
          <a:xfrm>
            <a:off x="6694785" y="5205681"/>
            <a:ext cx="2155633" cy="1077816"/>
          </a:xfrm>
          <a:prstGeom prst="rect">
            <a:avLst/>
          </a:prstGeom>
        </p:spPr>
      </p:pic>
      <p:sp>
        <p:nvSpPr>
          <p:cNvPr id="9" name="object 9"/>
          <p:cNvSpPr txBox="1">
            <a:spLocks noGrp="1"/>
          </p:cNvSpPr>
          <p:nvPr>
            <p:ph type="ftr" sz="quarter" idx="5"/>
          </p:nvPr>
        </p:nvSpPr>
        <p:spPr>
          <a:xfrm>
            <a:off x="1752658" y="6466776"/>
            <a:ext cx="3123720" cy="158750"/>
          </a:xfrm>
          <a:prstGeom prst="rect">
            <a:avLst/>
          </a:prstGeom>
        </p:spPr>
        <p:txBody>
          <a:bodyPr vert="horz" wrap="square" lIns="0" tIns="0" rIns="0" bIns="0" rtlCol="0">
            <a:spAutoFit/>
          </a:bodyPr>
          <a:lstStyle/>
          <a:p>
            <a:pPr marL="12700">
              <a:lnSpc>
                <a:spcPts val="1240"/>
              </a:lnSpc>
            </a:pPr>
            <a:r>
              <a:rPr lang="en-US" spc="-5" dirty="0"/>
              <a:t>Crop Disease </a:t>
            </a:r>
            <a:r>
              <a:rPr lang="en-US" spc="-5" dirty="0">
                <a:sym typeface="+mn-ea"/>
              </a:rPr>
              <a:t>Prediction </a:t>
            </a:r>
            <a:r>
              <a:rPr lang="en-US" spc="-5" dirty="0"/>
              <a:t>Using Deep Learning</a:t>
            </a:r>
            <a:endParaRPr lang="en-US" spc="-5" dirty="0"/>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
        <p:nvSpPr>
          <p:cNvPr id="12" name="TextBox 11"/>
          <p:cNvSpPr txBox="1"/>
          <p:nvPr/>
        </p:nvSpPr>
        <p:spPr>
          <a:xfrm>
            <a:off x="1752658" y="1853139"/>
            <a:ext cx="6172141" cy="2306955"/>
          </a:xfrm>
          <a:prstGeom prst="rect">
            <a:avLst/>
          </a:prstGeom>
          <a:no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Our proposed solution will add values to the society and help the farmers to know the accurate disease of the potato crop and hence can cure the disease more accurately</a:t>
            </a:r>
            <a:r>
              <a:rPr lang="en-US" altLang="en-IN" dirty="0">
                <a:latin typeface="Times New Roman" panose="02020603050405020304" pitchFamily="18" charset="0"/>
                <a:cs typeface="Times New Roman" panose="02020603050405020304" pitchFamily="18" charset="0"/>
              </a:rPr>
              <a:t>.</a:t>
            </a:r>
            <a:endParaRPr lang="en-US" alt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IN" dirty="0">
                <a:latin typeface="Times New Roman" panose="02020603050405020304" pitchFamily="18" charset="0"/>
                <a:cs typeface="Times New Roman" panose="02020603050405020304" pitchFamily="18" charset="0"/>
              </a:rPr>
              <a:t>It</a:t>
            </a:r>
            <a:r>
              <a:rPr lang="en-IN" dirty="0">
                <a:latin typeface="Times New Roman" panose="02020603050405020304" pitchFamily="18" charset="0"/>
                <a:cs typeface="Times New Roman" panose="02020603050405020304" pitchFamily="18" charset="0"/>
              </a:rPr>
              <a:t> prevent</a:t>
            </a:r>
            <a:r>
              <a:rPr lang="en-US" altLang="en-IN" dirty="0">
                <a:latin typeface="Times New Roman" panose="02020603050405020304" pitchFamily="18" charset="0"/>
                <a:cs typeface="Times New Roman" panose="02020603050405020304" pitchFamily="18" charset="0"/>
              </a:rPr>
              <a:t>s</a:t>
            </a:r>
            <a:r>
              <a:rPr lang="en-IN" dirty="0">
                <a:latin typeface="Times New Roman" panose="02020603050405020304" pitchFamily="18" charset="0"/>
                <a:cs typeface="Times New Roman" panose="02020603050405020304" pitchFamily="18" charset="0"/>
              </a:rPr>
              <a:t> from the financial losses </a:t>
            </a:r>
            <a:r>
              <a:rPr lang="en-US" altLang="en-IN" dirty="0">
                <a:latin typeface="Times New Roman" panose="02020603050405020304" pitchFamily="18" charset="0"/>
                <a:cs typeface="Times New Roman" panose="02020603050405020304" pitchFamily="18" charset="0"/>
              </a:rPr>
              <a:t>of farmers.</a:t>
            </a:r>
            <a:endParaRPr lang="en-US" alt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IN" dirty="0">
                <a:latin typeface="Times New Roman" panose="02020603050405020304" pitchFamily="18" charset="0"/>
                <a:cs typeface="Times New Roman" panose="02020603050405020304" pitchFamily="18" charset="0"/>
              </a:rPr>
              <a:t>It</a:t>
            </a:r>
            <a:r>
              <a:rPr lang="en-IN" dirty="0">
                <a:latin typeface="Times New Roman" panose="02020603050405020304" pitchFamily="18" charset="0"/>
                <a:cs typeface="Times New Roman" panose="02020603050405020304" pitchFamily="18" charset="0"/>
              </a:rPr>
              <a:t> also prevent wastage of crop. Our application is made with user friendly</a:t>
            </a:r>
            <a:r>
              <a:rPr lang="en-US" altLang="en-IN" dirty="0">
                <a:latin typeface="Times New Roman" panose="02020603050405020304" pitchFamily="18" charset="0"/>
                <a:cs typeface="Times New Roman" panose="02020603050405020304" pitchFamily="18" charset="0"/>
              </a:rPr>
              <a:t> interface</a:t>
            </a:r>
            <a:r>
              <a:rPr lang="en-IN" dirty="0">
                <a:latin typeface="Times New Roman" panose="02020603050405020304" pitchFamily="18" charset="0"/>
                <a:cs typeface="Times New Roman" panose="02020603050405020304" pitchFamily="18" charset="0"/>
              </a:rPr>
              <a:t> and predict the disease more accurately.</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7038" y="1860513"/>
            <a:ext cx="711200" cy="3471545"/>
          </a:xfrm>
          <a:prstGeom prst="rect">
            <a:avLst/>
          </a:prstGeom>
        </p:spPr>
        <p:txBody>
          <a:bodyPr vert="vert270" wrap="square" lIns="0" tIns="0" rIns="0" bIns="0" rtlCol="0">
            <a:spAutoFit/>
          </a:bodyPr>
          <a:lstStyle/>
          <a:p>
            <a:pPr marL="12700">
              <a:lnSpc>
                <a:spcPts val="5230"/>
              </a:lnSpc>
            </a:pPr>
            <a:r>
              <a:rPr sz="5400" b="1" spc="-5" dirty="0">
                <a:solidFill>
                  <a:srgbClr val="FABE8E"/>
                </a:solidFill>
                <a:latin typeface="Calibri" panose="020F0502020204030204"/>
                <a:cs typeface="Calibri" panose="020F0502020204030204"/>
              </a:rPr>
              <a:t>PCL-</a:t>
            </a:r>
            <a:r>
              <a:rPr sz="5400" b="1" spc="-90" dirty="0">
                <a:solidFill>
                  <a:srgbClr val="FABE8E"/>
                </a:solidFill>
                <a:latin typeface="Calibri" panose="020F0502020204030204"/>
                <a:cs typeface="Calibri" panose="020F0502020204030204"/>
              </a:rPr>
              <a:t> </a:t>
            </a:r>
            <a:r>
              <a:rPr sz="5400" b="1" spc="-25" dirty="0">
                <a:solidFill>
                  <a:srgbClr val="FABE8E"/>
                </a:solidFill>
                <a:latin typeface="Calibri" panose="020F0502020204030204"/>
                <a:cs typeface="Calibri" panose="020F0502020204030204"/>
              </a:rPr>
              <a:t>Review</a:t>
            </a:r>
            <a:endParaRPr sz="5400">
              <a:latin typeface="Calibri" panose="020F0502020204030204"/>
              <a:cs typeface="Calibri" panose="020F0502020204030204"/>
            </a:endParaRPr>
          </a:p>
        </p:txBody>
      </p:sp>
      <p:sp>
        <p:nvSpPr>
          <p:cNvPr id="3" name="object 3"/>
          <p:cNvSpPr txBox="1"/>
          <p:nvPr/>
        </p:nvSpPr>
        <p:spPr>
          <a:xfrm>
            <a:off x="244534" y="171795"/>
            <a:ext cx="3016250" cy="450850"/>
          </a:xfrm>
          <a:prstGeom prst="rect">
            <a:avLst/>
          </a:prstGeom>
        </p:spPr>
        <p:txBody>
          <a:bodyPr vert="horz" wrap="square" lIns="0" tIns="17780" rIns="0" bIns="0" rtlCol="0">
            <a:spAutoFit/>
          </a:bodyPr>
          <a:lstStyle/>
          <a:p>
            <a:pPr marL="12700">
              <a:lnSpc>
                <a:spcPct val="100000"/>
              </a:lnSpc>
              <a:spcBef>
                <a:spcPts val="140"/>
              </a:spcBef>
            </a:pPr>
            <a:r>
              <a:rPr sz="2750" b="1" spc="15" dirty="0">
                <a:solidFill>
                  <a:srgbClr val="888888"/>
                </a:solidFill>
                <a:latin typeface="Times New Roman" panose="02020603050405020304"/>
                <a:cs typeface="Times New Roman" panose="02020603050405020304"/>
              </a:rPr>
              <a:t>Department</a:t>
            </a:r>
            <a:r>
              <a:rPr sz="2750" b="1" spc="-35" dirty="0">
                <a:solidFill>
                  <a:srgbClr val="888888"/>
                </a:solidFill>
                <a:latin typeface="Times New Roman" panose="02020603050405020304"/>
                <a:cs typeface="Times New Roman" panose="02020603050405020304"/>
              </a:rPr>
              <a:t> </a:t>
            </a:r>
            <a:r>
              <a:rPr sz="2750" b="1" spc="15" dirty="0">
                <a:solidFill>
                  <a:srgbClr val="888888"/>
                </a:solidFill>
                <a:latin typeface="Times New Roman" panose="02020603050405020304"/>
                <a:cs typeface="Times New Roman" panose="02020603050405020304"/>
              </a:rPr>
              <a:t>of</a:t>
            </a:r>
            <a:r>
              <a:rPr sz="2750" b="1" spc="-25" dirty="0">
                <a:solidFill>
                  <a:srgbClr val="888888"/>
                </a:solidFill>
                <a:latin typeface="Times New Roman" panose="02020603050405020304"/>
                <a:cs typeface="Times New Roman" panose="02020603050405020304"/>
              </a:rPr>
              <a:t> </a:t>
            </a:r>
            <a:r>
              <a:rPr sz="2750" b="1" spc="20" dirty="0">
                <a:solidFill>
                  <a:srgbClr val="888888"/>
                </a:solidFill>
                <a:latin typeface="Times New Roman" panose="02020603050405020304"/>
                <a:cs typeface="Times New Roman" panose="02020603050405020304"/>
              </a:rPr>
              <a:t>CSE</a:t>
            </a:r>
            <a:endParaRPr sz="2750">
              <a:latin typeface="Times New Roman" panose="02020603050405020304"/>
              <a:cs typeface="Times New Roman" panose="02020603050405020304"/>
            </a:endParaRPr>
          </a:p>
        </p:txBody>
      </p:sp>
      <p:sp>
        <p:nvSpPr>
          <p:cNvPr id="4" name="object 4"/>
          <p:cNvSpPr/>
          <p:nvPr/>
        </p:nvSpPr>
        <p:spPr>
          <a:xfrm>
            <a:off x="0" y="838200"/>
            <a:ext cx="9144000" cy="1905"/>
          </a:xfrm>
          <a:custGeom>
            <a:avLst/>
            <a:gdLst/>
            <a:ahLst/>
            <a:cxnLst/>
            <a:rect l="l" t="t" r="r" b="b"/>
            <a:pathLst>
              <a:path w="9144000" h="1905">
                <a:moveTo>
                  <a:pt x="0" y="0"/>
                </a:moveTo>
                <a:lnTo>
                  <a:pt x="9143999" y="1587"/>
                </a:lnTo>
              </a:path>
            </a:pathLst>
          </a:custGeom>
          <a:ln w="9524">
            <a:solidFill>
              <a:srgbClr val="4A7DBA"/>
            </a:solidFill>
          </a:ln>
        </p:spPr>
        <p:txBody>
          <a:bodyPr wrap="square" lIns="0" tIns="0" rIns="0" bIns="0" rtlCol="0"/>
          <a:lstStyle/>
          <a:p/>
        </p:txBody>
      </p:sp>
      <p:sp>
        <p:nvSpPr>
          <p:cNvPr id="5" name="object 5"/>
          <p:cNvSpPr txBox="1"/>
          <p:nvPr/>
        </p:nvSpPr>
        <p:spPr>
          <a:xfrm>
            <a:off x="1744558" y="1042231"/>
            <a:ext cx="6263640" cy="635000"/>
          </a:xfrm>
          <a:prstGeom prst="rect">
            <a:avLst/>
          </a:prstGeom>
        </p:spPr>
        <p:txBody>
          <a:bodyPr vert="horz" wrap="square" lIns="0" tIns="12700" rIns="0" bIns="0" rtlCol="0">
            <a:spAutoFit/>
          </a:bodyPr>
          <a:lstStyle/>
          <a:p>
            <a:pPr marL="12700">
              <a:lnSpc>
                <a:spcPct val="100000"/>
              </a:lnSpc>
              <a:spcBef>
                <a:spcPts val="100"/>
              </a:spcBef>
            </a:pPr>
            <a:r>
              <a:rPr sz="4000" b="1" spc="-5" dirty="0">
                <a:solidFill>
                  <a:srgbClr val="FF0000"/>
                </a:solidFill>
                <a:latin typeface="Times New Roman" panose="02020603050405020304"/>
                <a:cs typeface="Times New Roman" panose="02020603050405020304"/>
              </a:rPr>
              <a:t>Conclusion</a:t>
            </a:r>
            <a:r>
              <a:rPr sz="4000" b="1" spc="-30" dirty="0">
                <a:solidFill>
                  <a:srgbClr val="FF0000"/>
                </a:solidFill>
                <a:latin typeface="Times New Roman" panose="02020603050405020304"/>
                <a:cs typeface="Times New Roman" panose="02020603050405020304"/>
              </a:rPr>
              <a:t> </a:t>
            </a:r>
            <a:r>
              <a:rPr sz="4000" b="1" dirty="0">
                <a:solidFill>
                  <a:srgbClr val="FF0000"/>
                </a:solidFill>
                <a:latin typeface="Times New Roman" panose="02020603050405020304"/>
                <a:cs typeface="Times New Roman" panose="02020603050405020304"/>
              </a:rPr>
              <a:t>and</a:t>
            </a:r>
            <a:r>
              <a:rPr sz="4000" b="1" spc="-25" dirty="0">
                <a:solidFill>
                  <a:srgbClr val="FF0000"/>
                </a:solidFill>
                <a:latin typeface="Times New Roman" panose="02020603050405020304"/>
                <a:cs typeface="Times New Roman" panose="02020603050405020304"/>
              </a:rPr>
              <a:t> </a:t>
            </a:r>
            <a:r>
              <a:rPr sz="4000" b="1" spc="-20" dirty="0">
                <a:solidFill>
                  <a:srgbClr val="FF0000"/>
                </a:solidFill>
                <a:latin typeface="Times New Roman" panose="02020603050405020304"/>
                <a:cs typeface="Times New Roman" panose="02020603050405020304"/>
              </a:rPr>
              <a:t>Future</a:t>
            </a:r>
            <a:r>
              <a:rPr sz="4000" b="1" spc="-35" dirty="0">
                <a:solidFill>
                  <a:srgbClr val="FF0000"/>
                </a:solidFill>
                <a:latin typeface="Times New Roman" panose="02020603050405020304"/>
                <a:cs typeface="Times New Roman" panose="02020603050405020304"/>
              </a:rPr>
              <a:t> </a:t>
            </a:r>
            <a:r>
              <a:rPr sz="4000" b="1" spc="-5" dirty="0">
                <a:solidFill>
                  <a:srgbClr val="FF0000"/>
                </a:solidFill>
                <a:latin typeface="Times New Roman" panose="02020603050405020304"/>
                <a:cs typeface="Times New Roman" panose="02020603050405020304"/>
              </a:rPr>
              <a:t>work</a:t>
            </a:r>
            <a:endParaRPr sz="4000" dirty="0">
              <a:latin typeface="Times New Roman" panose="02020603050405020304"/>
              <a:cs typeface="Times New Roman" panose="02020603050405020304"/>
            </a:endParaRPr>
          </a:p>
        </p:txBody>
      </p:sp>
      <p:pic>
        <p:nvPicPr>
          <p:cNvPr id="6" name="object 6"/>
          <p:cNvPicPr/>
          <p:nvPr/>
        </p:nvPicPr>
        <p:blipFill>
          <a:blip r:embed="rId1" cstate="print"/>
          <a:stretch>
            <a:fillRect/>
          </a:stretch>
        </p:blipFill>
        <p:spPr>
          <a:xfrm>
            <a:off x="6432418" y="255562"/>
            <a:ext cx="2489328" cy="495325"/>
          </a:xfrm>
          <a:prstGeom prst="rect">
            <a:avLst/>
          </a:prstGeom>
        </p:spPr>
      </p:pic>
      <p:pic>
        <p:nvPicPr>
          <p:cNvPr id="7" name="object 7"/>
          <p:cNvPicPr/>
          <p:nvPr/>
        </p:nvPicPr>
        <p:blipFill>
          <a:blip r:embed="rId2" cstate="print"/>
          <a:stretch>
            <a:fillRect/>
          </a:stretch>
        </p:blipFill>
        <p:spPr>
          <a:xfrm>
            <a:off x="6694785" y="5205681"/>
            <a:ext cx="2155633" cy="1077816"/>
          </a:xfrm>
          <a:prstGeom prst="rect">
            <a:avLst/>
          </a:prstGeom>
        </p:spPr>
      </p:pic>
      <p:sp>
        <p:nvSpPr>
          <p:cNvPr id="9" name="object 9"/>
          <p:cNvSpPr txBox="1">
            <a:spLocks noGrp="1"/>
          </p:cNvSpPr>
          <p:nvPr>
            <p:ph type="ftr" sz="quarter" idx="5"/>
          </p:nvPr>
        </p:nvSpPr>
        <p:spPr>
          <a:xfrm>
            <a:off x="1744558" y="6466776"/>
            <a:ext cx="3131820" cy="158750"/>
          </a:xfrm>
          <a:prstGeom prst="rect">
            <a:avLst/>
          </a:prstGeom>
        </p:spPr>
        <p:txBody>
          <a:bodyPr vert="horz" wrap="square" lIns="0" tIns="0" rIns="0" bIns="0" rtlCol="0">
            <a:spAutoFit/>
          </a:bodyPr>
          <a:lstStyle/>
          <a:p>
            <a:pPr marL="12700">
              <a:lnSpc>
                <a:spcPts val="1240"/>
              </a:lnSpc>
            </a:pPr>
            <a:r>
              <a:rPr lang="en-US" spc="-5" dirty="0"/>
              <a:t>Crop Disease </a:t>
            </a:r>
            <a:r>
              <a:rPr lang="en-US" spc="-5" dirty="0">
                <a:sym typeface="+mn-ea"/>
              </a:rPr>
              <a:t>Prediction </a:t>
            </a:r>
            <a:r>
              <a:rPr lang="en-US" spc="-5" dirty="0"/>
              <a:t>Using Deep Learning</a:t>
            </a:r>
            <a:endParaRPr lang="en-US" spc="-5" dirty="0"/>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
        <p:nvSpPr>
          <p:cNvPr id="12" name="TextBox 11"/>
          <p:cNvSpPr txBox="1"/>
          <p:nvPr/>
        </p:nvSpPr>
        <p:spPr>
          <a:xfrm>
            <a:off x="1767012" y="2155775"/>
            <a:ext cx="6157788" cy="1200329"/>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The model will make the sustainable life cycle. We will keep the model updated to get more precise result. We will add chatbot if required to help the farmers to know about the disease and the ways to prevent the disease.</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838200"/>
            <a:ext cx="838200" cy="5516880"/>
          </a:xfrm>
          <a:custGeom>
            <a:avLst/>
            <a:gdLst/>
            <a:ahLst/>
            <a:cxnLst/>
            <a:rect l="l" t="t" r="r" b="b"/>
            <a:pathLst>
              <a:path w="838200" h="5516880">
                <a:moveTo>
                  <a:pt x="838199" y="5516561"/>
                </a:moveTo>
                <a:lnTo>
                  <a:pt x="0" y="5516561"/>
                </a:lnTo>
                <a:lnTo>
                  <a:pt x="0" y="0"/>
                </a:lnTo>
                <a:lnTo>
                  <a:pt x="838199" y="0"/>
                </a:lnTo>
                <a:lnTo>
                  <a:pt x="838199" y="5516561"/>
                </a:lnTo>
                <a:close/>
              </a:path>
            </a:pathLst>
          </a:custGeom>
          <a:solidFill>
            <a:srgbClr val="0070C0"/>
          </a:solidFill>
        </p:spPr>
        <p:txBody>
          <a:bodyPr wrap="square" lIns="0" tIns="0" rIns="0" bIns="0" rtlCol="0"/>
          <a:lstStyle/>
          <a:p/>
        </p:txBody>
      </p:sp>
      <p:sp>
        <p:nvSpPr>
          <p:cNvPr id="3" name="object 3"/>
          <p:cNvSpPr txBox="1"/>
          <p:nvPr/>
        </p:nvSpPr>
        <p:spPr>
          <a:xfrm>
            <a:off x="165684" y="2033479"/>
            <a:ext cx="642620" cy="3126740"/>
          </a:xfrm>
          <a:prstGeom prst="rect">
            <a:avLst/>
          </a:prstGeom>
        </p:spPr>
        <p:txBody>
          <a:bodyPr vert="vert270" wrap="square" lIns="0" tIns="0" rIns="0" bIns="0" rtlCol="0">
            <a:spAutoFit/>
          </a:bodyPr>
          <a:lstStyle/>
          <a:p>
            <a:pPr marL="12700">
              <a:lnSpc>
                <a:spcPts val="4715"/>
              </a:lnSpc>
            </a:pPr>
            <a:r>
              <a:rPr sz="4850" b="1" dirty="0">
                <a:solidFill>
                  <a:srgbClr val="FABE8E"/>
                </a:solidFill>
                <a:latin typeface="Calibri" panose="020F0502020204030204"/>
                <a:cs typeface="Calibri" panose="020F0502020204030204"/>
              </a:rPr>
              <a:t>PCL-</a:t>
            </a:r>
            <a:r>
              <a:rPr sz="4850" b="1" spc="-80" dirty="0">
                <a:solidFill>
                  <a:srgbClr val="FABE8E"/>
                </a:solidFill>
                <a:latin typeface="Calibri" panose="020F0502020204030204"/>
                <a:cs typeface="Calibri" panose="020F0502020204030204"/>
              </a:rPr>
              <a:t> </a:t>
            </a:r>
            <a:r>
              <a:rPr sz="4850" b="1" spc="-20" dirty="0">
                <a:solidFill>
                  <a:srgbClr val="FABE8E"/>
                </a:solidFill>
                <a:latin typeface="Calibri" panose="020F0502020204030204"/>
                <a:cs typeface="Calibri" panose="020F0502020204030204"/>
              </a:rPr>
              <a:t>Review</a:t>
            </a:r>
            <a:endParaRPr sz="4850">
              <a:latin typeface="Calibri" panose="020F0502020204030204"/>
              <a:cs typeface="Calibri" panose="020F0502020204030204"/>
            </a:endParaRPr>
          </a:p>
        </p:txBody>
      </p:sp>
      <p:sp>
        <p:nvSpPr>
          <p:cNvPr id="4" name="object 4"/>
          <p:cNvSpPr txBox="1"/>
          <p:nvPr/>
        </p:nvSpPr>
        <p:spPr>
          <a:xfrm>
            <a:off x="244534" y="171795"/>
            <a:ext cx="3016250" cy="450850"/>
          </a:xfrm>
          <a:prstGeom prst="rect">
            <a:avLst/>
          </a:prstGeom>
        </p:spPr>
        <p:txBody>
          <a:bodyPr vert="horz" wrap="square" lIns="0" tIns="17780" rIns="0" bIns="0" rtlCol="0">
            <a:spAutoFit/>
          </a:bodyPr>
          <a:lstStyle/>
          <a:p>
            <a:pPr marL="12700">
              <a:lnSpc>
                <a:spcPct val="100000"/>
              </a:lnSpc>
              <a:spcBef>
                <a:spcPts val="140"/>
              </a:spcBef>
            </a:pPr>
            <a:r>
              <a:rPr sz="2750" b="1" spc="15" dirty="0">
                <a:solidFill>
                  <a:srgbClr val="888888"/>
                </a:solidFill>
                <a:latin typeface="Times New Roman" panose="02020603050405020304"/>
                <a:cs typeface="Times New Roman" panose="02020603050405020304"/>
              </a:rPr>
              <a:t>Department</a:t>
            </a:r>
            <a:r>
              <a:rPr sz="2750" b="1" spc="-35" dirty="0">
                <a:solidFill>
                  <a:srgbClr val="888888"/>
                </a:solidFill>
                <a:latin typeface="Times New Roman" panose="02020603050405020304"/>
                <a:cs typeface="Times New Roman" panose="02020603050405020304"/>
              </a:rPr>
              <a:t> </a:t>
            </a:r>
            <a:r>
              <a:rPr sz="2750" b="1" spc="15" dirty="0">
                <a:solidFill>
                  <a:srgbClr val="888888"/>
                </a:solidFill>
                <a:latin typeface="Times New Roman" panose="02020603050405020304"/>
                <a:cs typeface="Times New Roman" panose="02020603050405020304"/>
              </a:rPr>
              <a:t>of</a:t>
            </a:r>
            <a:r>
              <a:rPr sz="2750" b="1" spc="-25" dirty="0">
                <a:solidFill>
                  <a:srgbClr val="888888"/>
                </a:solidFill>
                <a:latin typeface="Times New Roman" panose="02020603050405020304"/>
                <a:cs typeface="Times New Roman" panose="02020603050405020304"/>
              </a:rPr>
              <a:t> </a:t>
            </a:r>
            <a:r>
              <a:rPr sz="2750" b="1" spc="20" dirty="0">
                <a:solidFill>
                  <a:srgbClr val="888888"/>
                </a:solidFill>
                <a:latin typeface="Times New Roman" panose="02020603050405020304"/>
                <a:cs typeface="Times New Roman" panose="02020603050405020304"/>
              </a:rPr>
              <a:t>CSE</a:t>
            </a:r>
            <a:endParaRPr sz="2750">
              <a:latin typeface="Times New Roman" panose="02020603050405020304"/>
              <a:cs typeface="Times New Roman" panose="02020603050405020304"/>
            </a:endParaRPr>
          </a:p>
        </p:txBody>
      </p:sp>
      <p:sp>
        <p:nvSpPr>
          <p:cNvPr id="5" name="object 5"/>
          <p:cNvSpPr/>
          <p:nvPr/>
        </p:nvSpPr>
        <p:spPr>
          <a:xfrm>
            <a:off x="0" y="838200"/>
            <a:ext cx="9144000" cy="1905"/>
          </a:xfrm>
          <a:custGeom>
            <a:avLst/>
            <a:gdLst/>
            <a:ahLst/>
            <a:cxnLst/>
            <a:rect l="l" t="t" r="r" b="b"/>
            <a:pathLst>
              <a:path w="9144000" h="1905">
                <a:moveTo>
                  <a:pt x="0" y="0"/>
                </a:moveTo>
                <a:lnTo>
                  <a:pt x="9143999" y="1587"/>
                </a:lnTo>
              </a:path>
            </a:pathLst>
          </a:custGeom>
          <a:ln w="9524">
            <a:solidFill>
              <a:srgbClr val="4A7DBA"/>
            </a:solidFill>
          </a:ln>
        </p:spPr>
        <p:txBody>
          <a:bodyPr wrap="square" lIns="0" tIns="0" rIns="0" bIns="0" rtlCol="0"/>
          <a:lstStyle/>
          <a:p/>
        </p:txBody>
      </p:sp>
      <p:pic>
        <p:nvPicPr>
          <p:cNvPr id="6" name="object 6"/>
          <p:cNvPicPr/>
          <p:nvPr/>
        </p:nvPicPr>
        <p:blipFill>
          <a:blip r:embed="rId1" cstate="print"/>
          <a:stretch>
            <a:fillRect/>
          </a:stretch>
        </p:blipFill>
        <p:spPr>
          <a:xfrm>
            <a:off x="6432418" y="255562"/>
            <a:ext cx="2489328" cy="495325"/>
          </a:xfrm>
          <a:prstGeom prst="rect">
            <a:avLst/>
          </a:prstGeom>
        </p:spPr>
      </p:pic>
      <p:sp>
        <p:nvSpPr>
          <p:cNvPr id="7" name="object 7"/>
          <p:cNvSpPr txBox="1"/>
          <p:nvPr/>
        </p:nvSpPr>
        <p:spPr>
          <a:xfrm>
            <a:off x="1077982" y="2525078"/>
            <a:ext cx="6955790" cy="1884680"/>
          </a:xfrm>
          <a:prstGeom prst="rect">
            <a:avLst/>
          </a:prstGeom>
        </p:spPr>
        <p:txBody>
          <a:bodyPr vert="horz" wrap="square" lIns="0" tIns="12700" rIns="0" bIns="0" rtlCol="0">
            <a:spAutoFit/>
          </a:bodyPr>
          <a:lstStyle/>
          <a:p>
            <a:pPr marL="12700" algn="ctr">
              <a:lnSpc>
                <a:spcPct val="100000"/>
              </a:lnSpc>
              <a:spcBef>
                <a:spcPts val="100"/>
              </a:spcBef>
            </a:pPr>
            <a:r>
              <a:rPr lang="en-US" sz="4000" b="1" spc="-5" dirty="0">
                <a:solidFill>
                  <a:srgbClr val="FF0000"/>
                </a:solidFill>
                <a:latin typeface="Times New Roman" panose="02020603050405020304"/>
                <a:cs typeface="Times New Roman" panose="02020603050405020304"/>
              </a:rPr>
              <a:t>Thank you :-)</a:t>
            </a:r>
            <a:endParaRPr lang="en-US" sz="4000" b="1" spc="-5" dirty="0">
              <a:solidFill>
                <a:srgbClr val="FF0000"/>
              </a:solidFill>
              <a:latin typeface="Times New Roman" panose="02020603050405020304"/>
              <a:cs typeface="Times New Roman" panose="02020603050405020304"/>
            </a:endParaRPr>
          </a:p>
          <a:p>
            <a:pPr marL="12700">
              <a:lnSpc>
                <a:spcPct val="100000"/>
              </a:lnSpc>
              <a:spcBef>
                <a:spcPts val="100"/>
              </a:spcBef>
            </a:pPr>
            <a:endParaRPr lang="en-US" sz="4000" b="1" spc="-5" dirty="0">
              <a:solidFill>
                <a:srgbClr val="FF0000"/>
              </a:solidFill>
              <a:latin typeface="Times New Roman" panose="02020603050405020304"/>
              <a:cs typeface="Times New Roman" panose="02020603050405020304"/>
            </a:endParaRPr>
          </a:p>
          <a:p>
            <a:pPr marL="12700" algn="ctr">
              <a:lnSpc>
                <a:spcPct val="100000"/>
              </a:lnSpc>
              <a:spcBef>
                <a:spcPts val="100"/>
              </a:spcBef>
            </a:pPr>
            <a:r>
              <a:rPr lang="en-US" sz="4000" b="1" spc="-5" dirty="0">
                <a:solidFill>
                  <a:srgbClr val="FF0000"/>
                </a:solidFill>
                <a:latin typeface="Times New Roman" panose="02020603050405020304"/>
                <a:cs typeface="Times New Roman" panose="02020603050405020304"/>
              </a:rPr>
              <a:t>Any Questions??</a:t>
            </a:r>
            <a:endParaRPr lang="en-US" sz="4000" b="1" spc="-5" dirty="0">
              <a:solidFill>
                <a:srgbClr val="FF0000"/>
              </a:solidFill>
              <a:latin typeface="Times New Roman" panose="02020603050405020304"/>
              <a:cs typeface="Times New Roman" panose="02020603050405020304"/>
            </a:endParaRPr>
          </a:p>
        </p:txBody>
      </p:sp>
      <p:pic>
        <p:nvPicPr>
          <p:cNvPr id="8" name="object 8"/>
          <p:cNvPicPr/>
          <p:nvPr/>
        </p:nvPicPr>
        <p:blipFill>
          <a:blip r:embed="rId2" cstate="print"/>
          <a:stretch>
            <a:fillRect/>
          </a:stretch>
        </p:blipFill>
        <p:spPr>
          <a:xfrm>
            <a:off x="6694785" y="5205681"/>
            <a:ext cx="2155633" cy="1077816"/>
          </a:xfrm>
          <a:prstGeom prst="rect">
            <a:avLst/>
          </a:prstGeom>
        </p:spPr>
      </p:pic>
      <p:sp>
        <p:nvSpPr>
          <p:cNvPr id="10" name="object 10"/>
          <p:cNvSpPr txBox="1">
            <a:spLocks noGrp="1"/>
          </p:cNvSpPr>
          <p:nvPr>
            <p:ph type="ftr" sz="quarter" idx="5"/>
          </p:nvPr>
        </p:nvSpPr>
        <p:spPr>
          <a:xfrm>
            <a:off x="1828800" y="6466776"/>
            <a:ext cx="3047578" cy="158750"/>
          </a:xfrm>
          <a:prstGeom prst="rect">
            <a:avLst/>
          </a:prstGeom>
        </p:spPr>
        <p:txBody>
          <a:bodyPr vert="horz" wrap="square" lIns="0" tIns="0" rIns="0" bIns="0" rtlCol="0">
            <a:spAutoFit/>
          </a:bodyPr>
          <a:lstStyle/>
          <a:p>
            <a:pPr marL="12700">
              <a:lnSpc>
                <a:spcPts val="1240"/>
              </a:lnSpc>
            </a:pPr>
            <a:r>
              <a:rPr lang="en-US" spc="-5" dirty="0"/>
              <a:t>Crop Disease </a:t>
            </a:r>
            <a:r>
              <a:rPr lang="en-US" spc="-5" dirty="0">
                <a:sym typeface="+mn-ea"/>
              </a:rPr>
              <a:t>Prediction </a:t>
            </a:r>
            <a:r>
              <a:rPr lang="en-US" spc="-5" dirty="0"/>
              <a:t>Using Deep Learning</a:t>
            </a:r>
            <a:endParaRPr lang="en-US" spc="-5" dirty="0"/>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3763</Words>
  <Application>WPS Presentation</Application>
  <PresentationFormat>On-screen Show (4:3)</PresentationFormat>
  <Paragraphs>111</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SimSun</vt:lpstr>
      <vt:lpstr>Wingdings</vt:lpstr>
      <vt:lpstr>Times New Roman</vt:lpstr>
      <vt:lpstr>Calibri</vt:lpstr>
      <vt:lpstr>Arial</vt:lpstr>
      <vt:lpstr>Times New Roman</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VII-PCL Review-PPT-TEMPL.pptx</dc:title>
  <dc:creator/>
  <cp:lastModifiedBy>wiryv</cp:lastModifiedBy>
  <cp:revision>5</cp:revision>
  <dcterms:created xsi:type="dcterms:W3CDTF">2022-11-24T14:04:00Z</dcterms:created>
  <dcterms:modified xsi:type="dcterms:W3CDTF">2022-12-11T14:20:15Z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ICV">
    <vt:lpwstr>E917DC714FDF4F04A52AC01DDA23CA37</vt:lpwstr>
  </property>
  <property fmtid="{D5CDD505-2E9C-101B-9397-08002B2CF9AE}" pid="4" name="KSOProductBuildVer">
    <vt:lpwstr>1033-11.2.0.11417</vt:lpwstr>
  </property>
</Properties>
</file>