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71" r:id="rId3"/>
    <p:sldId id="263" r:id="rId4"/>
    <p:sldId id="279" r:id="rId5"/>
    <p:sldId id="258" r:id="rId6"/>
    <p:sldId id="257" r:id="rId7"/>
    <p:sldId id="264" r:id="rId8"/>
    <p:sldId id="261" r:id="rId9"/>
    <p:sldId id="281" r:id="rId10"/>
    <p:sldId id="282" r:id="rId11"/>
    <p:sldId id="268" r:id="rId12"/>
    <p:sldId id="270" r:id="rId13"/>
    <p:sldId id="280" r:id="rId14"/>
    <p:sldId id="278" r:id="rId15"/>
    <p:sldId id="269" r:id="rId16"/>
    <p:sldId id="273" r:id="rId17"/>
    <p:sldId id="275" r:id="rId18"/>
    <p:sldId id="27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02" autoAdjust="0"/>
    <p:restoredTop sz="94660"/>
  </p:normalViewPr>
  <p:slideViewPr>
    <p:cSldViewPr>
      <p:cViewPr>
        <p:scale>
          <a:sx n="77" d="100"/>
          <a:sy n="77" d="100"/>
        </p:scale>
        <p:origin x="1570"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BAF3708A-FBE6-45A2-967A-C80C37A7244F}" type="datetimeFigureOut">
              <a:rPr lang="en-US" smtClean="0"/>
              <a:pPr/>
              <a:t>4/24/2025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A89B64F-6045-40B4-AC9E-A81B875E9BB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AF3708A-FBE6-45A2-967A-C80C37A7244F}"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9B64F-6045-40B4-AC9E-A81B875E9B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AF3708A-FBE6-45A2-967A-C80C37A7244F}"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9B64F-6045-40B4-AC9E-A81B875E9B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BAF3708A-FBE6-45A2-967A-C80C37A7244F}" type="datetimeFigureOut">
              <a:rPr lang="en-US" smtClean="0"/>
              <a:pPr/>
              <a:t>4/24/2025</a:t>
            </a:fld>
            <a:endParaRPr lang="en-US"/>
          </a:p>
        </p:txBody>
      </p:sp>
      <p:sp>
        <p:nvSpPr>
          <p:cNvPr id="9" name="Slide Number Placeholder 8"/>
          <p:cNvSpPr>
            <a:spLocks noGrp="1"/>
          </p:cNvSpPr>
          <p:nvPr>
            <p:ph type="sldNum" sz="quarter" idx="15"/>
          </p:nvPr>
        </p:nvSpPr>
        <p:spPr/>
        <p:txBody>
          <a:bodyPr rtlCol="0"/>
          <a:lstStyle/>
          <a:p>
            <a:fld id="{CA89B64F-6045-40B4-AC9E-A81B875E9BB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BAF3708A-FBE6-45A2-967A-C80C37A7244F}" type="datetimeFigureOut">
              <a:rPr lang="en-US" smtClean="0"/>
              <a:pPr/>
              <a:t>4/24/2025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A89B64F-6045-40B4-AC9E-A81B875E9BB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BAF3708A-FBE6-45A2-967A-C80C37A7244F}"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9B64F-6045-40B4-AC9E-A81B875E9BBF}"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BAF3708A-FBE6-45A2-967A-C80C37A7244F}" type="datetimeFigureOut">
              <a:rPr lang="en-US" smtClean="0"/>
              <a:pPr/>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9B64F-6045-40B4-AC9E-A81B875E9BBF}"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BAF3708A-FBE6-45A2-967A-C80C37A7244F}" type="datetimeFigureOut">
              <a:rPr lang="en-US" smtClean="0"/>
              <a:pPr/>
              <a:t>4/24/2025</a:t>
            </a:fld>
            <a:endParaRPr lang="en-US"/>
          </a:p>
        </p:txBody>
      </p:sp>
      <p:sp>
        <p:nvSpPr>
          <p:cNvPr id="7" name="Slide Number Placeholder 6"/>
          <p:cNvSpPr>
            <a:spLocks noGrp="1"/>
          </p:cNvSpPr>
          <p:nvPr>
            <p:ph type="sldNum" sz="quarter" idx="11"/>
          </p:nvPr>
        </p:nvSpPr>
        <p:spPr/>
        <p:txBody>
          <a:bodyPr rtlCol="0"/>
          <a:lstStyle/>
          <a:p>
            <a:fld id="{CA89B64F-6045-40B4-AC9E-A81B875E9BB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F3708A-FBE6-45A2-967A-C80C37A7244F}"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9B64F-6045-40B4-AC9E-A81B875E9B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BAF3708A-FBE6-45A2-967A-C80C37A7244F}" type="datetimeFigureOut">
              <a:rPr lang="en-US" smtClean="0"/>
              <a:pPr/>
              <a:t>4/24/2025</a:t>
            </a:fld>
            <a:endParaRPr lang="en-US"/>
          </a:p>
        </p:txBody>
      </p:sp>
      <p:sp>
        <p:nvSpPr>
          <p:cNvPr id="22" name="Slide Number Placeholder 21"/>
          <p:cNvSpPr>
            <a:spLocks noGrp="1"/>
          </p:cNvSpPr>
          <p:nvPr>
            <p:ph type="sldNum" sz="quarter" idx="15"/>
          </p:nvPr>
        </p:nvSpPr>
        <p:spPr/>
        <p:txBody>
          <a:bodyPr rtlCol="0"/>
          <a:lstStyle/>
          <a:p>
            <a:fld id="{CA89B64F-6045-40B4-AC9E-A81B875E9BB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BAF3708A-FBE6-45A2-967A-C80C37A7244F}" type="datetimeFigureOut">
              <a:rPr lang="en-US" smtClean="0"/>
              <a:pPr/>
              <a:t>4/24/2025</a:t>
            </a:fld>
            <a:endParaRPr lang="en-US"/>
          </a:p>
        </p:txBody>
      </p:sp>
      <p:sp>
        <p:nvSpPr>
          <p:cNvPr id="18" name="Slide Number Placeholder 17"/>
          <p:cNvSpPr>
            <a:spLocks noGrp="1"/>
          </p:cNvSpPr>
          <p:nvPr>
            <p:ph type="sldNum" sz="quarter" idx="11"/>
          </p:nvPr>
        </p:nvSpPr>
        <p:spPr/>
        <p:txBody>
          <a:bodyPr rtlCol="0"/>
          <a:lstStyle/>
          <a:p>
            <a:fld id="{CA89B64F-6045-40B4-AC9E-A81B875E9BB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BAF3708A-FBE6-45A2-967A-C80C37A7244F}" type="datetimeFigureOut">
              <a:rPr lang="en-US" smtClean="0"/>
              <a:pPr/>
              <a:t>4/24/2025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A89B64F-6045-40B4-AC9E-A81B875E9B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clanthology.org/2023.ltedi-1.22.pdf"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799" y="2514600"/>
            <a:ext cx="6934200" cy="3124200"/>
          </a:xfrm>
        </p:spPr>
        <p:txBody>
          <a:bodyPr>
            <a:normAutofit/>
          </a:bodyPr>
          <a:lstStyle/>
          <a:p>
            <a:pPr algn="ctr"/>
            <a:r>
              <a:rPr lang="en-US" dirty="0"/>
              <a:t>Minor Project</a:t>
            </a:r>
          </a:p>
          <a:p>
            <a:pPr algn="ctr"/>
            <a:r>
              <a:rPr lang="en-US" dirty="0"/>
              <a:t>(CS64123)</a:t>
            </a:r>
          </a:p>
          <a:p>
            <a:endParaRPr lang="en-US" dirty="0"/>
          </a:p>
          <a:p>
            <a:endParaRPr lang="en-US" dirty="0"/>
          </a:p>
          <a:p>
            <a:r>
              <a:rPr lang="en-US" sz="1400" dirty="0"/>
              <a:t>Presented By: Group No 48			Supervised By:</a:t>
            </a:r>
          </a:p>
          <a:p>
            <a:r>
              <a:rPr lang="en-US" sz="1400" dirty="0"/>
              <a:t>         </a:t>
            </a:r>
            <a:r>
              <a:rPr lang="en-US" sz="1400" b="0" dirty="0"/>
              <a:t>1. Vikash Kumar(2206133)			Jyoti Prakash Singh,</a:t>
            </a:r>
          </a:p>
          <a:p>
            <a:r>
              <a:rPr lang="en-US" sz="1400" b="0" dirty="0"/>
              <a:t>         2. Gyan Ranjan Nayak(2206197)		Associate Professor, CSE,</a:t>
            </a:r>
          </a:p>
          <a:p>
            <a:r>
              <a:rPr lang="en-US" sz="1400" b="0" dirty="0"/>
              <a:t>         3. Shivani Saroj(2206251)</a:t>
            </a:r>
            <a:r>
              <a:rPr lang="en-US" sz="1400" dirty="0"/>
              <a:t>			</a:t>
            </a:r>
            <a:r>
              <a:rPr lang="en-US" sz="1400" b="0" dirty="0"/>
              <a:t>NIT Patna</a:t>
            </a:r>
          </a:p>
        </p:txBody>
      </p:sp>
      <p:pic>
        <p:nvPicPr>
          <p:cNvPr id="5" name="Picture 4">
            <a:extLst>
              <a:ext uri="{FF2B5EF4-FFF2-40B4-BE49-F238E27FC236}">
                <a16:creationId xmlns:a16="http://schemas.microsoft.com/office/drawing/2014/main" id="{67F1FA77-DDDE-91B1-C35E-4FE8CF115DE9}"/>
              </a:ext>
            </a:extLst>
          </p:cNvPr>
          <p:cNvPicPr>
            <a:picLocks noChangeAspect="1"/>
          </p:cNvPicPr>
          <p:nvPr/>
        </p:nvPicPr>
        <p:blipFill>
          <a:blip r:embed="rId2"/>
          <a:stretch>
            <a:fillRect/>
          </a:stretch>
        </p:blipFill>
        <p:spPr>
          <a:xfrm>
            <a:off x="4240111" y="304800"/>
            <a:ext cx="2111577" cy="19289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0F8F2-6D83-A831-39D1-1465D604866A}"/>
              </a:ext>
            </a:extLst>
          </p:cNvPr>
          <p:cNvSpPr>
            <a:spLocks noGrp="1"/>
          </p:cNvSpPr>
          <p:nvPr>
            <p:ph type="title"/>
          </p:nvPr>
        </p:nvSpPr>
        <p:spPr>
          <a:xfrm>
            <a:off x="298175" y="304800"/>
            <a:ext cx="7467600" cy="731838"/>
          </a:xfrm>
        </p:spPr>
        <p:txBody>
          <a:bodyPr/>
          <a:lstStyle/>
          <a:p>
            <a:r>
              <a:rPr lang="en-IN" dirty="0"/>
              <a:t>Proposed Model Continue…</a:t>
            </a:r>
          </a:p>
        </p:txBody>
      </p:sp>
      <p:pic>
        <p:nvPicPr>
          <p:cNvPr id="4" name="Content Placeholder 6" descr="Screenshot 2025-03-27 111016.png">
            <a:extLst>
              <a:ext uri="{FF2B5EF4-FFF2-40B4-BE49-F238E27FC236}">
                <a16:creationId xmlns:a16="http://schemas.microsoft.com/office/drawing/2014/main" id="{FA28909E-4C3B-5FD5-8E57-3B5B1E4B777C}"/>
              </a:ext>
            </a:extLst>
          </p:cNvPr>
          <p:cNvPicPr>
            <a:picLocks noGrp="1" noChangeAspect="1"/>
          </p:cNvPicPr>
          <p:nvPr>
            <p:ph sz="quarter" idx="1"/>
          </p:nvPr>
        </p:nvPicPr>
        <p:blipFill>
          <a:blip r:embed="rId2" cstate="print"/>
          <a:stretch>
            <a:fillRect/>
          </a:stretch>
        </p:blipFill>
        <p:spPr>
          <a:xfrm>
            <a:off x="5029200" y="1726096"/>
            <a:ext cx="3429181" cy="3905795"/>
          </a:xfrm>
        </p:spPr>
      </p:pic>
      <p:pic>
        <p:nvPicPr>
          <p:cNvPr id="6" name="Picture 5">
            <a:extLst>
              <a:ext uri="{FF2B5EF4-FFF2-40B4-BE49-F238E27FC236}">
                <a16:creationId xmlns:a16="http://schemas.microsoft.com/office/drawing/2014/main" id="{1BD3DF0E-A21E-9414-A015-92A4C3C8D899}"/>
              </a:ext>
            </a:extLst>
          </p:cNvPr>
          <p:cNvPicPr>
            <a:picLocks noChangeAspect="1"/>
          </p:cNvPicPr>
          <p:nvPr/>
        </p:nvPicPr>
        <p:blipFill>
          <a:blip r:embed="rId3"/>
          <a:stretch>
            <a:fillRect/>
          </a:stretch>
        </p:blipFill>
        <p:spPr>
          <a:xfrm>
            <a:off x="268359" y="1752600"/>
            <a:ext cx="4114800" cy="3574774"/>
          </a:xfrm>
          <a:prstGeom prst="rect">
            <a:avLst/>
          </a:prstGeom>
        </p:spPr>
      </p:pic>
    </p:spTree>
    <p:extLst>
      <p:ext uri="{BB962C8B-B14F-4D97-AF65-F5344CB8AC3E}">
        <p14:creationId xmlns:p14="http://schemas.microsoft.com/office/powerpoint/2010/main" val="2316426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7467600" cy="563562"/>
          </a:xfrm>
        </p:spPr>
        <p:txBody>
          <a:bodyPr/>
          <a:lstStyle/>
          <a:p>
            <a:r>
              <a:rPr lang="en-US" dirty="0"/>
              <a:t>About The dataset Used</a:t>
            </a:r>
          </a:p>
        </p:txBody>
      </p:sp>
      <p:sp>
        <p:nvSpPr>
          <p:cNvPr id="6" name="Content Placeholder 5"/>
          <p:cNvSpPr>
            <a:spLocks noGrp="1"/>
          </p:cNvSpPr>
          <p:nvPr>
            <p:ph sz="quarter" idx="1"/>
          </p:nvPr>
        </p:nvSpPr>
        <p:spPr>
          <a:xfrm>
            <a:off x="367481" y="1295400"/>
            <a:ext cx="7467600" cy="4873752"/>
          </a:xfrm>
        </p:spPr>
        <p:txBody>
          <a:bodyPr/>
          <a:lstStyle/>
          <a:p>
            <a:r>
              <a:rPr lang="en-US" sz="1800" dirty="0"/>
              <a:t>For the training, we are using Real Tweets of 410 users consisting of depression and non depression class and 15 tweets of each user.</a:t>
            </a:r>
          </a:p>
          <a:p>
            <a:r>
              <a:rPr lang="en-US" sz="1800" dirty="0"/>
              <a:t>    In the depression class, we have 205 rows.</a:t>
            </a:r>
          </a:p>
          <a:p>
            <a:r>
              <a:rPr lang="en-US" sz="1800" dirty="0"/>
              <a:t>    In the non depression dataset we have 205 rows</a:t>
            </a:r>
          </a:p>
          <a:p>
            <a:r>
              <a:rPr lang="en-US" sz="1800" dirty="0"/>
              <a:t>     The dataset contains labels as - </a:t>
            </a:r>
          </a:p>
          <a:p>
            <a:pPr marL="0" indent="0">
              <a:buNone/>
            </a:pPr>
            <a:r>
              <a:rPr lang="en-US" sz="1800" dirty="0"/>
              <a:t>         - </a:t>
            </a:r>
            <a:r>
              <a:rPr lang="en-US" sz="1800" dirty="0" err="1"/>
              <a:t>user_id</a:t>
            </a:r>
            <a:endParaRPr lang="en-US" sz="1800" dirty="0"/>
          </a:p>
          <a:p>
            <a:pPr marL="0" indent="0">
              <a:buNone/>
            </a:pPr>
            <a:r>
              <a:rPr lang="en-US" sz="1800" dirty="0"/>
              <a:t>         - Tweet</a:t>
            </a:r>
          </a:p>
          <a:p>
            <a:pPr marL="0" indent="0">
              <a:buNone/>
            </a:pPr>
            <a:r>
              <a:rPr lang="en-US" sz="1800" dirty="0"/>
              <a:t>         - Status(depression, normal)</a:t>
            </a:r>
          </a:p>
          <a:p>
            <a:pPr>
              <a:buNone/>
            </a:pPr>
            <a:endParaRPr lang="en-US" dirty="0"/>
          </a:p>
        </p:txBody>
      </p:sp>
      <p:pic>
        <p:nvPicPr>
          <p:cNvPr id="7" name="Picture 6" descr="data.png"/>
          <p:cNvPicPr>
            <a:picLocks noChangeAspect="1"/>
          </p:cNvPicPr>
          <p:nvPr/>
        </p:nvPicPr>
        <p:blipFill>
          <a:blip r:embed="rId2" cstate="print"/>
          <a:stretch>
            <a:fillRect/>
          </a:stretch>
        </p:blipFill>
        <p:spPr>
          <a:xfrm>
            <a:off x="5722375" y="3048000"/>
            <a:ext cx="2095500" cy="2095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491570"/>
          </a:xfrm>
        </p:spPr>
        <p:txBody>
          <a:bodyPr>
            <a:normAutofit fontScale="90000"/>
          </a:bodyPr>
          <a:lstStyle/>
          <a:p>
            <a:r>
              <a:rPr lang="en-US" dirty="0"/>
              <a:t>Working</a:t>
            </a:r>
          </a:p>
        </p:txBody>
      </p:sp>
      <p:sp>
        <p:nvSpPr>
          <p:cNvPr id="6" name="TextBox 5">
            <a:extLst>
              <a:ext uri="{FF2B5EF4-FFF2-40B4-BE49-F238E27FC236}">
                <a16:creationId xmlns:a16="http://schemas.microsoft.com/office/drawing/2014/main" id="{67450663-BCD4-F740-9E5F-146D2250AF75}"/>
              </a:ext>
            </a:extLst>
          </p:cNvPr>
          <p:cNvSpPr txBox="1"/>
          <p:nvPr/>
        </p:nvSpPr>
        <p:spPr>
          <a:xfrm>
            <a:off x="811366" y="2804345"/>
            <a:ext cx="7162799" cy="369332"/>
          </a:xfrm>
          <a:prstGeom prst="rect">
            <a:avLst/>
          </a:prstGeom>
          <a:noFill/>
        </p:spPr>
        <p:txBody>
          <a:bodyPr wrap="square" rtlCol="0">
            <a:spAutoFit/>
          </a:bodyPr>
          <a:lstStyle/>
          <a:p>
            <a:r>
              <a:rPr lang="en-IN" dirty="0"/>
              <a:t>Output generated by BERT on multiple Tweets of an user </a:t>
            </a:r>
          </a:p>
        </p:txBody>
      </p:sp>
      <p:sp>
        <p:nvSpPr>
          <p:cNvPr id="13" name="TextBox 12">
            <a:extLst>
              <a:ext uri="{FF2B5EF4-FFF2-40B4-BE49-F238E27FC236}">
                <a16:creationId xmlns:a16="http://schemas.microsoft.com/office/drawing/2014/main" id="{92B56E59-E529-E1AF-FA17-B51476CCB997}"/>
              </a:ext>
            </a:extLst>
          </p:cNvPr>
          <p:cNvSpPr txBox="1"/>
          <p:nvPr/>
        </p:nvSpPr>
        <p:spPr>
          <a:xfrm>
            <a:off x="811366" y="687155"/>
            <a:ext cx="2047355" cy="369332"/>
          </a:xfrm>
          <a:prstGeom prst="rect">
            <a:avLst/>
          </a:prstGeom>
          <a:noFill/>
        </p:spPr>
        <p:txBody>
          <a:bodyPr wrap="none" rtlCol="0">
            <a:spAutoFit/>
          </a:bodyPr>
          <a:lstStyle/>
          <a:p>
            <a:r>
              <a:rPr lang="en-IN" dirty="0"/>
              <a:t>Confusion matrix</a:t>
            </a:r>
          </a:p>
        </p:txBody>
      </p:sp>
      <p:pic>
        <p:nvPicPr>
          <p:cNvPr id="4" name="Picture 3">
            <a:extLst>
              <a:ext uri="{FF2B5EF4-FFF2-40B4-BE49-F238E27FC236}">
                <a16:creationId xmlns:a16="http://schemas.microsoft.com/office/drawing/2014/main" id="{6DAFBC1C-8834-A4B8-AAF9-5C4C0F86A4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4496" y="1112102"/>
            <a:ext cx="7216138" cy="1636628"/>
          </a:xfrm>
          <a:prstGeom prst="rect">
            <a:avLst/>
          </a:prstGeom>
        </p:spPr>
      </p:pic>
      <p:pic>
        <p:nvPicPr>
          <p:cNvPr id="16" name="Content Placeholder 15">
            <a:extLst>
              <a:ext uri="{FF2B5EF4-FFF2-40B4-BE49-F238E27FC236}">
                <a16:creationId xmlns:a16="http://schemas.microsoft.com/office/drawing/2014/main" id="{6D5B9267-84B4-707A-AE29-24F6DC766DB9}"/>
              </a:ext>
            </a:extLst>
          </p:cNvPr>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844496" y="3229292"/>
            <a:ext cx="7467600" cy="354652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9556-DA42-4F1B-40BB-573A9EAF760A}"/>
              </a:ext>
            </a:extLst>
          </p:cNvPr>
          <p:cNvSpPr>
            <a:spLocks noGrp="1"/>
          </p:cNvSpPr>
          <p:nvPr>
            <p:ph type="title"/>
          </p:nvPr>
        </p:nvSpPr>
        <p:spPr>
          <a:xfrm>
            <a:off x="457200" y="274638"/>
            <a:ext cx="7467600" cy="487362"/>
          </a:xfrm>
        </p:spPr>
        <p:txBody>
          <a:bodyPr>
            <a:normAutofit fontScale="90000"/>
          </a:bodyPr>
          <a:lstStyle/>
          <a:p>
            <a:r>
              <a:rPr lang="en-IN" dirty="0"/>
              <a:t>Working (Continue…)</a:t>
            </a:r>
          </a:p>
        </p:txBody>
      </p:sp>
      <p:sp>
        <p:nvSpPr>
          <p:cNvPr id="6" name="TextBox 5">
            <a:extLst>
              <a:ext uri="{FF2B5EF4-FFF2-40B4-BE49-F238E27FC236}">
                <a16:creationId xmlns:a16="http://schemas.microsoft.com/office/drawing/2014/main" id="{E7C7AD6A-ECD9-854B-9841-48FF214B60B2}"/>
              </a:ext>
            </a:extLst>
          </p:cNvPr>
          <p:cNvSpPr txBox="1"/>
          <p:nvPr/>
        </p:nvSpPr>
        <p:spPr>
          <a:xfrm>
            <a:off x="381000" y="1025459"/>
            <a:ext cx="7253909" cy="369332"/>
          </a:xfrm>
          <a:prstGeom prst="rect">
            <a:avLst/>
          </a:prstGeom>
          <a:noFill/>
        </p:spPr>
        <p:txBody>
          <a:bodyPr wrap="none" rtlCol="0">
            <a:spAutoFit/>
          </a:bodyPr>
          <a:lstStyle/>
          <a:p>
            <a:r>
              <a:rPr lang="en-IN" dirty="0"/>
              <a:t>Output generated by BERT + LIME on multiple Tweets of an user</a:t>
            </a:r>
          </a:p>
        </p:txBody>
      </p:sp>
      <p:pic>
        <p:nvPicPr>
          <p:cNvPr id="12" name="Content Placeholder 11">
            <a:extLst>
              <a:ext uri="{FF2B5EF4-FFF2-40B4-BE49-F238E27FC236}">
                <a16:creationId xmlns:a16="http://schemas.microsoft.com/office/drawing/2014/main" id="{3D6F4902-92F4-6957-6BC4-F3813851E81B}"/>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1000" y="1658251"/>
            <a:ext cx="8153400" cy="5047350"/>
          </a:xfrm>
        </p:spPr>
      </p:pic>
    </p:spTree>
    <p:extLst>
      <p:ext uri="{BB962C8B-B14F-4D97-AF65-F5344CB8AC3E}">
        <p14:creationId xmlns:p14="http://schemas.microsoft.com/office/powerpoint/2010/main" val="428998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5979-1C5A-2A69-EC3F-1776491BC69A}"/>
              </a:ext>
            </a:extLst>
          </p:cNvPr>
          <p:cNvSpPr>
            <a:spLocks noGrp="1"/>
          </p:cNvSpPr>
          <p:nvPr>
            <p:ph type="title"/>
          </p:nvPr>
        </p:nvSpPr>
        <p:spPr>
          <a:xfrm>
            <a:off x="457200" y="274638"/>
            <a:ext cx="7467600" cy="639762"/>
          </a:xfrm>
        </p:spPr>
        <p:txBody>
          <a:bodyPr/>
          <a:lstStyle/>
          <a:p>
            <a:r>
              <a:rPr lang="en-US" dirty="0"/>
              <a:t>Why Bert + Lime Model?</a:t>
            </a:r>
            <a:endParaRPr lang="en-IN" dirty="0"/>
          </a:p>
        </p:txBody>
      </p:sp>
      <p:sp>
        <p:nvSpPr>
          <p:cNvPr id="3" name="Content Placeholder 2">
            <a:extLst>
              <a:ext uri="{FF2B5EF4-FFF2-40B4-BE49-F238E27FC236}">
                <a16:creationId xmlns:a16="http://schemas.microsoft.com/office/drawing/2014/main" id="{059F1CDA-583F-820B-283F-426AB996AD0E}"/>
              </a:ext>
            </a:extLst>
          </p:cNvPr>
          <p:cNvSpPr>
            <a:spLocks noGrp="1"/>
          </p:cNvSpPr>
          <p:nvPr>
            <p:ph sz="quarter" idx="1"/>
          </p:nvPr>
        </p:nvSpPr>
        <p:spPr>
          <a:xfrm>
            <a:off x="457200" y="1447800"/>
            <a:ext cx="7467600" cy="3352800"/>
          </a:xfrm>
        </p:spPr>
        <p:txBody>
          <a:bodyPr>
            <a:normAutofit/>
          </a:bodyPr>
          <a:lstStyle/>
          <a:p>
            <a:pPr rtl="0">
              <a:buFont typeface="+mj-lt"/>
              <a:buAutoNum type="arabicPeriod"/>
            </a:pPr>
            <a:r>
              <a:rPr lang="en-IN" sz="1600" b="1" dirty="0"/>
              <a:t>Advanced Contextual Analysis and High Accuracy</a:t>
            </a:r>
            <a:br>
              <a:rPr lang="en-IN" sz="1400" dirty="0"/>
            </a:br>
            <a:r>
              <a:rPr lang="en-IN" sz="1400" dirty="0"/>
              <a:t>BERT’s bidirectional design captures tweet emotions (e.g., sarcasm), outperforming TF-IDF or LSTM for accurate depression detection in Training.csv.</a:t>
            </a:r>
          </a:p>
          <a:p>
            <a:pPr rtl="0">
              <a:buFont typeface="+mj-lt"/>
              <a:buAutoNum type="arabicPeriod"/>
            </a:pPr>
            <a:r>
              <a:rPr lang="en-IN" sz="1600" b="1" dirty="0"/>
              <a:t>Clear and Transparent Explanations</a:t>
            </a:r>
            <a:br>
              <a:rPr lang="en-IN" sz="1400" dirty="0"/>
            </a:br>
            <a:r>
              <a:rPr lang="en-IN" sz="1400" dirty="0"/>
              <a:t>LIME highlights key words (e.g., “sad”) in red, simplifying BERT’s predictions for mental health use, unlike complex SHAP.</a:t>
            </a:r>
          </a:p>
          <a:p>
            <a:pPr rtl="0">
              <a:buFont typeface="+mj-lt"/>
              <a:buAutoNum type="arabicPeriod"/>
            </a:pPr>
            <a:r>
              <a:rPr lang="en-IN" sz="1600" b="1" dirty="0"/>
              <a:t>Strongly work  with Limited Data</a:t>
            </a:r>
            <a:br>
              <a:rPr lang="en-IN" sz="1400" dirty="0"/>
            </a:br>
            <a:r>
              <a:rPr lang="en-IN" sz="1400" dirty="0"/>
              <a:t>BERT excels with the 516-sample dataset via pretraining, and LIME enables case-specific analysis, surpassing data-intensive GRUs.</a:t>
            </a:r>
          </a:p>
          <a:p>
            <a:pPr rtl="0">
              <a:buFont typeface="+mj-lt"/>
              <a:buAutoNum type="arabicPeriod"/>
            </a:pPr>
            <a:r>
              <a:rPr lang="en-IN" sz="1600" b="1" dirty="0"/>
              <a:t>Ethical and Trustworthy</a:t>
            </a:r>
            <a:br>
              <a:rPr lang="en-IN" sz="1400" dirty="0"/>
            </a:br>
            <a:r>
              <a:rPr lang="en-IN" sz="1400" dirty="0"/>
              <a:t>BERT reduces missed detections, and LIME’s visualizations ensure transparency, meeting responsible mental health screening needs.</a:t>
            </a:r>
          </a:p>
          <a:p>
            <a:pPr marL="0" indent="0">
              <a:buNone/>
            </a:pPr>
            <a:endParaRPr lang="en-IN" sz="1800" b="1" dirty="0"/>
          </a:p>
        </p:txBody>
      </p:sp>
    </p:spTree>
    <p:extLst>
      <p:ext uri="{BB962C8B-B14F-4D97-AF65-F5344CB8AC3E}">
        <p14:creationId xmlns:p14="http://schemas.microsoft.com/office/powerpoint/2010/main" val="355993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7322" y="381000"/>
            <a:ext cx="7467600" cy="533400"/>
          </a:xfrm>
        </p:spPr>
        <p:txBody>
          <a:bodyPr>
            <a:normAutofit fontScale="90000"/>
          </a:bodyPr>
          <a:lstStyle/>
          <a:p>
            <a:r>
              <a:rPr lang="en-US" dirty="0"/>
              <a:t>Future Goal</a:t>
            </a:r>
          </a:p>
        </p:txBody>
      </p:sp>
      <p:sp>
        <p:nvSpPr>
          <p:cNvPr id="3" name="Content Placeholder 2"/>
          <p:cNvSpPr>
            <a:spLocks noGrp="1"/>
          </p:cNvSpPr>
          <p:nvPr>
            <p:ph sz="quarter" idx="1"/>
          </p:nvPr>
        </p:nvSpPr>
        <p:spPr>
          <a:xfrm>
            <a:off x="533400" y="1219200"/>
            <a:ext cx="7696200" cy="2895600"/>
          </a:xfrm>
        </p:spPr>
        <p:txBody>
          <a:bodyPr>
            <a:normAutofit/>
          </a:bodyPr>
          <a:lstStyle/>
          <a:p>
            <a:pPr marL="0" indent="0">
              <a:buNone/>
            </a:pPr>
            <a:r>
              <a:rPr lang="en-US" sz="1600" b="1" dirty="0"/>
              <a:t>1. Multilingual Support</a:t>
            </a:r>
          </a:p>
          <a:p>
            <a:pPr marL="0" indent="0">
              <a:buNone/>
            </a:pPr>
            <a:r>
              <a:rPr lang="en-US" sz="1400" dirty="0"/>
              <a:t>     Expand the model to multilingual datasets while ensuring bias-free predictions</a:t>
            </a:r>
            <a:endParaRPr lang="en-US" sz="1800" dirty="0"/>
          </a:p>
          <a:p>
            <a:pPr marL="0" indent="0" rtl="0">
              <a:buNone/>
            </a:pPr>
            <a:r>
              <a:rPr lang="en-US" sz="1600" b="1" dirty="0"/>
              <a:t>2. Improve Explainability</a:t>
            </a:r>
            <a:endParaRPr lang="en-US" sz="1200" b="1" dirty="0"/>
          </a:p>
          <a:p>
            <a:pPr marL="0" indent="0" algn="ctr">
              <a:buNone/>
            </a:pPr>
            <a:r>
              <a:rPr lang="en-US" sz="1400" dirty="0"/>
              <a:t>    Advance LIME visualizations with interactive dashboards, highlighting key phrases for     clinicians, making predictions more actionable than current word-level outputs.</a:t>
            </a:r>
          </a:p>
          <a:p>
            <a:pPr marL="0" indent="0" rtl="0">
              <a:buNone/>
            </a:pPr>
            <a:r>
              <a:rPr lang="en-US" sz="1600" b="1" dirty="0"/>
              <a:t>3. Real-Time Deployment</a:t>
            </a:r>
            <a:endParaRPr lang="en-US" sz="1200" b="1" dirty="0"/>
          </a:p>
          <a:p>
            <a:pPr marL="365760" lvl="1" indent="0" algn="just">
              <a:buNone/>
            </a:pPr>
            <a:r>
              <a:rPr lang="en-US" sz="1400" dirty="0"/>
              <a:t>Develop a Flask API for real-time tweet analysis, integrating with social media platforms to flag at-risk users instantly for timely interventions.</a:t>
            </a:r>
            <a:endParaRPr lang="en-US" sz="10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51CF-123C-363F-4783-AA0BFDC327E2}"/>
              </a:ext>
            </a:extLst>
          </p:cNvPr>
          <p:cNvSpPr>
            <a:spLocks noGrp="1"/>
          </p:cNvSpPr>
          <p:nvPr>
            <p:ph type="title"/>
          </p:nvPr>
        </p:nvSpPr>
        <p:spPr>
          <a:xfrm>
            <a:off x="457200" y="381000"/>
            <a:ext cx="7467600" cy="685800"/>
          </a:xfrm>
        </p:spPr>
        <p:txBody>
          <a:bodyPr/>
          <a:lstStyle/>
          <a:p>
            <a:r>
              <a:rPr lang="en-US" dirty="0"/>
              <a:t>CONCLUSION </a:t>
            </a:r>
            <a:endParaRPr lang="en-IN" dirty="0"/>
          </a:p>
        </p:txBody>
      </p:sp>
      <p:sp>
        <p:nvSpPr>
          <p:cNvPr id="4" name="Rectangle 1">
            <a:extLst>
              <a:ext uri="{FF2B5EF4-FFF2-40B4-BE49-F238E27FC236}">
                <a16:creationId xmlns:a16="http://schemas.microsoft.com/office/drawing/2014/main" id="{FDE9B644-2C38-347E-C1E7-13FE42D572A8}"/>
              </a:ext>
            </a:extLst>
          </p:cNvPr>
          <p:cNvSpPr>
            <a:spLocks noGrp="1" noChangeArrowheads="1"/>
          </p:cNvSpPr>
          <p:nvPr>
            <p:ph sz="quarter" idx="1"/>
          </p:nvPr>
        </p:nvSpPr>
        <p:spPr bwMode="auto">
          <a:xfrm>
            <a:off x="266700" y="1524000"/>
            <a:ext cx="7848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Summary: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ClrTx/>
              <a:buSzTx/>
            </a:pPr>
            <a:r>
              <a:rPr kumimoji="0" lang="en-US" altLang="en-US" sz="1500" b="0" i="0" u="none" strike="noStrike" cap="none" normalizeH="0" baseline="0" dirty="0">
                <a:ln>
                  <a:noFill/>
                </a:ln>
                <a:solidFill>
                  <a:schemeClr val="tx1"/>
                </a:solidFill>
                <a:effectLst/>
                <a:latin typeface="Arial" panose="020B0604020202020204" pitchFamily="34" charset="0"/>
              </a:rPr>
              <a:t>The BERT + LIME model effectively detects depression from text and explains the reasoning behind its predictions.</a:t>
            </a:r>
          </a:p>
          <a:p>
            <a:pPr lvl="1" eaLnBrk="0" fontAlgn="base" hangingPunct="0">
              <a:spcBef>
                <a:spcPct val="0"/>
              </a:spcBef>
              <a:spcAft>
                <a:spcPct val="0"/>
              </a:spcAft>
              <a:buClrTx/>
              <a:buSzTx/>
            </a:pPr>
            <a:r>
              <a:rPr kumimoji="0" lang="en-US" altLang="en-US" sz="1500" b="0" i="0" u="none" strike="noStrike" cap="none" normalizeH="0" baseline="0" dirty="0">
                <a:ln>
                  <a:noFill/>
                </a:ln>
                <a:solidFill>
                  <a:schemeClr val="tx1"/>
                </a:solidFill>
                <a:effectLst/>
                <a:latin typeface="Arial" panose="020B0604020202020204" pitchFamily="34" charset="0"/>
              </a:rPr>
              <a:t>This combination improves both accuracy and trust, making it useful for real-world applications.</a:t>
            </a:r>
          </a:p>
          <a:p>
            <a:pPr lvl="1" eaLnBrk="0" fontAlgn="base" hangingPunct="0">
              <a:spcBef>
                <a:spcPct val="0"/>
              </a:spcBef>
              <a:spcAft>
                <a:spcPct val="0"/>
              </a:spcAft>
              <a:buClrTx/>
              <a:buSzTx/>
            </a:pPr>
            <a:endParaRPr lang="en-US" altLang="en-US" sz="1500" dirty="0">
              <a:latin typeface="Arial" panose="020B0604020202020204" pitchFamily="34" charset="0"/>
            </a:endParaRPr>
          </a:p>
          <a:p>
            <a:pPr marL="365760" lvl="1" indent="0" eaLnBrk="0" fontAlgn="base" hangingPunct="0">
              <a:spcBef>
                <a:spcPct val="0"/>
              </a:spcBef>
              <a:spcAft>
                <a:spcPct val="0"/>
              </a:spcAft>
              <a:buClrTx/>
              <a:buSzTx/>
              <a:buNone/>
            </a:pP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Key Takeaway: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ClrTx/>
              <a:buSzTx/>
            </a:pPr>
            <a:r>
              <a:rPr kumimoji="0" lang="en-US" altLang="en-US" sz="1500" b="0" i="0" u="none" strike="noStrike" cap="none" normalizeH="0" baseline="0" dirty="0">
                <a:ln>
                  <a:noFill/>
                </a:ln>
                <a:solidFill>
                  <a:schemeClr val="tx1"/>
                </a:solidFill>
                <a:effectLst/>
                <a:latin typeface="Arial" panose="020B0604020202020204" pitchFamily="34" charset="0"/>
              </a:rPr>
              <a:t>The model could play a crucial role in early depression detection and mental health support.</a:t>
            </a:r>
          </a:p>
        </p:txBody>
      </p:sp>
    </p:spTree>
    <p:extLst>
      <p:ext uri="{BB962C8B-B14F-4D97-AF65-F5344CB8AC3E}">
        <p14:creationId xmlns:p14="http://schemas.microsoft.com/office/powerpoint/2010/main" val="3001274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DD31D-8D9A-D07B-29FE-AF6B2220F938}"/>
              </a:ext>
            </a:extLst>
          </p:cNvPr>
          <p:cNvSpPr>
            <a:spLocks noGrp="1"/>
          </p:cNvSpPr>
          <p:nvPr>
            <p:ph type="title"/>
          </p:nvPr>
        </p:nvSpPr>
        <p:spPr/>
        <p:txBody>
          <a:bodyPr/>
          <a:lstStyle/>
          <a:p>
            <a:r>
              <a:rPr lang="en-US" dirty="0"/>
              <a:t>Reference</a:t>
            </a:r>
            <a:endParaRPr lang="en-IN" dirty="0"/>
          </a:p>
        </p:txBody>
      </p:sp>
      <p:sp>
        <p:nvSpPr>
          <p:cNvPr id="3" name="Content Placeholder 2">
            <a:extLst>
              <a:ext uri="{FF2B5EF4-FFF2-40B4-BE49-F238E27FC236}">
                <a16:creationId xmlns:a16="http://schemas.microsoft.com/office/drawing/2014/main" id="{2ECFF9CD-8445-8721-8A25-B024DAF7E1C5}"/>
              </a:ext>
            </a:extLst>
          </p:cNvPr>
          <p:cNvSpPr>
            <a:spLocks noGrp="1"/>
          </p:cNvSpPr>
          <p:nvPr>
            <p:ph sz="quarter" idx="1"/>
          </p:nvPr>
        </p:nvSpPr>
        <p:spPr/>
        <p:txBody>
          <a:bodyPr/>
          <a:lstStyle/>
          <a:p>
            <a:r>
              <a:rPr lang="en-US" sz="1800" dirty="0">
                <a:solidFill>
                  <a:schemeClr val="accent1">
                    <a:lumMod val="75000"/>
                  </a:schemeClr>
                </a:solidFill>
                <a:hlinkClick r:id="rId2"/>
              </a:rPr>
              <a:t>https://aclanthology.org/2023.ltedi-1.22.pdf</a:t>
            </a:r>
            <a:endParaRPr lang="en-US" sz="1800" dirty="0">
              <a:solidFill>
                <a:schemeClr val="accent1">
                  <a:lumMod val="75000"/>
                </a:schemeClr>
              </a:solidFill>
            </a:endParaRPr>
          </a:p>
          <a:p>
            <a:r>
              <a:rPr lang="en-US" sz="1800" u="sng" dirty="0">
                <a:solidFill>
                  <a:schemeClr val="accent1">
                    <a:lumMod val="75000"/>
                  </a:schemeClr>
                </a:solidFill>
              </a:rPr>
              <a:t>https://www.researchgate.net/publication/359904922_Feature_Based_Depression_Detection_from_Twitter_Dat </a:t>
            </a:r>
            <a:r>
              <a:rPr lang="en-US" sz="1800" u="sng" dirty="0" err="1">
                <a:solidFill>
                  <a:schemeClr val="accent1">
                    <a:lumMod val="75000"/>
                  </a:schemeClr>
                </a:solidFill>
              </a:rPr>
              <a:t>a_Using_Machine_Learning_Techniques</a:t>
            </a:r>
            <a:endParaRPr lang="en-US" sz="1800" u="sng" dirty="0">
              <a:solidFill>
                <a:schemeClr val="accent1">
                  <a:lumMod val="75000"/>
                </a:schemeClr>
              </a:solidFill>
            </a:endParaRPr>
          </a:p>
          <a:p>
            <a:pPr marL="0" indent="0">
              <a:buNone/>
            </a:pPr>
            <a:endParaRPr lang="en-IN" dirty="0"/>
          </a:p>
        </p:txBody>
      </p:sp>
    </p:spTree>
    <p:extLst>
      <p:ext uri="{BB962C8B-B14F-4D97-AF65-F5344CB8AC3E}">
        <p14:creationId xmlns:p14="http://schemas.microsoft.com/office/powerpoint/2010/main" val="2774458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87E94-9215-ADCA-06AE-FE41B0AF5134}"/>
              </a:ext>
            </a:extLst>
          </p:cNvPr>
          <p:cNvSpPr>
            <a:spLocks noGrp="1"/>
          </p:cNvSpPr>
          <p:nvPr>
            <p:ph type="title"/>
          </p:nvPr>
        </p:nvSpPr>
        <p:spPr>
          <a:xfrm>
            <a:off x="685800" y="2895600"/>
            <a:ext cx="7467600" cy="808038"/>
          </a:xfrm>
        </p:spPr>
        <p:txBody>
          <a:bodyPr>
            <a:normAutofit fontScale="90000"/>
          </a:bodyPr>
          <a:lstStyle/>
          <a:p>
            <a:pPr algn="ctr"/>
            <a:r>
              <a:rPr lang="en-US" sz="4800" dirty="0">
                <a:latin typeface="Algerian" panose="04020705040A02060702" pitchFamily="82" charset="0"/>
              </a:rPr>
              <a:t>THANK YOU</a:t>
            </a:r>
            <a:endParaRPr lang="en-IN" sz="4800" dirty="0">
              <a:latin typeface="Algerian" panose="04020705040A02060702" pitchFamily="82" charset="0"/>
            </a:endParaRPr>
          </a:p>
        </p:txBody>
      </p:sp>
    </p:spTree>
    <p:extLst>
      <p:ext uri="{BB962C8B-B14F-4D97-AF65-F5344CB8AC3E}">
        <p14:creationId xmlns:p14="http://schemas.microsoft.com/office/powerpoint/2010/main" val="342346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7FDF-EFF9-3270-742F-05445B832AF3}"/>
              </a:ext>
            </a:extLst>
          </p:cNvPr>
          <p:cNvSpPr>
            <a:spLocks noGrp="1"/>
          </p:cNvSpPr>
          <p:nvPr>
            <p:ph type="ctrTitle"/>
          </p:nvPr>
        </p:nvSpPr>
        <p:spPr>
          <a:xfrm>
            <a:off x="2133600" y="2552700"/>
            <a:ext cx="6553200" cy="1752600"/>
          </a:xfrm>
        </p:spPr>
        <p:txBody>
          <a:bodyPr>
            <a:normAutofit fontScale="90000"/>
          </a:bodyPr>
          <a:lstStyle/>
          <a:p>
            <a:pPr algn="ctr"/>
            <a:r>
              <a:rPr lang="en-US" u="sng" dirty="0"/>
              <a:t>Project Title</a:t>
            </a:r>
            <a:br>
              <a:rPr lang="en-US" u="sng" dirty="0"/>
            </a:br>
            <a:br>
              <a:rPr lang="en-US" dirty="0"/>
            </a:br>
            <a:r>
              <a:rPr lang="en-US" dirty="0">
                <a:solidFill>
                  <a:schemeClr val="tx1">
                    <a:lumMod val="95000"/>
                    <a:lumOff val="5000"/>
                  </a:schemeClr>
                </a:solidFill>
                <a:latin typeface="Algerian" panose="04020705040A02060702" pitchFamily="82" charset="0"/>
              </a:rPr>
              <a:t>Depression Detection from Twitter Data Using BERT and LIME: An Explainable AI Approach</a:t>
            </a:r>
            <a:endParaRPr lang="en-IN" dirty="0">
              <a:solidFill>
                <a:schemeClr val="tx1">
                  <a:lumMod val="95000"/>
                  <a:lumOff val="5000"/>
                </a:schemeClr>
              </a:solidFill>
              <a:latin typeface="Algerian" panose="04020705040A02060702" pitchFamily="82" charset="0"/>
            </a:endParaRPr>
          </a:p>
        </p:txBody>
      </p:sp>
    </p:spTree>
    <p:extLst>
      <p:ext uri="{BB962C8B-B14F-4D97-AF65-F5344CB8AC3E}">
        <p14:creationId xmlns:p14="http://schemas.microsoft.com/office/powerpoint/2010/main" val="2085115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467600" cy="457200"/>
          </a:xfrm>
        </p:spPr>
        <p:txBody>
          <a:bodyPr>
            <a:normAutofit fontScale="90000"/>
          </a:bodyPr>
          <a:lstStyle/>
          <a:p>
            <a:r>
              <a:rPr lang="en-US" b="1" dirty="0">
                <a:solidFill>
                  <a:schemeClr val="tx1">
                    <a:lumMod val="75000"/>
                    <a:lumOff val="25000"/>
                  </a:schemeClr>
                </a:solidFill>
              </a:rPr>
              <a:t>Table of content</a:t>
            </a:r>
          </a:p>
        </p:txBody>
      </p:sp>
      <p:sp>
        <p:nvSpPr>
          <p:cNvPr id="3" name="Content Placeholder 2"/>
          <p:cNvSpPr>
            <a:spLocks noGrp="1"/>
          </p:cNvSpPr>
          <p:nvPr>
            <p:ph sz="quarter" idx="1"/>
          </p:nvPr>
        </p:nvSpPr>
        <p:spPr>
          <a:xfrm>
            <a:off x="457200" y="1371600"/>
            <a:ext cx="7467600" cy="5102352"/>
          </a:xfrm>
        </p:spPr>
        <p:txBody>
          <a:bodyPr>
            <a:normAutofit/>
          </a:bodyPr>
          <a:lstStyle/>
          <a:p>
            <a:pPr marL="457200" indent="-457200">
              <a:buAutoNum type="arabicPeriod"/>
            </a:pPr>
            <a:r>
              <a:rPr lang="en-US" sz="1800" dirty="0"/>
              <a:t>Introduction</a:t>
            </a:r>
          </a:p>
          <a:p>
            <a:pPr marL="457200" indent="-457200">
              <a:buAutoNum type="arabicPeriod"/>
            </a:pPr>
            <a:r>
              <a:rPr lang="en-US" sz="1800" dirty="0"/>
              <a:t>Related Work</a:t>
            </a:r>
          </a:p>
          <a:p>
            <a:pPr marL="457200" indent="-457200">
              <a:buAutoNum type="arabicPeriod"/>
            </a:pPr>
            <a:r>
              <a:rPr lang="en-US" sz="1800" dirty="0"/>
              <a:t>Problem Statement</a:t>
            </a:r>
          </a:p>
          <a:p>
            <a:pPr marL="457200" indent="-457200">
              <a:buAutoNum type="arabicPeriod"/>
            </a:pPr>
            <a:r>
              <a:rPr lang="en-US" sz="1800" dirty="0"/>
              <a:t>Objective</a:t>
            </a:r>
          </a:p>
          <a:p>
            <a:pPr marL="457200" indent="-457200">
              <a:buAutoNum type="arabicPeriod"/>
            </a:pPr>
            <a:r>
              <a:rPr lang="en-US" sz="1800" dirty="0"/>
              <a:t>Proposed Model</a:t>
            </a:r>
          </a:p>
          <a:p>
            <a:pPr marL="457200" indent="-457200">
              <a:buAutoNum type="arabicPeriod"/>
            </a:pPr>
            <a:r>
              <a:rPr lang="en-US" sz="1800" dirty="0"/>
              <a:t>About the Dataset</a:t>
            </a:r>
          </a:p>
          <a:p>
            <a:pPr marL="457200" indent="-457200">
              <a:buFont typeface="Wingdings"/>
              <a:buAutoNum type="arabicPeriod"/>
            </a:pPr>
            <a:r>
              <a:rPr lang="en-US" sz="1800" dirty="0"/>
              <a:t>Working</a:t>
            </a:r>
          </a:p>
          <a:p>
            <a:pPr marL="457200" indent="-457200">
              <a:buFont typeface="Wingdings"/>
              <a:buAutoNum type="arabicPeriod"/>
            </a:pPr>
            <a:r>
              <a:rPr lang="en-US" sz="1800" dirty="0"/>
              <a:t>Why BERT + LIME Model</a:t>
            </a:r>
          </a:p>
          <a:p>
            <a:pPr marL="457200" indent="-457200">
              <a:buAutoNum type="arabicPeriod"/>
            </a:pPr>
            <a:r>
              <a:rPr lang="en-US" sz="1800" dirty="0"/>
              <a:t>Future Goal</a:t>
            </a:r>
          </a:p>
          <a:p>
            <a:pPr marL="457200" indent="-457200">
              <a:buAutoNum type="arabicPeriod"/>
            </a:pPr>
            <a:r>
              <a:rPr lang="en-US" sz="1800" dirty="0"/>
              <a:t>Conclusion</a:t>
            </a:r>
          </a:p>
          <a:p>
            <a:pPr marL="457200" indent="-457200">
              <a:buAutoNum type="arabicPeriod"/>
            </a:pPr>
            <a:r>
              <a:rPr lang="en-US" sz="1800" dirty="0"/>
              <a:t>References</a:t>
            </a:r>
          </a:p>
          <a:p>
            <a:pPr marL="457200" indent="-457200">
              <a:buAutoNum type="arabicPeriod"/>
            </a:pPr>
            <a:endParaRPr lang="en-US" dirty="0"/>
          </a:p>
          <a:p>
            <a:pPr marL="457200" indent="-457200">
              <a:buAutoNum type="arabicPeriod"/>
            </a:pPr>
            <a:endParaRPr lang="en-US" dirty="0"/>
          </a:p>
          <a:p>
            <a:pPr marL="457200" indent="-457200">
              <a:buAutoNum type="arabicPeriod"/>
            </a:pPr>
            <a:endParaRPr lang="en-US" dirty="0"/>
          </a:p>
          <a:p>
            <a:pPr>
              <a:buNone/>
            </a:pPr>
            <a:endParaRPr lang="en-US" dirty="0"/>
          </a:p>
        </p:txBody>
      </p:sp>
      <p:pic>
        <p:nvPicPr>
          <p:cNvPr id="4" name="Picture 3" descr="dep.jpg"/>
          <p:cNvPicPr>
            <a:picLocks noChangeAspect="1"/>
          </p:cNvPicPr>
          <p:nvPr/>
        </p:nvPicPr>
        <p:blipFill>
          <a:blip r:embed="rId2" cstate="print"/>
          <a:stretch>
            <a:fillRect/>
          </a:stretch>
        </p:blipFill>
        <p:spPr>
          <a:xfrm>
            <a:off x="4114800" y="2057400"/>
            <a:ext cx="4114800" cy="2743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2C71-7197-F2FC-598F-2FEB19A0232C}"/>
              </a:ext>
            </a:extLst>
          </p:cNvPr>
          <p:cNvSpPr>
            <a:spLocks noGrp="1"/>
          </p:cNvSpPr>
          <p:nvPr>
            <p:ph type="title"/>
          </p:nvPr>
        </p:nvSpPr>
        <p:spPr>
          <a:xfrm>
            <a:off x="457200" y="274638"/>
            <a:ext cx="7467600" cy="715962"/>
          </a:xfrm>
        </p:spPr>
        <p:txBody>
          <a:bodyPr/>
          <a:lstStyle/>
          <a:p>
            <a:r>
              <a:rPr lang="en-US" b="1" dirty="0"/>
              <a:t>Introduction </a:t>
            </a:r>
            <a:endParaRPr lang="en-IN" b="1" dirty="0"/>
          </a:p>
        </p:txBody>
      </p:sp>
      <p:sp>
        <p:nvSpPr>
          <p:cNvPr id="4" name="Rectangle 1">
            <a:extLst>
              <a:ext uri="{FF2B5EF4-FFF2-40B4-BE49-F238E27FC236}">
                <a16:creationId xmlns:a16="http://schemas.microsoft.com/office/drawing/2014/main" id="{A838DAD3-0CF5-A928-CA9B-BCAB99B72C64}"/>
              </a:ext>
            </a:extLst>
          </p:cNvPr>
          <p:cNvSpPr>
            <a:spLocks noGrp="1" noChangeArrowheads="1"/>
          </p:cNvSpPr>
          <p:nvPr>
            <p:ph sz="quarter" idx="1"/>
          </p:nvPr>
        </p:nvSpPr>
        <p:spPr bwMode="auto">
          <a:xfrm>
            <a:off x="304800" y="1295400"/>
            <a:ext cx="8153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Arial" panose="020B0604020202020204" pitchFamily="34" charset="0"/>
              </a:rPr>
              <a:t>Depression is a common mental health disorder that affects millions of people worldwide</a:t>
            </a:r>
            <a:r>
              <a:rPr lang="en-US" altLang="en-US" sz="1800" dirty="0">
                <a:latin typeface="Arial" panose="020B0604020202020204" pitchFamily="34" charset="0"/>
              </a:rPr>
              <a:t>.</a:t>
            </a:r>
          </a:p>
          <a:p>
            <a:pPr marL="0" indent="0" eaLnBrk="0" fontAlgn="base" hangingPunct="0">
              <a:spcBef>
                <a:spcPct val="0"/>
              </a:spcBef>
              <a:spcAft>
                <a:spcPct val="0"/>
              </a:spcAft>
              <a:buClrTx/>
              <a:buSzTx/>
              <a:buNone/>
            </a:pPr>
            <a:endParaRPr lang="en-US" altLang="en-US" sz="1800" dirty="0">
              <a:latin typeface="Arial" panose="020B0604020202020204" pitchFamily="34" charset="0"/>
            </a:endParaRPr>
          </a:p>
          <a:p>
            <a:pPr eaLnBrk="0" fontAlgn="base" hangingPunct="0">
              <a:spcBef>
                <a:spcPct val="0"/>
              </a:spcBef>
              <a:spcAft>
                <a:spcPct val="0"/>
              </a:spcAft>
              <a:buClrTx/>
              <a:buSzTx/>
              <a:buFont typeface="Courier New" panose="02070309020205020404" pitchFamily="49" charset="0"/>
              <a:buChar char="o"/>
            </a:pPr>
            <a:r>
              <a:rPr kumimoji="0" lang="en-US" altLang="en-US" sz="1800" b="0" i="0" u="none" strike="noStrike" cap="none" normalizeH="0" baseline="0" dirty="0">
                <a:ln>
                  <a:noFill/>
                </a:ln>
                <a:solidFill>
                  <a:schemeClr val="tx1"/>
                </a:solidFill>
                <a:effectLst/>
                <a:latin typeface="Arial" panose="020B0604020202020204" pitchFamily="34" charset="0"/>
              </a:rPr>
              <a:t>According to WHO Report March 2023 </a:t>
            </a:r>
            <a:r>
              <a:rPr lang="en-US" sz="1800" i="0" dirty="0">
                <a:effectLst/>
                <a:latin typeface="Noto Sans" panose="020B0502040504020204" pitchFamily="34" charset="0"/>
              </a:rPr>
              <a:t>An estimated 3.8% of the population experience depression, including 5% of adults (4% among men and 6% among women), and 5.7% of adults older than 60 years. More than 700 000 people die due to suicide every year. Suicide is the fourth leading cause of death in 15–29-year-olds.</a:t>
            </a:r>
          </a:p>
          <a:p>
            <a:pPr marL="0" indent="0" eaLnBrk="0" fontAlgn="base" hangingPunct="0">
              <a:spcBef>
                <a:spcPct val="0"/>
              </a:spcBef>
              <a:spcAft>
                <a:spcPct val="0"/>
              </a:spcAft>
              <a:buClrTx/>
              <a:buSzTx/>
              <a:buNone/>
            </a:pPr>
            <a:endParaRPr lang="en-US" sz="1800" i="0" dirty="0">
              <a:solidFill>
                <a:srgbClr val="3C4245"/>
              </a:solidFill>
              <a:effectLst/>
              <a:latin typeface="Noto Sans" panose="020B0502040504020204" pitchFamily="34" charset="0"/>
            </a:endParaRPr>
          </a:p>
          <a:p>
            <a:pPr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Arial" panose="020B0604020202020204" pitchFamily="34" charset="0"/>
              </a:rPr>
              <a:t>Global Impact:</a:t>
            </a:r>
            <a:r>
              <a:rPr kumimoji="0" lang="en-US" altLang="en-US" sz="1800" b="0" i="0" u="none" strike="noStrike" cap="none" normalizeH="0" baseline="0" dirty="0">
                <a:ln>
                  <a:noFill/>
                </a:ln>
                <a:solidFill>
                  <a:schemeClr val="tx1"/>
                </a:solidFill>
                <a:effectLst/>
                <a:latin typeface="Arial" panose="020B0604020202020204" pitchFamily="34" charset="0"/>
              </a:rPr>
              <a:t> Depression can lead to severe outcomes like reduced productivity, deteriorating mental and physical health, and, in some cases, suicide.</a:t>
            </a:r>
          </a:p>
          <a:p>
            <a:pPr marL="0" indent="0" eaLnBrk="0" fontAlgn="base" hangingPunct="0">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Arial" panose="020B0604020202020204" pitchFamily="34" charset="0"/>
              </a:rPr>
              <a:t>Why Early Detection is Important: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Early detection can help prevent worsening symptoms by encouraging individuals to seek timely help.</a:t>
            </a:r>
          </a:p>
        </p:txBody>
      </p:sp>
    </p:spTree>
    <p:extLst>
      <p:ext uri="{BB962C8B-B14F-4D97-AF65-F5344CB8AC3E}">
        <p14:creationId xmlns:p14="http://schemas.microsoft.com/office/powerpoint/2010/main" val="4030889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7467600" cy="533400"/>
          </a:xfrm>
        </p:spPr>
        <p:txBody>
          <a:bodyPr>
            <a:normAutofit fontScale="90000"/>
          </a:bodyPr>
          <a:lstStyle/>
          <a:p>
            <a:r>
              <a:rPr lang="en-US" dirty="0">
                <a:solidFill>
                  <a:schemeClr val="tx1">
                    <a:lumMod val="75000"/>
                    <a:lumOff val="25000"/>
                  </a:schemeClr>
                </a:solidFill>
              </a:rPr>
              <a:t>RELATED WORK</a:t>
            </a:r>
          </a:p>
        </p:txBody>
      </p:sp>
      <p:sp>
        <p:nvSpPr>
          <p:cNvPr id="3" name="Content Placeholder 2"/>
          <p:cNvSpPr>
            <a:spLocks noGrp="1"/>
          </p:cNvSpPr>
          <p:nvPr>
            <p:ph sz="quarter" idx="1"/>
          </p:nvPr>
        </p:nvSpPr>
        <p:spPr>
          <a:xfrm>
            <a:off x="381000" y="1295400"/>
            <a:ext cx="7467600" cy="5029200"/>
          </a:xfrm>
        </p:spPr>
        <p:txBody>
          <a:bodyPr>
            <a:normAutofit/>
          </a:bodyPr>
          <a:lstStyle/>
          <a:p>
            <a:r>
              <a:rPr lang="pt-BR" sz="1600" b="1" dirty="0"/>
              <a:t>Venkatasai Ojus Yenumulapalli, Viai Aravindh R, Rajalakshmi S, Angel Deborah S (2022) - BERT</a:t>
            </a:r>
          </a:p>
          <a:p>
            <a:pPr lvl="1"/>
            <a:r>
              <a:rPr lang="en-US" sz="1400" dirty="0"/>
              <a:t>Utilized the BERT-base-uncased model for depression analysis, fine-tuning it with labeled training data.</a:t>
            </a:r>
          </a:p>
          <a:p>
            <a:pPr lvl="1"/>
            <a:r>
              <a:rPr lang="en-US" sz="1400" dirty="0"/>
              <a:t>Incorporated a label encoder to convert target labels into numerical values for model compatibility.</a:t>
            </a:r>
          </a:p>
          <a:p>
            <a:pPr marL="365760" lvl="1" indent="0">
              <a:buNone/>
            </a:pPr>
            <a:endParaRPr lang="en-US" sz="1400" dirty="0"/>
          </a:p>
          <a:p>
            <a:r>
              <a:rPr lang="pt-BR" sz="1600" b="1" dirty="0"/>
              <a:t>Kayalvizhi and Thenmozhi (2022)</a:t>
            </a:r>
          </a:p>
          <a:p>
            <a:pPr lvl="1"/>
            <a:r>
              <a:rPr lang="en-US" sz="1400" dirty="0"/>
              <a:t>Developed a gold standard dataset to classify depression levels (moderate, severe, not depressed) using social media texts.</a:t>
            </a:r>
          </a:p>
          <a:p>
            <a:pPr lvl="1"/>
            <a:r>
              <a:rPr lang="en-US" sz="1400" dirty="0"/>
              <a:t>Applied data augmentation to address imbalance, using Word2Vec vectorizer and Random Forest classifier for improved accuracy.</a:t>
            </a:r>
          </a:p>
          <a:p>
            <a:pPr marL="365760" lvl="1" indent="0">
              <a:buNone/>
            </a:pPr>
            <a:endParaRPr lang="en-US" sz="1400" dirty="0"/>
          </a:p>
          <a:p>
            <a:r>
              <a:rPr lang="pt-BR" sz="1600" b="1" dirty="0"/>
              <a:t>Salas-Zarate et al. (2022)</a:t>
            </a:r>
          </a:p>
          <a:p>
            <a:pPr lvl="1"/>
            <a:r>
              <a:rPr lang="en-US" sz="1400" dirty="0"/>
              <a:t>Used Twitter as primary data source for depression sign detection, employing word embedding for linguistic extraction.</a:t>
            </a:r>
          </a:p>
          <a:p>
            <a:pPr lvl="1"/>
            <a:r>
              <a:rPr lang="en-US" sz="1400" dirty="0"/>
              <a:t>Implemented Support Vector Machine (SVM) for classification, with cross-validation (CV) to evaluate performance.</a:t>
            </a:r>
          </a:p>
          <a:p>
            <a:pPr marL="365760" lvl="1" indent="0">
              <a:buNone/>
            </a:pPr>
            <a:endParaRPr lang="en-US" sz="1100" dirty="0"/>
          </a:p>
          <a:p>
            <a:pPr marL="365760" lvl="1" indent="0">
              <a:buNone/>
            </a:pPr>
            <a:endParaRPr lang="en-US"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a:bodyPr>
          <a:lstStyle/>
          <a:p>
            <a:r>
              <a:rPr lang="en-US" b="1" dirty="0">
                <a:solidFill>
                  <a:schemeClr val="tx1">
                    <a:lumMod val="75000"/>
                    <a:lumOff val="25000"/>
                  </a:schemeClr>
                </a:solidFill>
              </a:rPr>
              <a:t>Problem Statement</a:t>
            </a:r>
          </a:p>
        </p:txBody>
      </p:sp>
      <p:sp>
        <p:nvSpPr>
          <p:cNvPr id="3" name="Content Placeholder 2"/>
          <p:cNvSpPr>
            <a:spLocks noGrp="1"/>
          </p:cNvSpPr>
          <p:nvPr>
            <p:ph sz="quarter" idx="1"/>
          </p:nvPr>
        </p:nvSpPr>
        <p:spPr>
          <a:xfrm>
            <a:off x="381000" y="1371600"/>
            <a:ext cx="8153400" cy="4572000"/>
          </a:xfrm>
        </p:spPr>
        <p:txBody>
          <a:bodyPr>
            <a:normAutofit/>
          </a:bodyPr>
          <a:lstStyle/>
          <a:p>
            <a:r>
              <a:rPr lang="en-US" sz="1600" dirty="0"/>
              <a:t>All the models mention above have a major problem that they only classify the tweets into depression and non-depression class but they don’t provide supporting words or reasons why their model classify a specific tweet in two different class (depression &amp; non-depression). All the models are like black box model.</a:t>
            </a:r>
          </a:p>
          <a:p>
            <a:pPr marL="0" indent="0">
              <a:buNone/>
            </a:pPr>
            <a:endParaRPr lang="en-US" sz="1400" dirty="0"/>
          </a:p>
          <a:p>
            <a:r>
              <a:rPr lang="en-US" sz="1600" dirty="0"/>
              <a:t>Detecting depression through text analysis is challenging due to:</a:t>
            </a:r>
          </a:p>
          <a:p>
            <a:pPr lvl="1">
              <a:buFont typeface="Arial" panose="020B0604020202020204" pitchFamily="34" charset="0"/>
              <a:buChar char="•"/>
            </a:pPr>
            <a:r>
              <a:rPr lang="en-US" sz="1400" dirty="0"/>
              <a:t>Subtle emotional expressions and nuanced language (e.g., sarcasm, hidden sadness).</a:t>
            </a:r>
          </a:p>
          <a:p>
            <a:pPr lvl="1">
              <a:buFont typeface="Arial" panose="020B0604020202020204" pitchFamily="34" charset="0"/>
              <a:buChar char="•"/>
            </a:pPr>
            <a:r>
              <a:rPr lang="en-US" sz="1400" dirty="0"/>
              <a:t>Lack of transparency in AI models, which often behave like "black boxes.“</a:t>
            </a:r>
          </a:p>
          <a:p>
            <a:pPr marL="365760" lvl="1" indent="0">
              <a:buNone/>
            </a:pPr>
            <a:endParaRPr lang="en-US" sz="1400" dirty="0"/>
          </a:p>
          <a:p>
            <a:r>
              <a:rPr lang="en-US" sz="1600" b="1" dirty="0"/>
              <a:t>Problem:</a:t>
            </a:r>
            <a:br>
              <a:rPr lang="en-US" sz="1400" dirty="0"/>
            </a:br>
            <a:r>
              <a:rPr lang="en-US" sz="1600" dirty="0"/>
              <a:t>How can we design an advanced machine learning model that reliably identifies signs of depression in user tweets, delivering transparent and interpretable explanations for its predictions to empower mental health interventions and support systems?</a:t>
            </a:r>
          </a:p>
          <a:p>
            <a:pPr marL="0" indent="0">
              <a:buNone/>
            </a:pPr>
            <a:endParaRPr lang="en-US" b="1" dirty="0">
              <a:solidFill>
                <a:schemeClr val="tx1">
                  <a:lumMod val="75000"/>
                  <a:lumOff val="2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r>
              <a:rPr lang="en-US" b="1" dirty="0">
                <a:solidFill>
                  <a:schemeClr val="tx1">
                    <a:lumMod val="75000"/>
                    <a:lumOff val="25000"/>
                  </a:schemeClr>
                </a:solidFill>
              </a:rPr>
              <a:t>Objective</a:t>
            </a:r>
          </a:p>
        </p:txBody>
      </p:sp>
      <p:sp>
        <p:nvSpPr>
          <p:cNvPr id="3" name="Content Placeholder 2"/>
          <p:cNvSpPr>
            <a:spLocks noGrp="1"/>
          </p:cNvSpPr>
          <p:nvPr>
            <p:ph sz="quarter" idx="1"/>
          </p:nvPr>
        </p:nvSpPr>
        <p:spPr>
          <a:xfrm>
            <a:off x="457200" y="1524000"/>
            <a:ext cx="7467600" cy="4949952"/>
          </a:xfrm>
        </p:spPr>
        <p:txBody>
          <a:bodyPr>
            <a:normAutofit/>
          </a:bodyPr>
          <a:lstStyle/>
          <a:p>
            <a:pPr>
              <a:buNone/>
            </a:pPr>
            <a:r>
              <a:rPr lang="en-US" sz="1800" dirty="0"/>
              <a:t> </a:t>
            </a:r>
            <a:r>
              <a:rPr lang="en-US" sz="1600" dirty="0"/>
              <a:t>To develop an explainable machine learning model that can:</a:t>
            </a:r>
          </a:p>
          <a:p>
            <a:pPr>
              <a:buFont typeface="+mj-lt"/>
              <a:buAutoNum type="arabicPeriod"/>
            </a:pPr>
            <a:r>
              <a:rPr lang="en-US" sz="1400" dirty="0"/>
              <a:t>Detect depressive tendencies from stream of users Tweets using BERT.</a:t>
            </a:r>
          </a:p>
          <a:p>
            <a:pPr>
              <a:buFont typeface="+mj-lt"/>
              <a:buAutoNum type="arabicPeriod"/>
            </a:pPr>
            <a:r>
              <a:rPr lang="en-US" sz="1400" dirty="0"/>
              <a:t>Explain the key phrases that led to the classification using LIME to </a:t>
            </a:r>
            <a:r>
              <a:rPr lang="en-US" sz="1400" b="1" dirty="0"/>
              <a:t>Increased Trust in AI</a:t>
            </a:r>
            <a:r>
              <a:rPr lang="en-US" sz="1400" dirty="0"/>
              <a:t> </a:t>
            </a:r>
          </a:p>
          <a:p>
            <a:pPr>
              <a:buNone/>
            </a:pPr>
            <a:endParaRPr lang="en-US" sz="2200" dirty="0"/>
          </a:p>
          <a:p>
            <a:pPr>
              <a:buNone/>
            </a:pPr>
            <a:r>
              <a:rPr lang="en-US" sz="2200"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457200"/>
            <a:ext cx="7467600" cy="228600"/>
          </a:xfrm>
        </p:spPr>
        <p:txBody>
          <a:bodyPr>
            <a:normAutofit fontScale="90000"/>
          </a:bodyPr>
          <a:lstStyle/>
          <a:p>
            <a:r>
              <a:rPr lang="en-US" b="1" dirty="0">
                <a:solidFill>
                  <a:schemeClr val="tx1">
                    <a:lumMod val="75000"/>
                    <a:lumOff val="25000"/>
                  </a:schemeClr>
                </a:solidFill>
              </a:rPr>
              <a:t>Proposed Model</a:t>
            </a:r>
          </a:p>
        </p:txBody>
      </p:sp>
      <p:sp>
        <p:nvSpPr>
          <p:cNvPr id="2" name="TextBox 1">
            <a:extLst>
              <a:ext uri="{FF2B5EF4-FFF2-40B4-BE49-F238E27FC236}">
                <a16:creationId xmlns:a16="http://schemas.microsoft.com/office/drawing/2014/main" id="{95F925E7-92E1-CAC5-823C-25696D67617B}"/>
              </a:ext>
            </a:extLst>
          </p:cNvPr>
          <p:cNvSpPr txBox="1"/>
          <p:nvPr/>
        </p:nvSpPr>
        <p:spPr>
          <a:xfrm>
            <a:off x="493643" y="990600"/>
            <a:ext cx="5169006" cy="3200876"/>
          </a:xfrm>
          <a:prstGeom prst="rect">
            <a:avLst/>
          </a:prstGeom>
          <a:noFill/>
        </p:spPr>
        <p:txBody>
          <a:bodyPr wrap="square" rtlCol="0">
            <a:spAutoFit/>
          </a:bodyPr>
          <a:lstStyle/>
          <a:p>
            <a:pPr marL="342900" indent="-342900">
              <a:buAutoNum type="arabicPeriod"/>
            </a:pPr>
            <a:r>
              <a:rPr lang="en-IN" dirty="0"/>
              <a:t>BERT (</a:t>
            </a:r>
            <a:r>
              <a:rPr lang="en-IN" b="0" i="0" dirty="0">
                <a:effectLst/>
                <a:latin typeface="Google Sans"/>
              </a:rPr>
              <a:t>Bidirectional Encoder    </a:t>
            </a:r>
            <a:r>
              <a:rPr lang="en-IN" dirty="0">
                <a:latin typeface="Google Sans"/>
              </a:rPr>
              <a:t>                              </a:t>
            </a:r>
            <a:r>
              <a:rPr lang="en-IN" b="0" i="0" dirty="0">
                <a:effectLst/>
                <a:latin typeface="Google Sans"/>
              </a:rPr>
              <a:t>Representations from Transformers)</a:t>
            </a:r>
          </a:p>
          <a:p>
            <a:pPr marL="742950" lvl="1" indent="-285750">
              <a:buFont typeface="Arial" panose="020B0604020202020204" pitchFamily="34" charset="0"/>
              <a:buChar char="•"/>
            </a:pPr>
            <a:r>
              <a:rPr lang="en-IN" sz="1600" b="0" i="0" dirty="0">
                <a:effectLst/>
                <a:latin typeface="Google Sans"/>
              </a:rPr>
              <a:t> machine learning framework for NLP</a:t>
            </a:r>
          </a:p>
          <a:p>
            <a:pPr marL="742950" lvl="1" indent="-285750">
              <a:buFont typeface="Arial" panose="020B0604020202020204" pitchFamily="34" charset="0"/>
              <a:buChar char="•"/>
            </a:pPr>
            <a:r>
              <a:rPr lang="en-IN" sz="1600" b="0" i="0" dirty="0">
                <a:effectLst/>
                <a:latin typeface="Google Sans"/>
              </a:rPr>
              <a:t>  developed by google in 2018</a:t>
            </a:r>
          </a:p>
          <a:p>
            <a:pPr lvl="1"/>
            <a:endParaRPr lang="en-IN" sz="1600" b="0" i="0" dirty="0">
              <a:effectLst/>
              <a:latin typeface="Google Sans"/>
            </a:endParaRPr>
          </a:p>
          <a:p>
            <a:pPr lvl="1"/>
            <a:r>
              <a:rPr lang="en-IN" sz="1600" b="0" i="0" dirty="0">
                <a:effectLst/>
                <a:latin typeface="Google Sans"/>
              </a:rPr>
              <a:t> </a:t>
            </a:r>
            <a:r>
              <a:rPr lang="en-IN" sz="1600" b="1" i="0" dirty="0">
                <a:effectLst/>
                <a:latin typeface="Google Sans"/>
              </a:rPr>
              <a:t>two step process-:</a:t>
            </a:r>
          </a:p>
          <a:p>
            <a:pPr marL="742950" lvl="1" indent="-285750">
              <a:buFont typeface="Arial" panose="020B0604020202020204" pitchFamily="34" charset="0"/>
              <a:buChar char="•"/>
            </a:pPr>
            <a:r>
              <a:rPr lang="en-IN" sz="1600" b="0" i="0" dirty="0">
                <a:effectLst/>
                <a:latin typeface="Google Sans"/>
              </a:rPr>
              <a:t>  	Pre training on Large Amount of  unlabelled          	text  (MLM , NSP)  </a:t>
            </a:r>
          </a:p>
          <a:p>
            <a:pPr marL="742950" lvl="1" indent="-285750">
              <a:buFont typeface="Arial" panose="020B0604020202020204" pitchFamily="34" charset="0"/>
              <a:buChar char="•"/>
            </a:pPr>
            <a:r>
              <a:rPr lang="en-IN" sz="1600" b="0" i="0" dirty="0">
                <a:effectLst/>
                <a:latin typeface="Google Sans"/>
              </a:rPr>
              <a:t>   Fine-tuning on labelled data</a:t>
            </a:r>
          </a:p>
          <a:p>
            <a:endParaRPr lang="en-IN" dirty="0">
              <a:latin typeface="Google Sans"/>
            </a:endParaRPr>
          </a:p>
          <a:p>
            <a:endParaRPr lang="en-IN" dirty="0">
              <a:latin typeface="Google Sans"/>
            </a:endParaRPr>
          </a:p>
          <a:p>
            <a:r>
              <a:rPr lang="en-IN" b="0" i="0" dirty="0">
                <a:effectLst/>
                <a:latin typeface="Google Sans"/>
              </a:rPr>
              <a:t>                                              </a:t>
            </a:r>
            <a:endParaRPr lang="en-IN" dirty="0"/>
          </a:p>
        </p:txBody>
      </p:sp>
      <p:pic>
        <p:nvPicPr>
          <p:cNvPr id="10" name="Picture 9">
            <a:extLst>
              <a:ext uri="{FF2B5EF4-FFF2-40B4-BE49-F238E27FC236}">
                <a16:creationId xmlns:a16="http://schemas.microsoft.com/office/drawing/2014/main" id="{D43DF08F-938A-4490-B9DC-4B5B0D0C2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495" y="3352800"/>
            <a:ext cx="7202557" cy="3429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E07C-E5CC-F945-147D-FB49C001CA89}"/>
              </a:ext>
            </a:extLst>
          </p:cNvPr>
          <p:cNvSpPr>
            <a:spLocks noGrp="1"/>
          </p:cNvSpPr>
          <p:nvPr>
            <p:ph type="title"/>
          </p:nvPr>
        </p:nvSpPr>
        <p:spPr>
          <a:xfrm>
            <a:off x="457200" y="274638"/>
            <a:ext cx="7467600" cy="715962"/>
          </a:xfrm>
        </p:spPr>
        <p:txBody>
          <a:bodyPr/>
          <a:lstStyle/>
          <a:p>
            <a:r>
              <a:rPr lang="en-IN" dirty="0"/>
              <a:t>Proposed Model Continue…</a:t>
            </a:r>
          </a:p>
        </p:txBody>
      </p:sp>
      <p:sp>
        <p:nvSpPr>
          <p:cNvPr id="3" name="Content Placeholder 2">
            <a:extLst>
              <a:ext uri="{FF2B5EF4-FFF2-40B4-BE49-F238E27FC236}">
                <a16:creationId xmlns:a16="http://schemas.microsoft.com/office/drawing/2014/main" id="{7C6C988D-7186-479C-6B54-F33A03FB34B6}"/>
              </a:ext>
            </a:extLst>
          </p:cNvPr>
          <p:cNvSpPr>
            <a:spLocks noGrp="1"/>
          </p:cNvSpPr>
          <p:nvPr>
            <p:ph sz="quarter" idx="1"/>
          </p:nvPr>
        </p:nvSpPr>
        <p:spPr>
          <a:xfrm>
            <a:off x="152400" y="1191683"/>
            <a:ext cx="8610600" cy="2645833"/>
          </a:xfrm>
        </p:spPr>
        <p:txBody>
          <a:bodyPr/>
          <a:lstStyle/>
          <a:p>
            <a:pPr marL="342900" indent="-342900">
              <a:buAutoNum type="arabicPeriod" startAt="2"/>
            </a:pPr>
            <a:r>
              <a:rPr lang="en-IN" dirty="0">
                <a:latin typeface="Google Sans"/>
              </a:rPr>
              <a:t>LIME (L</a:t>
            </a:r>
            <a:r>
              <a:rPr lang="en-IN" b="0" i="0" dirty="0">
                <a:effectLst/>
                <a:latin typeface="Google Sans"/>
              </a:rPr>
              <a:t>ocal </a:t>
            </a:r>
            <a:r>
              <a:rPr lang="en-IN" dirty="0">
                <a:latin typeface="Google Sans"/>
              </a:rPr>
              <a:t>I</a:t>
            </a:r>
            <a:r>
              <a:rPr lang="en-IN" b="0" i="0" dirty="0">
                <a:effectLst/>
                <a:latin typeface="Google Sans"/>
              </a:rPr>
              <a:t>nterpretable </a:t>
            </a:r>
            <a:r>
              <a:rPr lang="en-IN" dirty="0">
                <a:latin typeface="Google Sans"/>
              </a:rPr>
              <a:t>M</a:t>
            </a:r>
            <a:r>
              <a:rPr lang="en-IN" b="0" i="0" dirty="0">
                <a:effectLst/>
                <a:latin typeface="Google Sans"/>
              </a:rPr>
              <a:t>odel-agnostic </a:t>
            </a:r>
            <a:r>
              <a:rPr lang="en-IN" dirty="0">
                <a:latin typeface="Google Sans"/>
              </a:rPr>
              <a:t>E</a:t>
            </a:r>
            <a:r>
              <a:rPr lang="en-IN" b="0" i="0" dirty="0">
                <a:effectLst/>
                <a:latin typeface="Google Sans"/>
              </a:rPr>
              <a:t>xplanations</a:t>
            </a:r>
            <a:r>
              <a:rPr lang="en-IN" dirty="0">
                <a:latin typeface="Google Sans"/>
              </a:rPr>
              <a:t>)</a:t>
            </a:r>
            <a:r>
              <a:rPr lang="en-IN" b="0" i="0" dirty="0">
                <a:effectLst/>
                <a:latin typeface="Google Sans"/>
              </a:rPr>
              <a:t>     </a:t>
            </a:r>
          </a:p>
          <a:p>
            <a:pPr marL="742950" lvl="1" indent="-285750">
              <a:buFont typeface="Arial" panose="020B0604020202020204" pitchFamily="34" charset="0"/>
              <a:buChar char="•"/>
            </a:pPr>
            <a:r>
              <a:rPr lang="en-US" sz="1600" b="0" i="0" dirty="0">
                <a:effectLst/>
                <a:latin typeface="Monument Grotesk"/>
              </a:rPr>
              <a:t>used to explain the predictions made by any black-box classifier</a:t>
            </a:r>
            <a:r>
              <a:rPr lang="en-US" b="0" i="0" dirty="0">
                <a:effectLst/>
                <a:latin typeface="Monument Grotesk"/>
              </a:rPr>
              <a:t>.</a:t>
            </a:r>
            <a:r>
              <a:rPr lang="en-IN" b="0" i="0" dirty="0">
                <a:effectLst/>
                <a:latin typeface="Google Sans"/>
              </a:rPr>
              <a:t> </a:t>
            </a:r>
          </a:p>
          <a:p>
            <a:pPr marL="457200" lvl="1" indent="0">
              <a:buNone/>
            </a:pPr>
            <a:r>
              <a:rPr lang="en-IN" b="0" i="0" dirty="0">
                <a:effectLst/>
                <a:latin typeface="Google Sans"/>
              </a:rPr>
              <a:t>Steps:</a:t>
            </a:r>
          </a:p>
          <a:p>
            <a:pPr marL="742950" lvl="1" indent="-285750">
              <a:buFont typeface="Arial" panose="020B0604020202020204" pitchFamily="34" charset="0"/>
              <a:buChar char="•"/>
            </a:pPr>
            <a:r>
              <a:rPr lang="en-IN" sz="1600" dirty="0">
                <a:latin typeface="Google Sans"/>
              </a:rPr>
              <a:t>Perturbing the sample</a:t>
            </a:r>
          </a:p>
          <a:p>
            <a:pPr marL="742950" lvl="1" indent="-285750">
              <a:buFont typeface="Arial" panose="020B0604020202020204" pitchFamily="34" charset="0"/>
              <a:buChar char="•"/>
            </a:pPr>
            <a:r>
              <a:rPr lang="en-IN" sz="1600" b="0" i="0" dirty="0">
                <a:effectLst/>
                <a:latin typeface="Google Sans"/>
              </a:rPr>
              <a:t>Labelling the Perturbed samples</a:t>
            </a:r>
          </a:p>
          <a:p>
            <a:pPr marL="742950" lvl="1" indent="-285750">
              <a:buFont typeface="Arial" panose="020B0604020202020204" pitchFamily="34" charset="0"/>
              <a:buChar char="•"/>
            </a:pPr>
            <a:r>
              <a:rPr lang="en-IN" sz="1600" dirty="0">
                <a:latin typeface="Google Sans"/>
              </a:rPr>
              <a:t>Weighting</a:t>
            </a:r>
          </a:p>
          <a:p>
            <a:pPr marL="742950" lvl="1" indent="-285750">
              <a:buFont typeface="Arial" panose="020B0604020202020204" pitchFamily="34" charset="0"/>
              <a:buChar char="•"/>
            </a:pPr>
            <a:r>
              <a:rPr lang="en-IN" sz="1600" b="0" i="0" dirty="0">
                <a:effectLst/>
                <a:latin typeface="Google Sans"/>
              </a:rPr>
              <a:t>Learning the Interpretable Model</a:t>
            </a:r>
            <a:endParaRPr lang="en-IN" dirty="0"/>
          </a:p>
        </p:txBody>
      </p:sp>
      <p:pic>
        <p:nvPicPr>
          <p:cNvPr id="7" name="Picture 6">
            <a:extLst>
              <a:ext uri="{FF2B5EF4-FFF2-40B4-BE49-F238E27FC236}">
                <a16:creationId xmlns:a16="http://schemas.microsoft.com/office/drawing/2014/main" id="{486273BF-65FA-6294-FCDF-CDC7C0D15F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2286000"/>
            <a:ext cx="4876800" cy="3941233"/>
          </a:xfrm>
          <a:prstGeom prst="rect">
            <a:avLst/>
          </a:prstGeom>
        </p:spPr>
      </p:pic>
    </p:spTree>
    <p:extLst>
      <p:ext uri="{BB962C8B-B14F-4D97-AF65-F5344CB8AC3E}">
        <p14:creationId xmlns:p14="http://schemas.microsoft.com/office/powerpoint/2010/main" val="16888104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966</TotalTime>
  <Words>1032</Words>
  <Application>Microsoft Office PowerPoint</Application>
  <PresentationFormat>On-screen Show (4:3)</PresentationFormat>
  <Paragraphs>116</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Algerian</vt:lpstr>
      <vt:lpstr>Arial</vt:lpstr>
      <vt:lpstr>Century Schoolbook</vt:lpstr>
      <vt:lpstr>Courier New</vt:lpstr>
      <vt:lpstr>Google Sans</vt:lpstr>
      <vt:lpstr>Monument Grotesk</vt:lpstr>
      <vt:lpstr>Noto Sans</vt:lpstr>
      <vt:lpstr>Wingdings</vt:lpstr>
      <vt:lpstr>Wingdings 2</vt:lpstr>
      <vt:lpstr>Oriel</vt:lpstr>
      <vt:lpstr>PowerPoint Presentation</vt:lpstr>
      <vt:lpstr>Project Title  Depression Detection from Twitter Data Using BERT and LIME: An Explainable AI Approach</vt:lpstr>
      <vt:lpstr>Table of content</vt:lpstr>
      <vt:lpstr>Introduction </vt:lpstr>
      <vt:lpstr>RELATED WORK</vt:lpstr>
      <vt:lpstr>Problem Statement</vt:lpstr>
      <vt:lpstr>Objective</vt:lpstr>
      <vt:lpstr>Proposed Model</vt:lpstr>
      <vt:lpstr>Proposed Model Continue…</vt:lpstr>
      <vt:lpstr>Proposed Model Continue…</vt:lpstr>
      <vt:lpstr>About The dataset Used</vt:lpstr>
      <vt:lpstr>Working</vt:lpstr>
      <vt:lpstr>Working (Continue…)</vt:lpstr>
      <vt:lpstr>Why Bert + Lime Model?</vt:lpstr>
      <vt:lpstr>Future Goal</vt:lpstr>
      <vt:lpstr>CONCLUSION </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Interpretable Depression Detection Using BERT and LIME</dc:title>
  <dc:creator>shivani saroj</dc:creator>
  <cp:lastModifiedBy>vikash kumar</cp:lastModifiedBy>
  <cp:revision>29</cp:revision>
  <dcterms:created xsi:type="dcterms:W3CDTF">2025-03-27T05:05:04Z</dcterms:created>
  <dcterms:modified xsi:type="dcterms:W3CDTF">2025-04-24T20:46:57Z</dcterms:modified>
</cp:coreProperties>
</file>