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Book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1.0</c:v>
                </c:pt>
                <c:pt idx="1">
                  <c:v>5.0</c:v>
                </c:pt>
                <c:pt idx="2">
                  <c:v>2.0</c:v>
                </c:pt>
                <c:pt idx="3">
                  <c:v>4.0</c:v>
                </c:pt>
                <c:pt idx="4">
                  <c:v>3.0</c:v>
                </c:pt>
                <c:pt idx="5">
                  <c:v>3.0</c:v>
                </c:pt>
                <c:pt idx="6">
                  <c:v>4.0</c:v>
                </c:pt>
                <c:pt idx="8">
                  <c:v>6.0</c:v>
                </c:pt>
                <c:pt idx="9">
                  <c:v>5.0</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1.0</c:v>
                </c:pt>
                <c:pt idx="2">
                  <c:v>1.0</c:v>
                </c:pt>
                <c:pt idx="3">
                  <c:v>1.0</c:v>
                </c:pt>
                <c:pt idx="4">
                  <c:v>1.0</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1.0</c:v>
                </c:pt>
                <c:pt idx="1">
                  <c:v>4.0</c:v>
                </c:pt>
                <c:pt idx="2">
                  <c:v>4.0</c:v>
                </c:pt>
                <c:pt idx="4">
                  <c:v>2.0</c:v>
                </c:pt>
                <c:pt idx="5">
                  <c:v>3.0</c:v>
                </c:pt>
                <c:pt idx="6">
                  <c:v>4.0</c:v>
                </c:pt>
                <c:pt idx="7">
                  <c:v>5.0</c:v>
                </c:pt>
                <c:pt idx="8">
                  <c:v>2.0</c:v>
                </c:pt>
                <c:pt idx="9">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68" name="Slide Image Placeholder 1"/>
          <p:cNvSpPr/>
          <p:nvPr>
            <p:ph type="sldImg" idx="2"/>
          </p:nvPr>
        </p:nvSpPr>
        <p:spPr/>
      </p:sp>
      <p:sp>
        <p:nvSpPr>
          <p:cNvPr id="1048669"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7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7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7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altLang="en-US" sz="2400" lang="en-IN"/>
              <a:t>  </a:t>
            </a:r>
            <a:r>
              <a:rPr altLang="en-US" sz="2400" lang="en-US"/>
              <a:t>V</a:t>
            </a:r>
            <a:r>
              <a:rPr altLang="en-US" sz="2400" lang="en-US"/>
              <a:t>i</a:t>
            </a:r>
            <a:r>
              <a:rPr altLang="en-US" sz="2400" lang="en-US"/>
              <a:t>k</a:t>
            </a:r>
            <a:r>
              <a:rPr altLang="en-US" sz="2400" lang="en-US"/>
              <a:t>a</a:t>
            </a:r>
            <a:r>
              <a:rPr altLang="en-US" sz="2400" lang="en-US"/>
              <a:t>s</a:t>
            </a:r>
            <a:r>
              <a:rPr altLang="en-US" sz="2400" lang="en-US"/>
              <a:t>h</a:t>
            </a:r>
            <a:r>
              <a:rPr altLang="en-US" sz="2400" lang="en-US"/>
              <a:t> </a:t>
            </a:r>
            <a:r>
              <a:rPr altLang="en-US" sz="2400" lang="en-US"/>
              <a:t>p</a:t>
            </a:r>
            <a:endParaRPr sz="2400" lang="en-US"/>
          </a:p>
          <a:p>
            <a:r>
              <a:rPr dirty="0" sz="2400" lang="en-US"/>
              <a:t>REGISTER NO:</a:t>
            </a:r>
            <a:r>
              <a:rPr altLang="en-US" dirty="0" sz="2400" lang="en-IN"/>
              <a:t>   31</a:t>
            </a:r>
            <a:r>
              <a:rPr altLang="en-US" dirty="0" sz="2400" lang="en-US"/>
              <a:t>2</a:t>
            </a:r>
            <a:r>
              <a:rPr altLang="en-US" dirty="0" sz="2400" lang="en-US"/>
              <a:t>2</a:t>
            </a:r>
            <a:r>
              <a:rPr altLang="en-US" dirty="0" sz="2400" lang="en-US"/>
              <a:t>1</a:t>
            </a:r>
            <a:r>
              <a:rPr altLang="en-US" dirty="0" sz="2400" lang="en-US"/>
              <a:t>9</a:t>
            </a:r>
            <a:r>
              <a:rPr altLang="en-US" dirty="0" sz="2400" lang="en-US"/>
              <a:t>2</a:t>
            </a:r>
            <a:r>
              <a:rPr altLang="en-US" dirty="0" sz="2400" lang="en-US"/>
              <a:t>7</a:t>
            </a:r>
            <a:r>
              <a:rPr altLang="en-US" dirty="0" sz="2400" lang="en-US"/>
              <a:t>4</a:t>
            </a:r>
            <a:r>
              <a:rPr altLang="en-US" dirty="0" sz="2400" lang="en-IN"/>
              <a:t> (asunm17093122192</a:t>
            </a:r>
            <a:r>
              <a:rPr altLang="en-US" dirty="0" sz="2400" lang="en-US"/>
              <a:t>7</a:t>
            </a:r>
            <a:r>
              <a:rPr altLang="en-US" dirty="0" sz="2400" lang="en-US"/>
              <a:t>4</a:t>
            </a:r>
            <a:r>
              <a:rPr altLang="en-US" dirty="0" sz="2400" lang="en-IN"/>
              <a:t>)</a:t>
            </a:r>
            <a:endParaRPr dirty="0" sz="2400" lang="en-US"/>
          </a:p>
          <a:p>
            <a:r>
              <a:rPr dirty="0" sz="2400" lang="en-US"/>
              <a:t>DEPARTMENT:</a:t>
            </a:r>
            <a:r>
              <a:rPr altLang="en-US" dirty="0" sz="2400" lang="en-IN"/>
              <a:t> III - B.COM</a:t>
            </a:r>
            <a:endParaRPr dirty="0" sz="2400" lang="en-US"/>
          </a:p>
          <a:p>
            <a:r>
              <a:rPr dirty="0" sz="2400" lang="en-US"/>
              <a:t>COLLEGE</a:t>
            </a:r>
            <a:r>
              <a:rPr altLang="en-US" dirty="0" sz="2400" lang="en-IN"/>
              <a:t>: LAKSHMI BANGARU ARTS AND SCIENCE</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IN"/>
              <a:t>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3308983"/>
            <a:ext cx="2466975" cy="3419475"/>
          </a:xfrm>
          <a:prstGeom prst="rect"/>
        </p:spPr>
      </p:pic>
      <p:sp>
        <p:nvSpPr>
          <p:cNvPr id="104866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6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7" name="Text Box 9"/>
          <p:cNvSpPr txBox="1"/>
          <p:nvPr/>
        </p:nvSpPr>
        <p:spPr>
          <a:xfrm>
            <a:off x="2223135" y="1499235"/>
            <a:ext cx="9654540" cy="5153025"/>
          </a:xfrm>
          <a:prstGeom prst="rect"/>
          <a:noFill/>
        </p:spPr>
        <p:txBody>
          <a:bodyPr rtlCol="0" wrap="square">
            <a:noAutofit/>
          </a:bodyPr>
          <a:p>
            <a:pPr indent="-342900" marL="342900">
              <a:buFont typeface="Wingdings" panose="05000000000000000000" charset="0"/>
              <a:buChar char="v"/>
            </a:pPr>
            <a:r>
              <a:rPr altLang="en-US" b="1" sz="2000" lang="en-IN">
                <a:latin typeface="Cambria" panose="02040503050406030204" charset="0"/>
                <a:cs typeface="Cambria" panose="02040503050406030204" charset="0"/>
              </a:rPr>
              <a:t>Intuitive and User-Friendly Interface:</a:t>
            </a:r>
            <a:r>
              <a:rPr altLang="en-US" sz="2000" lang="en-IN">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r>
              <a:rPr altLang="en-US" b="1" sz="2000" lang="en-IN">
                <a:latin typeface="Cambria" panose="02040503050406030204" charset="0"/>
                <a:cs typeface="Cambria" panose="02040503050406030204" charset="0"/>
              </a:rPr>
              <a:t>Visual Analytics: </a:t>
            </a:r>
            <a:r>
              <a:rPr altLang="en-US" sz="2000" lang="en-IN">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b="1" sz="2000" lang="en-IN">
                <a:latin typeface="Cambria" panose="02040503050406030204" charset="0"/>
                <a:cs typeface="Cambria" panose="02040503050406030204" charset="0"/>
              </a:rPr>
              <a:t>AI-Powered Insights:</a:t>
            </a:r>
            <a:endParaRPr altLang="en-US" b="1" sz="2000" lang="en-IN">
              <a:latin typeface="Cambria" panose="02040503050406030204" charset="0"/>
              <a:cs typeface="Cambria" panose="02040503050406030204" charset="0"/>
            </a:endParaRPr>
          </a:p>
          <a:p>
            <a:pPr algn="l" indent="0">
              <a:buFont typeface="Wingdings" panose="05000000000000000000" charset="0"/>
              <a:buNone/>
            </a:pPr>
            <a:r>
              <a:rPr altLang="en-US" sz="2000" lang="en-IN">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altLang="en-US" sz="2000" lang="en-IN">
              <a:latin typeface="Cambria" panose="02040503050406030204" charset="0"/>
              <a:cs typeface="Cambria" panose="02040503050406030204" charset="0"/>
            </a:endParaRPr>
          </a:p>
          <a:p>
            <a:pPr algn="l" indent="0">
              <a:buFont typeface="Wingdings" panose="05000000000000000000" charset="0"/>
              <a:buNone/>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sz="2000" lang="en-IN">
                <a:latin typeface="Cambria" panose="02040503050406030204" charset="0"/>
                <a:cs typeface="Cambria" panose="02040503050406030204" charset="0"/>
              </a:rPr>
              <a:t> Performance level = IFS(Z8&gt;=5,”VERY HIGH”,Z8&gt;=4,”HIGH”,Z8&gt;=3,”MED”,TURE,”LOW”)</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2" name="Text Box 2"/>
          <p:cNvSpPr txBox="1"/>
          <p:nvPr/>
        </p:nvSpPr>
        <p:spPr>
          <a:xfrm>
            <a:off x="803910" y="1296035"/>
            <a:ext cx="11402695" cy="4965700"/>
          </a:xfrm>
          <a:prstGeom prst="rect"/>
          <a:noFill/>
        </p:spPr>
        <p:txBody>
          <a:bodyPr rtlCol="0" wrap="square">
            <a:noAutofit/>
          </a:bodyPr>
          <a:p>
            <a:r>
              <a:rPr altLang="en-US" b="1" sz="2000" lang="en-IN">
                <a:latin typeface="Cambria" panose="02040503050406030204" charset="0"/>
                <a:cs typeface="Cambria" panose="02040503050406030204" charset="0"/>
                <a:sym typeface="+mn-ea"/>
              </a:rPr>
              <a:t>Data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 The data is collected from the kaggle</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 Performance Metrics KPIs, productivity measures, goal achievements.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3)Employee Information Basic demographics, job roles, tenure, etc.</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Feature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1)Personal and Demographic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2)Job-Related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3)Performance Metrics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Data cleaning</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1)Identify Data Sources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2)Data Quality Assessment</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Handle Missing Values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4)Correct Data Entry Errors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endParaRPr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73" name="Text Box 4"/>
          <p:cNvSpPr txBox="1"/>
          <p:nvPr/>
        </p:nvSpPr>
        <p:spPr>
          <a:xfrm>
            <a:off x="457200" y="381000"/>
            <a:ext cx="10535285" cy="6169025"/>
          </a:xfrm>
          <a:prstGeom prst="rect"/>
          <a:noFill/>
        </p:spPr>
        <p:txBody>
          <a:bodyPr rtlCol="0" wrap="square">
            <a:noAutofit/>
          </a:bodyPr>
          <a:p>
            <a:r>
              <a:rPr altLang="en-US" b="1" sz="2000" lang="en-IN">
                <a:latin typeface="Cambria" panose="02040503050406030204" charset="0"/>
                <a:cs typeface="Cambria" panose="02040503050406030204" charset="0"/>
              </a:rPr>
              <a:t>Summary</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b="1" sz="2000" lang="en-IN">
                <a:latin typeface="Cambria" panose="02040503050406030204" charset="0"/>
                <a:cs typeface="Cambria" panose="02040503050406030204" charset="0"/>
                <a:sym typeface="+mn-ea"/>
              </a:rPr>
              <a:t>Performance Level</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1)Key Performance Indicators (KPIs)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2)Performance Appraisals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Goals and Objectives Tracking </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Visulazation</a:t>
            </a:r>
            <a:endParaRPr altLang="en-US" b="1"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1)</a:t>
            </a:r>
            <a:r>
              <a:rPr altLang="en-US" sz="2000" lang="en-IN">
                <a:latin typeface="Cambria" panose="02040503050406030204" charset="0"/>
                <a:cs typeface="Cambria" panose="02040503050406030204" charset="0"/>
                <a:sym typeface="+mn-ea"/>
              </a:rPr>
              <a:t>Bar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2)Line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3)Pie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4)Bubble Charts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4" name="Content Placeholder 7"/>
          <p:cNvGraphicFramePr>
            <a:graphicFrameLocks/>
          </p:cNvGraphicFramePr>
          <p:nvPr>
            <p:ph sz="half" idx="2"/>
          </p:nvPr>
        </p:nvGraphicFramePr>
        <p:xfrm>
          <a:off x="1112660" y="1542414"/>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3" name="Text Box 3"/>
          <p:cNvSpPr txBox="1"/>
          <p:nvPr/>
        </p:nvSpPr>
        <p:spPr>
          <a:xfrm>
            <a:off x="1372235" y="1529080"/>
            <a:ext cx="7827010" cy="2228215"/>
          </a:xfrm>
          <a:prstGeom prst="rect"/>
          <a:noFill/>
        </p:spPr>
        <p:txBody>
          <a:bodyPr rtlCol="0" wrap="square">
            <a:noAutofit/>
          </a:bodyPr>
          <a:p>
            <a:pPr algn="l" indent="-342900" marL="342900">
              <a:buFont typeface="Wingdings" panose="05000000000000000000" charset="0"/>
              <a:buChar char="ü"/>
            </a:pPr>
            <a:r>
              <a:rPr sz="2000" lang="en-US">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sz="2000" lang="en-US">
              <a:latin typeface="Cambria" panose="02040503050406030204" charset="0"/>
              <a:cs typeface="Cambria" panose="02040503050406030204" charset="0"/>
            </a:endParaRPr>
          </a:p>
          <a:p>
            <a:pPr algn="l"/>
            <a:endParaRPr sz="2000" lang="en-US">
              <a:latin typeface="Cambria" panose="02040503050406030204" charset="0"/>
              <a:cs typeface="Cambria" panose="02040503050406030204" charset="0"/>
            </a:endParaRPr>
          </a:p>
          <a:p>
            <a:pPr algn="l" indent="-342900" marL="342900">
              <a:buFont typeface="Wingdings" panose="05000000000000000000" charset="0"/>
              <a:buChar char="ü"/>
            </a:pPr>
            <a:r>
              <a:rPr sz="2000" lang="en-US">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sz="2000"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676627" y="2743031"/>
            <a:ext cx="8593228" cy="7683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Data &amp; Performance </a:t>
            </a:r>
            <a:endParaRPr altLang="en-US" b="1" dirty="0" sz="4400" lang="en-IN">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534400" y="31242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8"/>
          <p:cNvSpPr txBox="1"/>
          <p:nvPr/>
        </p:nvSpPr>
        <p:spPr>
          <a:xfrm>
            <a:off x="676275" y="1752600"/>
            <a:ext cx="8056880" cy="4292600"/>
          </a:xfrm>
          <a:prstGeom prst="rect"/>
          <a:noFill/>
        </p:spPr>
        <p:txBody>
          <a:bodyPr rtlCol="0" wrap="square">
            <a:noAutofit/>
          </a:bodyPr>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altLang="en-US" b="1" sz="2000" lang="en-IN">
                <a:latin typeface="Cambria" panose="02040503050406030204" charset="0"/>
                <a:cs typeface="Cambria" panose="02040503050406030204" charset="0"/>
              </a:rPr>
              <a:t>Analysis data : </a:t>
            </a:r>
            <a:r>
              <a:rPr altLang="en-US" sz="2000" lang="en-IN">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b="1" sz="2000" lang="en-US">
                <a:latin typeface="Cambria" panose="02040503050406030204" charset="0"/>
                <a:cs typeface="Cambria" panose="02040503050406030204" charset="0"/>
              </a:rPr>
              <a:t>Data Silos:</a:t>
            </a:r>
            <a:r>
              <a:rPr sz="2000" lang="en-US">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r>
              <a:rPr b="1" sz="2000" lang="en-US">
                <a:latin typeface="Cambria" panose="02040503050406030204" charset="0"/>
                <a:cs typeface="Cambria" panose="02040503050406030204" charset="0"/>
              </a:rPr>
              <a:t>Inconsistent Performance Metrics:</a:t>
            </a:r>
            <a:r>
              <a:rPr sz="2000" lang="en-US">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915400" y="266700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38131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411480" y="1447800"/>
            <a:ext cx="8454390" cy="4836795"/>
          </a:xfrm>
          <a:prstGeom prst="rect"/>
          <a:noFill/>
        </p:spPr>
        <p:txBody>
          <a:bodyPr rtlCol="0" wrap="square">
            <a:noAutofit/>
          </a:bodyPr>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 Project Objective:</a:t>
            </a:r>
            <a:r>
              <a:rPr altLang="en-US" b="1" dirty="0" sz="2000" i="0" lang="en-IN">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r>
              <a:rPr b="1" dirty="0" sz="2000" i="0" lang="en-US">
                <a:solidFill>
                  <a:srgbClr val="0D0D0D"/>
                </a:solidFill>
                <a:effectLst/>
                <a:latin typeface="Times New Roman" panose="02020603050405020304" pitchFamily="18" charset="0"/>
                <a:cs typeface="Times New Roman" panose="02020603050405020304" pitchFamily="18" charset="0"/>
              </a:rPr>
              <a:t>Scope of the Project:</a:t>
            </a: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Collection:</a:t>
            </a:r>
            <a:r>
              <a:rPr b="0" dirty="0" sz="2000" i="0" lang="en-US">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dirty="0" sz="2000" i="0" lang="en-US">
                <a:solidFill>
                  <a:srgbClr val="0D0D0D"/>
                </a:solidFill>
                <a:effectLst/>
                <a:latin typeface="Times New Roman" panose="02020603050405020304" pitchFamily="18" charset="0"/>
                <a:cs typeface="Times New Roman" panose="02020603050405020304" pitchFamily="18" charset="0"/>
              </a:rPr>
              <a:t>, attendance</a:t>
            </a:r>
            <a:r>
              <a:rPr b="1"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systems, and project management tools.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Management:</a:t>
            </a:r>
            <a:r>
              <a:rPr b="0" dirty="0" sz="2000" i="0" lang="en-US">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Reporting and Visualization: </a:t>
            </a:r>
            <a:r>
              <a:rPr b="0" dirty="0" sz="2000" i="0" lang="en-US">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6" name="Text Box 6"/>
          <p:cNvSpPr txBox="1"/>
          <p:nvPr/>
        </p:nvSpPr>
        <p:spPr>
          <a:xfrm>
            <a:off x="427355" y="1676400"/>
            <a:ext cx="9512935" cy="2887980"/>
          </a:xfrm>
          <a:prstGeom prst="rect"/>
          <a:noFill/>
        </p:spPr>
        <p:txBody>
          <a:bodyPr rtlCol="0" wrap="square">
            <a:noAutofit/>
          </a:bodyPr>
          <a:p>
            <a:pPr indent="-285750" marL="285750">
              <a:buFont typeface="Wingdings" panose="05000000000000000000" charset="0"/>
              <a:buChar char="Ø"/>
            </a:pPr>
            <a:r>
              <a:rPr b="1" lang="en-US">
                <a:latin typeface="Cambria" panose="02040503050406030204" charset="0"/>
                <a:cs typeface="Cambria" panose="02040503050406030204" charset="0"/>
              </a:rPr>
              <a:t>H</a:t>
            </a:r>
            <a:r>
              <a:rPr b="1" sz="2000" lang="en-US">
                <a:latin typeface="Cambria" panose="02040503050406030204" charset="0"/>
                <a:cs typeface="Cambria" panose="02040503050406030204" charset="0"/>
              </a:rPr>
              <a:t>R Managers and Professionals:</a:t>
            </a:r>
            <a:r>
              <a:rPr sz="2000" lang="en-US">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Team Managers and Supervisors:</a:t>
            </a:r>
            <a:r>
              <a:rPr sz="2000" lang="en-US">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indent="-285750" marL="285750">
              <a:buFont typeface="Wingdings" panose="05000000000000000000" charset="0"/>
              <a:buChar char="Ø"/>
            </a:pPr>
            <a:r>
              <a:rPr b="1" lang="en-US">
                <a:latin typeface="Cambria" panose="02040503050406030204" charset="0"/>
                <a:cs typeface="Cambria" panose="02040503050406030204" charset="0"/>
              </a:rPr>
              <a:t>Employe</a:t>
            </a:r>
            <a:r>
              <a:rPr b="1" sz="2000" lang="en-US">
                <a:latin typeface="Cambria" panose="02040503050406030204" charset="0"/>
                <a:cs typeface="Cambria" panose="02040503050406030204" charset="0"/>
              </a:rPr>
              <a:t>es:</a:t>
            </a:r>
            <a:r>
              <a:rPr sz="2000" lang="en-US">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Finance Departments:</a:t>
            </a:r>
            <a:r>
              <a:rPr sz="2000" lang="en-US">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sz="2000"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34600" y="3742055"/>
            <a:ext cx="2053590" cy="3115945"/>
          </a:xfrm>
          <a:prstGeom prst="rect"/>
        </p:spPr>
      </p:pic>
      <p:sp>
        <p:nvSpPr>
          <p:cNvPr id="1048657" name="object 6"/>
          <p:cNvSpPr txBox="1">
            <a:spLocks noGrp="1"/>
          </p:cNvSpPr>
          <p:nvPr>
            <p:ph type="title"/>
          </p:nvPr>
        </p:nvSpPr>
        <p:spPr>
          <a:xfrm>
            <a:off x="304800" y="38100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9" name="Text Box 7"/>
          <p:cNvSpPr txBox="1"/>
          <p:nvPr/>
        </p:nvSpPr>
        <p:spPr>
          <a:xfrm>
            <a:off x="302895" y="1219200"/>
            <a:ext cx="9832340" cy="4312285"/>
          </a:xfrm>
          <a:prstGeom prst="rect"/>
          <a:noFill/>
        </p:spPr>
        <p:txBody>
          <a:bodyPr rtlCol="0" wrap="square">
            <a:noAutofit/>
          </a:bodyPr>
          <a:p>
            <a:pPr indent="0">
              <a:buFont typeface="Wingdings" panose="05000000000000000000" charset="0"/>
              <a:buNone/>
            </a:pPr>
            <a:r>
              <a:rPr b="1" sz="2000" lang="en-US">
                <a:latin typeface="Cambria" panose="02040503050406030204" charset="0"/>
                <a:cs typeface="Cambria" panose="02040503050406030204" charset="0"/>
              </a:rPr>
              <a:t>Data Import and Integration: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Seamless import of employee data from various sources (HR systems, payroll, attendance, etc.).</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Integration with existing HR and performance management systems</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0">
              <a:buFont typeface="Wingdings" panose="05000000000000000000" charset="0"/>
              <a:buNone/>
            </a:pPr>
            <a:r>
              <a:rPr b="1" sz="2000" lang="en-US">
                <a:latin typeface="Cambria" panose="02040503050406030204" charset="0"/>
                <a:cs typeface="Cambria" panose="02040503050406030204" charset="0"/>
              </a:rPr>
              <a:t>Pivot Table Summaries: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Ability to create pivot tables for summarizing employee data across different dimensions such as departments, roles, or time periods.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Easily analyze key performance indicators (KPIs) by aggregating data to find insights.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Graph and Data Visualization: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Dynamic graphing capabilities to visualize trends and patterns in employee performance.</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Support for various chart types (bar, line, pie, scatter, etc.) to suit different analysis needs.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Interactive dashboards that provide real-time updates and drill-down capabilities.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p>
          <a:p>
            <a:pPr indent="0">
              <a:buFont typeface="Wingdings" panose="05000000000000000000" charset="0"/>
              <a:buNone/>
            </a:pPr>
            <a:endParaRPr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60" name="Title 1"/>
          <p:cNvSpPr>
            <a:spLocks noGrp="1"/>
          </p:cNvSpPr>
          <p:nvPr>
            <p:ph type="ctrTitle"/>
          </p:nvPr>
        </p:nvSpPr>
        <p:spPr>
          <a:xfrm>
            <a:off x="421640" y="362585"/>
            <a:ext cx="9701530" cy="4578350"/>
          </a:xfrm>
        </p:spPr>
        <p:txBody>
          <a:bodyPr wrap="square">
            <a:noAutofit/>
          </a:bodyPr>
          <a:p>
            <a:pPr indent="-342900" marL="342900">
              <a:buFont typeface="Wingdings" panose="05000000000000000000" charset="0"/>
              <a:buChar char="Ø"/>
            </a:pPr>
            <a:r>
              <a:rPr altLang="en-US" b="1" sz="2000" lang="en-IN">
                <a:latin typeface="Cambria" panose="02040503050406030204" charset="0"/>
                <a:cs typeface="Cambria" panose="02040503050406030204" charset="0"/>
                <a:sym typeface="+mn-ea"/>
              </a:rPr>
              <a:t>C</a:t>
            </a:r>
            <a:r>
              <a:rPr b="1" sz="2000" lang="en-US">
                <a:latin typeface="Cambria" panose="02040503050406030204" charset="0"/>
                <a:cs typeface="Cambria" panose="02040503050406030204" charset="0"/>
                <a:sym typeface="+mn-ea"/>
              </a:rPr>
              <a:t>onditional Formatting: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Use of conditional formatting to highlight key metrics (e.g., low performance, high absenteeism).</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Visual cues (colors, icons) to make it easier to spot trends and anomalies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Data Export and Sharing: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Export options for reports and dashboards in various formats (Excel, PDF, CSV).</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Easy sharing of insights with stakeholders through email or cloud-based platforms.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rPr>
            </a:br>
            <a:r>
              <a:rPr b="1" sz="2000" lang="en-US">
                <a:latin typeface="Cambria" panose="02040503050406030204" charset="0"/>
                <a:cs typeface="Cambria" panose="02040503050406030204" charset="0"/>
                <a:sym typeface="+mn-ea"/>
              </a:rPr>
              <a:t>Performance Tracking and Reporting: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Customizable performance tracking templates that align with company goals and metrics.</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Automated report generation to save time and provide consistent performance reviews.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Advanced Filtering and Sorting: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 filters to view data based on specific criteria (e.g., by department, job role, performance score).</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Ability to sort data to highlight top and bottom performers.</a:t>
            </a:r>
            <a:endParaRPr sz="2000" lang="en-US">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1"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2" name="Text Box 2"/>
          <p:cNvSpPr txBox="1"/>
          <p:nvPr/>
        </p:nvSpPr>
        <p:spPr>
          <a:xfrm>
            <a:off x="320675" y="1600200"/>
            <a:ext cx="7097395" cy="4584065"/>
          </a:xfrm>
          <a:prstGeom prst="rect"/>
          <a:noFill/>
        </p:spPr>
        <p:txBody>
          <a:bodyPr rtlCol="0" wrap="square">
            <a:noAutofit/>
          </a:bodyPr>
          <a:p>
            <a:r>
              <a:rPr b="1" lang="en-US">
                <a:latin typeface="Cambria" panose="02040503050406030204" charset="0"/>
                <a:cs typeface="Cambria" panose="02040503050406030204" charset="0"/>
              </a:rPr>
              <a:t>Employee Information:</a:t>
            </a:r>
            <a:endParaRPr b="1" lang="en-US">
              <a:latin typeface="Cambria" panose="02040503050406030204" charset="0"/>
              <a:cs typeface="Cambria" panose="02040503050406030204" charset="0"/>
            </a:endParaRPr>
          </a:p>
          <a:p>
            <a:r>
              <a:rPr b="1" lang="en-US">
                <a:latin typeface="Cambria" panose="02040503050406030204" charset="0"/>
                <a:cs typeface="Cambria" panose="02040503050406030204" charset="0"/>
              </a:rPr>
              <a:t> </a:t>
            </a:r>
            <a:r>
              <a:rPr altLang="en-US" b="1" lang="en-IN">
                <a:latin typeface="Cambria" panose="02040503050406030204" charset="0"/>
                <a:cs typeface="Cambria" panose="02040503050406030204" charset="0"/>
              </a:rPr>
              <a:t> </a:t>
            </a:r>
            <a:endParaRPr b="1" lang="en-US">
              <a:latin typeface="Cambria" panose="02040503050406030204" charset="0"/>
              <a:cs typeface="Cambria" panose="02040503050406030204" charset="0"/>
            </a:endParaRPr>
          </a:p>
          <a:p>
            <a:pPr indent="-342900" marL="342900">
              <a:buFont typeface="Arial" panose="020B0604020202020204" pitchFamily="34" charset="0"/>
              <a:buChar char="•"/>
            </a:pPr>
            <a:r>
              <a:rPr sz="2000" lang="en-US">
                <a:latin typeface="Cambria" panose="02040503050406030204" charset="0"/>
                <a:cs typeface="Cambria" panose="02040503050406030204" charset="0"/>
              </a:rPr>
              <a:t>Employee</a:t>
            </a:r>
            <a:r>
              <a:rPr altLang="en-US" sz="2000" lang="en-IN">
                <a:latin typeface="Cambria" panose="02040503050406030204" charset="0"/>
                <a:cs typeface="Cambria" panose="02040503050406030204" charset="0"/>
              </a:rPr>
              <a:t>: Kaggle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26 Feature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9- Feature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Id No: In kaggle employee no</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Name - text of employee name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type: Permanant , temprary, contract.</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Pertofrmance level : employee performance rating ( very high , high, medium, low)</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Gender : Male ,Female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Location code:  Location code of the working place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Employee rating num- maximum 5 </a:t>
            </a:r>
            <a:endParaRPr sz="2000" lang="en-US">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Dell</cp:lastModifiedBy>
  <dcterms:created xsi:type="dcterms:W3CDTF">2024-03-28T17:07:00Z</dcterms:created>
  <dcterms:modified xsi:type="dcterms:W3CDTF">2024-09-08T16:41:20Z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4dd8b2edecce4b4a9736a9dcbf9162dc</vt:lpwstr>
  </property>
  <property fmtid="{D5CDD505-2E9C-101B-9397-08002B2CF9AE}" pid="5" name="KSOProductBuildVer">
    <vt:lpwstr>1033-12.2.0.13472</vt:lpwstr>
  </property>
</Properties>
</file>