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1DA10-1613-491B-808E-1A0B90F14C9B}" v="622" dt="2023-05-05T14:03:06.670"/>
    <p1510:client id="{9DAAB1E8-4D84-4D5F-9957-6C29F3F7314C}" v="8" dt="2023-05-06T05:12:02.340"/>
    <p1510:client id="{AAA2B75A-599B-43FA-9423-13F903AB287E}" v="33" dt="2023-05-05T14:06:42.546"/>
    <p1510:client id="{C8D28BAE-0FCE-4971-B2CF-CD507543C7AA}" v="1" dt="2023-05-06T05:02:23.1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5975" y="2560319"/>
            <a:ext cx="2888024" cy="25831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8108" y="2493263"/>
            <a:ext cx="2680716" cy="26502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79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9" y="66471"/>
            <a:ext cx="348615" cy="357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363" y="241808"/>
            <a:ext cx="53512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362" y="1526032"/>
            <a:ext cx="7669275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hotel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698" y="889896"/>
            <a:ext cx="9142434" cy="6899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8425">
              <a:spcBef>
                <a:spcPts val="100"/>
              </a:spcBef>
            </a:pPr>
            <a:r>
              <a:rPr lang="en-US" spc="-120" dirty="0"/>
              <a:t>       </a:t>
            </a:r>
            <a:r>
              <a:rPr lang="en-US" spc="-120" dirty="0">
                <a:ea typeface="Verdana"/>
              </a:rPr>
              <a:t>       </a:t>
            </a:r>
            <a:r>
              <a:rPr lang="en-US" sz="4400" spc="-120" dirty="0">
                <a:latin typeface="Times New Roman"/>
              </a:rPr>
              <a:t>Capstone</a:t>
            </a:r>
            <a:r>
              <a:rPr lang="en-US" sz="4400" spc="-275" dirty="0">
                <a:latin typeface="Times New Roman"/>
              </a:rPr>
              <a:t> </a:t>
            </a:r>
            <a:r>
              <a:rPr lang="en-US" sz="4400" spc="-155" dirty="0">
                <a:latin typeface="Times New Roman"/>
              </a:rPr>
              <a:t>Projec</a:t>
            </a:r>
            <a:r>
              <a:rPr lang="en-US" sz="4400" spc="-110" dirty="0">
                <a:latin typeface="Times New Roman"/>
              </a:rPr>
              <a:t>t</a:t>
            </a:r>
            <a:r>
              <a:rPr lang="en-US" sz="4400" spc="-400" dirty="0">
                <a:latin typeface="Times New Roman"/>
              </a:rPr>
              <a:t>-</a:t>
            </a:r>
            <a:r>
              <a:rPr lang="en-US" sz="4400" spc="-1340" dirty="0">
                <a:latin typeface="Times New Roman"/>
              </a:rPr>
              <a:t>1</a:t>
            </a:r>
            <a:endParaRPr lang="en-US" sz="4400" spc="-1340">
              <a:latin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371600" y="2080613"/>
            <a:ext cx="6400800" cy="10720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100"/>
              </a:spcBef>
            </a:pPr>
            <a:r>
              <a:rPr lang="en-US" spc="-35" dirty="0">
                <a:latin typeface="Times New Roman"/>
              </a:rPr>
              <a:t>EDA</a:t>
            </a:r>
            <a:r>
              <a:rPr lang="en-US" spc="-215" dirty="0">
                <a:latin typeface="Times New Roman"/>
              </a:rPr>
              <a:t> </a:t>
            </a:r>
            <a:r>
              <a:rPr lang="en-US" spc="-50" dirty="0">
                <a:latin typeface="Times New Roman"/>
              </a:rPr>
              <a:t>On</a:t>
            </a:r>
            <a:r>
              <a:rPr lang="en-US" spc="-215" dirty="0">
                <a:latin typeface="Times New Roman"/>
              </a:rPr>
              <a:t> </a:t>
            </a:r>
            <a:r>
              <a:rPr lang="en-US" spc="-105" dirty="0">
                <a:latin typeface="Times New Roman"/>
              </a:rPr>
              <a:t>H</a:t>
            </a:r>
            <a:r>
              <a:rPr lang="en-US" spc="-114" dirty="0">
                <a:latin typeface="Times New Roman"/>
              </a:rPr>
              <a:t>otel</a:t>
            </a:r>
            <a:r>
              <a:rPr lang="en-US" spc="-200" dirty="0">
                <a:latin typeface="Times New Roman"/>
              </a:rPr>
              <a:t> </a:t>
            </a:r>
            <a:r>
              <a:rPr lang="en-US" spc="-70" dirty="0">
                <a:latin typeface="Times New Roman"/>
              </a:rPr>
              <a:t>Booking</a:t>
            </a:r>
            <a:r>
              <a:rPr lang="en-US" spc="-200" dirty="0">
                <a:latin typeface="Times New Roman"/>
              </a:rPr>
              <a:t> </a:t>
            </a:r>
            <a:r>
              <a:rPr lang="en-US" spc="-155" dirty="0">
                <a:latin typeface="Times New Roman"/>
              </a:rPr>
              <a:t>Analys</a:t>
            </a:r>
            <a:r>
              <a:rPr lang="en-US" spc="-80" dirty="0">
                <a:latin typeface="Times New Roman"/>
              </a:rPr>
              <a:t>i</a:t>
            </a:r>
            <a:r>
              <a:rPr lang="en-US" spc="-225" dirty="0">
                <a:latin typeface="Times New Roman"/>
              </a:rPr>
              <a:t>s</a:t>
            </a:r>
          </a:p>
          <a:p>
            <a:pPr marL="85725" algn="ctr">
              <a:spcBef>
                <a:spcPts val="50"/>
              </a:spcBef>
            </a:pPr>
            <a:r>
              <a:rPr lang="en-US" sz="3200" spc="-70" dirty="0">
                <a:latin typeface="Times New Roman"/>
              </a:rPr>
              <a:t>BY: Vikash Singh Chauhan</a:t>
            </a:r>
            <a:endParaRPr lang="en-US" sz="3200" dirty="0">
              <a:latin typeface="Times New Roman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C812425-848F-2A54-9F4B-153A3CF7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1619" y="3115883"/>
            <a:ext cx="1817531" cy="1817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CA6AE-1776-12BC-DB94-EB25BC2DC402}"/>
              </a:ext>
            </a:extLst>
          </p:cNvPr>
          <p:cNvSpPr txBox="1"/>
          <p:nvPr/>
        </p:nvSpPr>
        <p:spPr>
          <a:xfrm>
            <a:off x="3200400" y="394335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701548"/>
            <a:ext cx="3653790" cy="173637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 dirty="0">
              <a:latin typeface="Times New Roman"/>
              <a:cs typeface="Arial"/>
            </a:endParaRPr>
          </a:p>
          <a:p>
            <a:pPr>
              <a:tabLst>
                <a:tab pos="240665" algn="l"/>
              </a:tabLst>
            </a:pPr>
            <a:r>
              <a:rPr lang="en-US" sz="1600" dirty="0">
                <a:solidFill>
                  <a:srgbClr val="202020"/>
                </a:solidFill>
                <a:latin typeface="Times New Roman"/>
                <a:cs typeface="Times New Roman"/>
              </a:rPr>
              <a:t>Type of meal by the guests:</a:t>
            </a:r>
          </a:p>
          <a:p>
            <a:pPr marL="239395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BB(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Bed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&amp;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Breakfast) is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preferred</a:t>
            </a:r>
            <a:endParaRPr sz="1600">
              <a:latin typeface="Times New Roman"/>
              <a:cs typeface="Microsoft Sans Serif"/>
            </a:endParaRPr>
          </a:p>
          <a:p>
            <a:pPr marL="239395" indent="-189865">
              <a:buClr>
                <a:srgbClr val="000000"/>
              </a:buClr>
              <a:buFont typeface="Wingdings"/>
              <a:buChar char=""/>
            </a:pP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FB (Full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Board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)</a:t>
            </a:r>
            <a:r>
              <a:rPr lang="en-US"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least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preferred.</a:t>
            </a:r>
            <a:endParaRPr sz="1600">
              <a:latin typeface="Times New Roman"/>
              <a:cs typeface="Microsoft Sans Serif"/>
            </a:endParaRPr>
          </a:p>
          <a:p>
            <a:pPr marL="197485" marR="113030" indent="-147320">
              <a:buClr>
                <a:srgbClr val="000000"/>
              </a:buClr>
              <a:buFont typeface="Wingdings"/>
              <a:buChar char=""/>
              <a:tabLst>
                <a:tab pos="1930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HB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(Half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Board) and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SC(Self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Catering) are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equally pref</a:t>
            </a:r>
            <a:r>
              <a:rPr lang="en-US" sz="1600" dirty="0">
                <a:solidFill>
                  <a:srgbClr val="202020"/>
                </a:solidFill>
                <a:latin typeface="Times New Roman"/>
                <a:cs typeface="Microsoft Sans Serif"/>
              </a:rPr>
              <a:t>e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</a:t>
            </a:r>
            <a:r>
              <a:rPr lang="en-US"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r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ed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.</a:t>
            </a:r>
            <a:endParaRPr sz="1600" dirty="0">
              <a:latin typeface="Times New Roman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324859"/>
            <a:ext cx="3800475" cy="99706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600" spc="5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line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chart,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from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June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September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happened.</a:t>
            </a:r>
            <a:endParaRPr lang="en-US" sz="1600">
              <a:latin typeface="Times New Roman"/>
              <a:cs typeface="Microsoft Sans Serif"/>
            </a:endParaRPr>
          </a:p>
          <a:p>
            <a:pPr marL="12700" marR="300990"/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It’s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Summer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time.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After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September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lang="en-US"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Starts declining.</a:t>
            </a:r>
            <a:endParaRPr sz="1600">
              <a:latin typeface="Times New Roman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213" y="634506"/>
            <a:ext cx="5226562" cy="2058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7111" y="2775838"/>
            <a:ext cx="5326887" cy="236765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70358"/>
            <a:ext cx="6019721" cy="7657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,Sans-Serif"/>
              <a:buChar char=""/>
              <a:tabLst>
                <a:tab pos="330835" algn="l"/>
              </a:tabLst>
            </a:pPr>
            <a:r>
              <a:rPr lang="en-US" sz="2500" b="1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>
              <a:solidFill>
                <a:srgbClr val="FF4646"/>
              </a:solidFill>
              <a:latin typeface="Bookman Old Style"/>
              <a:cs typeface="Arial"/>
            </a:endParaRPr>
          </a:p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endParaRPr sz="2400" b="1" dirty="0">
              <a:solidFill>
                <a:srgbClr val="FF464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886632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Exploratory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Data</a:t>
            </a:r>
            <a:r>
              <a:rPr sz="2500" b="1" spc="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Analysis</a:t>
            </a:r>
            <a:r>
              <a:rPr sz="2500" b="1" spc="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(EDA)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:</a:t>
            </a:r>
            <a:endParaRPr sz="250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514080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57150">
              <a:spcBef>
                <a:spcPts val="10"/>
              </a:spcBef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had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highest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June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,July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August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But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other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months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 hotel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less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12700" marR="5080"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Thus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say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that,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January,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February, March,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April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,November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December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good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months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customers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good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adr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67" y="503526"/>
            <a:ext cx="6444742" cy="2817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65" y="621430"/>
            <a:ext cx="3990169" cy="20842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568" y="78187"/>
            <a:ext cx="6043207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60369"/>
            <a:ext cx="4181475" cy="209031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500">
              <a:latin typeface="Times New Roman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Maximum number of</a:t>
            </a:r>
            <a:r>
              <a:rPr sz="15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were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from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Portugal.</a:t>
            </a:r>
            <a:endParaRPr sz="1500">
              <a:latin typeface="Times New Roman"/>
              <a:cs typeface="Microsoft Sans Serif"/>
            </a:endParaRPr>
          </a:p>
          <a:p>
            <a:pPr marL="257810">
              <a:lnSpc>
                <a:spcPct val="100000"/>
              </a:lnSpc>
            </a:pP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i.e. more 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than</a:t>
            </a:r>
            <a:r>
              <a:rPr sz="15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25000</a:t>
            </a:r>
            <a:r>
              <a:rPr sz="15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guests.</a:t>
            </a:r>
            <a:endParaRPr sz="1500">
              <a:latin typeface="Times New Roman"/>
              <a:cs typeface="Microsoft Sans Serif"/>
            </a:endParaRPr>
          </a:p>
          <a:p>
            <a:pPr marL="60960" marR="281940" indent="-48895"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After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Portugal,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GBR(Great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lang="en-US"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Britain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),France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lang="en-US"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Spain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are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countries</a:t>
            </a:r>
            <a:r>
              <a:rPr sz="15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from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where</a:t>
            </a:r>
            <a:r>
              <a:rPr sz="15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most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5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lang="en-US"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</a:t>
            </a:r>
            <a:r>
              <a:rPr sz="15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came.</a:t>
            </a:r>
            <a:endParaRPr sz="1500">
              <a:latin typeface="Times New Roman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5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15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5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 and</a:t>
            </a:r>
            <a:endParaRPr sz="1500">
              <a:latin typeface="Times New Roman"/>
              <a:cs typeface="Microsoft Sans Serif"/>
            </a:endParaRPr>
          </a:p>
          <a:p>
            <a:pPr marL="12700" marR="5080" indent="48260"/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were</a:t>
            </a:r>
            <a:r>
              <a:rPr sz="15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happened</a:t>
            </a:r>
            <a:r>
              <a:rPr sz="15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5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2016.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5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</a:t>
            </a:r>
            <a:r>
              <a:rPr sz="15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see</a:t>
            </a:r>
            <a:r>
              <a:rPr lang="en-US"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5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15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were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5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endParaRPr sz="1500">
              <a:latin typeface="Times New Roman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3967" y="619648"/>
            <a:ext cx="4905628" cy="20812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2541" y="2873374"/>
            <a:ext cx="3561750" cy="2266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988406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28619"/>
            <a:ext cx="8328025" cy="19825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13970"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Average ADR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compared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 hotels.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These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generating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more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revenue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 hotels.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12700" marR="5080"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Average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lead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time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high.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It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means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people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plan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their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trip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too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early.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Usually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people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prefer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longer stays.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That’s why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people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plan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early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cancellation rate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which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almost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30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%.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330"/>
            <a:ext cx="2573020" cy="21257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777" y="593815"/>
            <a:ext cx="2611548" cy="21654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3960" y="627182"/>
            <a:ext cx="2689736" cy="2244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6011892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386445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5080"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Waiting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time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period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compared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That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means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much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busier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12700" marR="154305"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repeated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guests.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order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get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increase the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count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repeated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management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need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take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valuable feedbacks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from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try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give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good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service.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88" y="626491"/>
            <a:ext cx="3296030" cy="27405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1373" y="686628"/>
            <a:ext cx="3362953" cy="27205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6082351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580755" cy="195181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400">
              <a:latin typeface="Times New Roman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Times New Roman"/>
                <a:cs typeface="Arial"/>
              </a:rPr>
              <a:t>Distribution</a:t>
            </a:r>
            <a:r>
              <a:rPr sz="1400" b="1" spc="-40" dirty="0">
                <a:solidFill>
                  <a:srgbClr val="202020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Arial"/>
              </a:rPr>
              <a:t>channel:</a:t>
            </a:r>
            <a:endParaRPr sz="1400">
              <a:latin typeface="Times New Roman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'Direct' and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'TA/TO'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almost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equal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both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which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high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among</a:t>
            </a:r>
            <a:r>
              <a:rPr sz="1400" dirty="0">
                <a:latin typeface="Times New Roman"/>
                <a:cs typeface="Microsoft Sans Serif"/>
              </a:rPr>
              <a:t> other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channels.</a:t>
            </a:r>
            <a:endParaRPr sz="1400">
              <a:latin typeface="Times New Roman"/>
              <a:cs typeface="Microsoft Sans Serif"/>
            </a:endParaRPr>
          </a:p>
          <a:p>
            <a:pPr marL="12700" marR="5080"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GDS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high</a:t>
            </a:r>
            <a:r>
              <a:rPr sz="1400" spc="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'City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Hotel'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GDS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needs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increase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Resort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bookings.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From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say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that</a:t>
            </a:r>
            <a:r>
              <a:rPr sz="1400" spc="-5" dirty="0">
                <a:latin typeface="Times New Roman"/>
                <a:cs typeface="Microsoft Sans Serif"/>
              </a:rPr>
              <a:t> “Direct” and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‘TA/TO’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generating more revenue</a:t>
            </a:r>
            <a:r>
              <a:rPr sz="1400" spc="-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than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other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channels.</a:t>
            </a:r>
            <a:endParaRPr sz="1400">
              <a:latin typeface="Times New Roman"/>
              <a:cs typeface="Microsoft Sans Serif"/>
            </a:endParaRPr>
          </a:p>
          <a:p>
            <a:pPr marL="12700"/>
            <a:endParaRPr lang="en-US" sz="1400" b="1" spc="-5" dirty="0">
              <a:solidFill>
                <a:srgbClr val="202020"/>
              </a:solidFill>
              <a:latin typeface="Times New Roman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Times New Roman"/>
                <a:cs typeface="Arial"/>
              </a:rPr>
              <a:t>Market</a:t>
            </a:r>
            <a:r>
              <a:rPr sz="1400" b="1" spc="-45" dirty="0">
                <a:solidFill>
                  <a:srgbClr val="202020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Arial"/>
              </a:rPr>
              <a:t>Segment:</a:t>
            </a:r>
            <a:endParaRPr sz="1400">
              <a:latin typeface="Times New Roman"/>
              <a:cs typeface="Arial"/>
            </a:endParaRPr>
          </a:p>
          <a:p>
            <a:pPr marL="12700" marR="471170"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Here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“Direct”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‘Online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Travel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Agency’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high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both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types.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Aviation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segment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needs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lang="en-US"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4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increase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bookings.</a:t>
            </a:r>
            <a:endParaRPr sz="1400">
              <a:latin typeface="Times New Roman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84" y="680593"/>
            <a:ext cx="8975090" cy="2424430"/>
            <a:chOff x="30884" y="680593"/>
            <a:chExt cx="8975090" cy="2424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4" y="818158"/>
              <a:ext cx="4182697" cy="2223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810" y="680593"/>
              <a:ext cx="4802886" cy="2424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595" y="62529"/>
            <a:ext cx="6043208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482965" cy="173637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Arial"/>
              </a:rPr>
              <a:t>Distribution</a:t>
            </a:r>
            <a:r>
              <a:rPr sz="1600" b="1" spc="-40" dirty="0">
                <a:solidFill>
                  <a:srgbClr val="202020"/>
                </a:solidFill>
                <a:latin typeface="Times New Roman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Arial"/>
              </a:rPr>
              <a:t>channel:</a:t>
            </a:r>
            <a:endParaRPr sz="1600">
              <a:latin typeface="Times New Roman"/>
              <a:cs typeface="Arial"/>
            </a:endParaRPr>
          </a:p>
          <a:p>
            <a:pPr marL="12700" marR="5080" algn="just"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10" dirty="0">
                <a:latin typeface="Times New Roman"/>
                <a:cs typeface="Microsoft Sans Serif"/>
              </a:rPr>
              <a:t>‘TA/TO’</a:t>
            </a:r>
            <a:r>
              <a:rPr sz="1600" spc="-5" dirty="0">
                <a:latin typeface="Times New Roman"/>
                <a:cs typeface="Microsoft Sans Serif"/>
              </a:rPr>
              <a:t> distribution channel has highest </a:t>
            </a:r>
            <a:r>
              <a:rPr sz="1600" spc="-10" dirty="0">
                <a:latin typeface="Times New Roman"/>
                <a:cs typeface="Microsoft Sans Serif"/>
              </a:rPr>
              <a:t>cancellations </a:t>
            </a:r>
            <a:r>
              <a:rPr sz="1600" spc="-5" dirty="0">
                <a:latin typeface="Times New Roman"/>
                <a:cs typeface="Microsoft Sans Serif"/>
              </a:rPr>
              <a:t>for city hotels and more </a:t>
            </a:r>
            <a:r>
              <a:rPr sz="1600" dirty="0">
                <a:latin typeface="Times New Roman"/>
                <a:cs typeface="Microsoft Sans Serif"/>
              </a:rPr>
              <a:t>than </a:t>
            </a:r>
            <a:r>
              <a:rPr sz="1600" spc="-5" dirty="0">
                <a:latin typeface="Times New Roman"/>
                <a:cs typeface="Microsoft Sans Serif"/>
              </a:rPr>
              <a:t>6000 cancellations for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resort hotels. In order to reduce the cancellations </a:t>
            </a:r>
            <a:r>
              <a:rPr sz="1600" dirty="0">
                <a:latin typeface="Times New Roman"/>
                <a:cs typeface="Microsoft Sans Serif"/>
              </a:rPr>
              <a:t>they </a:t>
            </a:r>
            <a:r>
              <a:rPr sz="1600" spc="-5" dirty="0">
                <a:latin typeface="Times New Roman"/>
                <a:cs typeface="Microsoft Sans Serif"/>
              </a:rPr>
              <a:t>should improve their cancellation policies and deposit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spc="-36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policies.</a:t>
            </a:r>
            <a:endParaRPr sz="16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Arial"/>
              </a:rPr>
              <a:t>Market</a:t>
            </a:r>
            <a:r>
              <a:rPr sz="1600" b="1" spc="-45" dirty="0">
                <a:solidFill>
                  <a:srgbClr val="202020"/>
                </a:solidFill>
                <a:latin typeface="Times New Roman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Arial"/>
              </a:rPr>
              <a:t>Segment:</a:t>
            </a:r>
            <a:endParaRPr sz="1600">
              <a:latin typeface="Times New Roman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10" dirty="0">
                <a:latin typeface="Times New Roman"/>
                <a:cs typeface="Microsoft Sans Serif"/>
              </a:rPr>
              <a:t>‘Online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TA/TO’</a:t>
            </a:r>
            <a:r>
              <a:rPr sz="1600" spc="4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market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segment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has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highest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10" dirty="0">
                <a:latin typeface="Times New Roman"/>
                <a:cs typeface="Microsoft Sans Serif"/>
              </a:rPr>
              <a:t>cancellations </a:t>
            </a:r>
            <a:r>
              <a:rPr sz="1600" spc="-5" dirty="0">
                <a:latin typeface="Times New Roman"/>
                <a:cs typeface="Microsoft Sans Serif"/>
              </a:rPr>
              <a:t>for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city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hotels.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5" y="565136"/>
            <a:ext cx="4017683" cy="2412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409" y="617921"/>
            <a:ext cx="4424144" cy="23822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6043208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999" y="3644739"/>
            <a:ext cx="8112759" cy="9977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5080"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latin typeface="Times New Roman"/>
                <a:cs typeface="Microsoft Sans Serif"/>
              </a:rPr>
              <a:t>Almost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19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%</a:t>
            </a:r>
            <a:r>
              <a:rPr sz="1600" spc="3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people did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not</a:t>
            </a:r>
            <a:r>
              <a:rPr sz="1600" spc="5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canceled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their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bookings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even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after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not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getting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same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room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which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they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spc="-36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reserved</a:t>
            </a:r>
            <a:r>
              <a:rPr sz="1600" spc="-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while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hotel. Only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2.5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%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people cancelled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booking.</a:t>
            </a:r>
            <a:endParaRPr sz="1600" dirty="0">
              <a:latin typeface="Times New Roman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Thus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not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getting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same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room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reserved room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not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reason for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cancellations.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903" y="621132"/>
            <a:ext cx="4086946" cy="28178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6027550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34" y="779891"/>
            <a:ext cx="3669665" cy="34599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400">
              <a:latin typeface="Times New Roman"/>
              <a:cs typeface="Arial"/>
            </a:endParaRPr>
          </a:p>
          <a:p>
            <a:pPr marL="12700" marR="20320"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canceled and same_room_alloted_or_not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negatively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correlated.</a:t>
            </a:r>
            <a:r>
              <a:rPr sz="1400" spc="38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getting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lang="en-US"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same room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reserved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room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lang="en-US"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reason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 cancellations.</a:t>
            </a:r>
            <a:endParaRPr sz="1400" dirty="0">
              <a:latin typeface="Times New Roman"/>
              <a:cs typeface="Microsoft Sans Serif"/>
            </a:endParaRPr>
          </a:p>
          <a:p>
            <a:pPr marL="12700" marR="668655"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lead-time</a:t>
            </a:r>
            <a:r>
              <a:rPr sz="1400" spc="-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total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positively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correlated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means more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will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lead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time.</a:t>
            </a:r>
            <a:endParaRPr sz="1400" dirty="0">
              <a:latin typeface="Times New Roman"/>
              <a:cs typeface="Microsoft Sans Serif"/>
            </a:endParaRPr>
          </a:p>
          <a:p>
            <a:pPr marL="12700" marR="5080">
              <a:buFont typeface="Wingdings"/>
              <a:buChar char=""/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dirty="0">
                <a:latin typeface="Times New Roman"/>
                <a:cs typeface="Microsoft Sans Serif"/>
              </a:rPr>
              <a:t>D</a:t>
            </a:r>
            <a:r>
              <a:rPr sz="1400" spc="-5" dirty="0">
                <a:latin typeface="Times New Roman"/>
                <a:cs typeface="Microsoft Sans Serif"/>
              </a:rPr>
              <a:t>R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10" dirty="0">
                <a:latin typeface="Times New Roman"/>
                <a:cs typeface="Microsoft Sans Serif"/>
              </a:rPr>
              <a:t>t</a:t>
            </a:r>
            <a:r>
              <a:rPr sz="1400" spc="-5" dirty="0">
                <a:latin typeface="Times New Roman"/>
                <a:cs typeface="Microsoft Sans Serif"/>
              </a:rPr>
              <a:t>ot</a:t>
            </a:r>
            <a:r>
              <a:rPr sz="1400" spc="-15" dirty="0">
                <a:latin typeface="Times New Roman"/>
                <a:cs typeface="Microsoft Sans Serif"/>
              </a:rPr>
              <a:t>a</a:t>
            </a:r>
            <a:r>
              <a:rPr sz="1400" spc="-10" dirty="0">
                <a:latin typeface="Times New Roman"/>
                <a:cs typeface="Microsoft Sans Serif"/>
              </a:rPr>
              <a:t>l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5" dirty="0">
                <a:latin typeface="Times New Roman"/>
                <a:cs typeface="Microsoft Sans Serif"/>
              </a:rPr>
              <a:t>p</a:t>
            </a:r>
            <a:r>
              <a:rPr sz="1400" spc="-15" dirty="0">
                <a:latin typeface="Times New Roman"/>
                <a:cs typeface="Microsoft Sans Serif"/>
              </a:rPr>
              <a:t>e</a:t>
            </a:r>
            <a:r>
              <a:rPr sz="1400" spc="-5" dirty="0">
                <a:latin typeface="Times New Roman"/>
                <a:cs typeface="Microsoft Sans Serif"/>
              </a:rPr>
              <a:t>op</a:t>
            </a:r>
            <a:r>
              <a:rPr sz="1400" spc="-15" dirty="0">
                <a:latin typeface="Times New Roman"/>
                <a:cs typeface="Microsoft Sans Serif"/>
              </a:rPr>
              <a:t>l</a:t>
            </a:r>
            <a:r>
              <a:rPr sz="1400" spc="-5" dirty="0">
                <a:latin typeface="Times New Roman"/>
                <a:cs typeface="Microsoft Sans Serif"/>
              </a:rPr>
              <a:t>e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10" dirty="0">
                <a:latin typeface="Times New Roman"/>
                <a:cs typeface="Microsoft Sans Serif"/>
              </a:rPr>
              <a:t>ar</a:t>
            </a:r>
            <a:r>
              <a:rPr sz="1400" spc="-5" dirty="0">
                <a:latin typeface="Times New Roman"/>
                <a:cs typeface="Microsoft Sans Serif"/>
              </a:rPr>
              <a:t>e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5" dirty="0">
                <a:latin typeface="Times New Roman"/>
                <a:cs typeface="Microsoft Sans Serif"/>
              </a:rPr>
              <a:t>hi</a:t>
            </a:r>
            <a:r>
              <a:rPr sz="1400" spc="-15" dirty="0">
                <a:latin typeface="Times New Roman"/>
                <a:cs typeface="Microsoft Sans Serif"/>
              </a:rPr>
              <a:t>g</a:t>
            </a:r>
            <a:r>
              <a:rPr sz="1400" spc="-10" dirty="0">
                <a:latin typeface="Times New Roman"/>
                <a:cs typeface="Microsoft Sans Serif"/>
              </a:rPr>
              <a:t>hl</a:t>
            </a:r>
            <a:r>
              <a:rPr sz="1400" spc="-5" dirty="0">
                <a:latin typeface="Times New Roman"/>
                <a:cs typeface="Microsoft Sans Serif"/>
              </a:rPr>
              <a:t>y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5" dirty="0">
                <a:latin typeface="Times New Roman"/>
                <a:cs typeface="Microsoft Sans Serif"/>
              </a:rPr>
              <a:t> correlated.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That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means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endParaRPr sz="14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Microsoft Sans Serif"/>
              </a:rPr>
              <a:t>more </a:t>
            </a:r>
            <a:r>
              <a:rPr sz="1400" spc="-10" dirty="0">
                <a:latin typeface="Times New Roman"/>
                <a:cs typeface="Microsoft Sans Serif"/>
              </a:rPr>
              <a:t>will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adr.High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means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high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revenue</a:t>
            </a:r>
            <a:endParaRPr sz="1400" dirty="0">
              <a:latin typeface="Times New Roman"/>
              <a:cs typeface="Microsoft Sans Serif"/>
            </a:endParaRPr>
          </a:p>
          <a:p>
            <a:pPr marL="12700" marR="121285" algn="just"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is_repeated_guest and previous_bookings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Not_canceled has strong correlation. May be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repeated guests are not more likely to cancel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their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bookings.</a:t>
            </a:r>
            <a:endParaRPr sz="14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9533" y="621959"/>
            <a:ext cx="5185697" cy="42618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980577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45" y="688911"/>
            <a:ext cx="4683317" cy="24145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3082544"/>
            <a:ext cx="8571865" cy="176466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400">
              <a:latin typeface="Times New Roman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Optimal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both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less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than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7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days.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Usually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week.</a:t>
            </a:r>
            <a:endParaRPr sz="1400">
              <a:latin typeface="Times New Roman"/>
              <a:cs typeface="Microsoft Sans Serif"/>
            </a:endParaRPr>
          </a:p>
          <a:p>
            <a:pPr marL="12700" marR="5080">
              <a:buFont typeface="Wingdings"/>
              <a:buChar char=""/>
              <a:tabLst>
                <a:tab pos="252729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14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more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than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7</a:t>
            </a:r>
            <a:r>
              <a:rPr sz="1400" spc="14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days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spc="14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likes</a:t>
            </a:r>
            <a:r>
              <a:rPr sz="1400" spc="1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16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Resort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hotels.</a:t>
            </a:r>
            <a:r>
              <a:rPr sz="1400" spc="1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</a:t>
            </a:r>
            <a:r>
              <a:rPr sz="1400" spc="1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see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after</a:t>
            </a:r>
            <a:r>
              <a:rPr sz="1400" spc="14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7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days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City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very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less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compared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Resort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hotels.</a:t>
            </a:r>
            <a:endParaRPr sz="140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00" dirty="0">
              <a:latin typeface="Times New Roman"/>
              <a:cs typeface="Microsoft Sans Serif"/>
            </a:endParaRPr>
          </a:p>
          <a:p>
            <a:pPr marL="12700" marR="5080"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As</a:t>
            </a:r>
            <a:r>
              <a:rPr sz="1400" spc="7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saw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Correlation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heatmap,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total</a:t>
            </a:r>
            <a:r>
              <a:rPr sz="1400" spc="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</a:t>
            </a:r>
            <a:r>
              <a:rPr sz="1400" spc="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positively</a:t>
            </a:r>
            <a:r>
              <a:rPr sz="1400" spc="7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correlated.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Thus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2</a:t>
            </a:r>
            <a:r>
              <a:rPr sz="1400" spc="6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people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,adr</a:t>
            </a:r>
            <a:r>
              <a:rPr sz="1400" spc="7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is</a:t>
            </a:r>
            <a:r>
              <a:rPr lang="en-US" sz="1400" spc="-10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almost 100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5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its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dirty="0">
                <a:latin typeface="Times New Roman"/>
                <a:cs typeface="Microsoft Sans Serif"/>
              </a:rPr>
              <a:t> than</a:t>
            </a:r>
            <a:r>
              <a:rPr sz="1400" spc="-5" dirty="0">
                <a:latin typeface="Times New Roman"/>
                <a:cs typeface="Microsoft Sans Serif"/>
              </a:rPr>
              <a:t> 200.</a:t>
            </a:r>
            <a:endParaRPr sz="1400">
              <a:latin typeface="Times New Roman"/>
              <a:cs typeface="Microsoft Sans Serif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Thus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will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revenue of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hotels.</a:t>
            </a:r>
            <a:endParaRPr sz="1400">
              <a:latin typeface="Times New Roman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942" y="1066118"/>
            <a:ext cx="3965159" cy="1706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35940"/>
            <a:chOff x="-12700" y="0"/>
            <a:chExt cx="8546465" cy="535940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557" y="0"/>
                  </a:moveTo>
                  <a:lnTo>
                    <a:pt x="0" y="0"/>
                  </a:lnTo>
                  <a:lnTo>
                    <a:pt x="0" y="510362"/>
                  </a:lnTo>
                  <a:lnTo>
                    <a:pt x="8520557" y="510362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362"/>
                  </a:moveTo>
                  <a:lnTo>
                    <a:pt x="8520557" y="510362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1036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0054" y="72915"/>
            <a:ext cx="8419455" cy="44959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Problem</a:t>
            </a:r>
            <a:r>
              <a:rPr sz="2500" b="1" spc="-2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Statement:</a:t>
            </a:r>
            <a:endParaRPr lang="en-US" sz="2500">
              <a:latin typeface="Bookman Old Style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  <a:buFont typeface="Arial"/>
              <a:buChar char="•"/>
            </a:pPr>
            <a:endParaRPr sz="2000" dirty="0">
              <a:latin typeface="Times New Roman"/>
              <a:cs typeface="Arial"/>
            </a:endParaRPr>
          </a:p>
          <a:p>
            <a:pPr marL="770255" marR="119380" lvl="1" indent="-285750">
              <a:lnSpc>
                <a:spcPct val="114999"/>
              </a:lnSpc>
              <a:buClr>
                <a:srgbClr val="CC0000"/>
              </a:buClr>
              <a:buSzPct val="77777"/>
              <a:buFont typeface="Arial"/>
              <a:buChar char="•"/>
              <a:tabLst>
                <a:tab pos="802640" algn="l"/>
                <a:tab pos="803275" algn="l"/>
              </a:tabLst>
            </a:pP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this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project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we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will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be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analyzing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data.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This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data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set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contains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information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hotel,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includes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information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such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when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was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made,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length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stay,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number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adults,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children,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and/or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babies,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spc="-459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number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 of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available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parking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spaces.</a:t>
            </a:r>
            <a:endParaRPr sz="2000">
              <a:latin typeface="Times New Roman"/>
              <a:cs typeface="Microsoft Sans Serif"/>
            </a:endParaRPr>
          </a:p>
          <a:p>
            <a:pPr marL="770255" marR="5080" lvl="1" indent="-285750">
              <a:lnSpc>
                <a:spcPts val="2490"/>
              </a:lnSpc>
              <a:spcBef>
                <a:spcPts val="130"/>
              </a:spcBef>
              <a:buClr>
                <a:srgbClr val="CC0000"/>
              </a:buClr>
              <a:buSzPct val="77777"/>
              <a:buFont typeface="Arial"/>
              <a:buChar char="•"/>
              <a:tabLst>
                <a:tab pos="802640" algn="l"/>
                <a:tab pos="803275" algn="l"/>
              </a:tabLst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industry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very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volatile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industry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depends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on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spc="-46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above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factors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many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more.</a:t>
            </a:r>
            <a:endParaRPr sz="2000">
              <a:latin typeface="Times New Roman"/>
              <a:cs typeface="Microsoft Sans Serif"/>
            </a:endParaRPr>
          </a:p>
          <a:p>
            <a:pPr marL="769620" lvl="1" indent="-285750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Font typeface="Arial"/>
              <a:buChar char="•"/>
              <a:tabLst>
                <a:tab pos="802640" algn="l"/>
                <a:tab pos="803275" algn="l"/>
                <a:tab pos="5246370" algn="l"/>
              </a:tabLst>
            </a:pP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main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objective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behind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this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project</a:t>
            </a:r>
            <a:r>
              <a:rPr sz="2000" spc="3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2000" spc="3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to	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explore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analyze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data</a:t>
            </a:r>
            <a:endParaRPr sz="2000">
              <a:latin typeface="Times New Roman"/>
              <a:cs typeface="Microsoft Sans Serif"/>
            </a:endParaRPr>
          </a:p>
          <a:p>
            <a:pPr marL="802640" marR="66675">
              <a:lnSpc>
                <a:spcPct val="114999"/>
              </a:lnSpc>
            </a:pP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discover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important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factors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that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govern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give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insights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management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,which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perform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various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campaigns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spc="-46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boost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business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performance.</a:t>
            </a:r>
            <a:endParaRPr sz="2000">
              <a:latin typeface="Times New Roman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51435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144000" cy="4801935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997291" y="-1990442"/>
            <a:ext cx="51435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51435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2"/>
            <a:ext cx="9137153" cy="5153941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3036"/>
            <a:ext cx="7662432" cy="354678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2F803-E65A-8682-67F5-10119E500B67}"/>
              </a:ext>
            </a:extLst>
          </p:cNvPr>
          <p:cNvSpPr txBox="1"/>
          <p:nvPr/>
        </p:nvSpPr>
        <p:spPr>
          <a:xfrm>
            <a:off x="1520019" y="772804"/>
            <a:ext cx="6215425" cy="33412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rgbClr val="FFFFFF"/>
                </a:solidFill>
                <a:latin typeface="Batang"/>
                <a:ea typeface="Batang"/>
                <a:cs typeface="+mj-cs"/>
              </a:rPr>
              <a:t>Thank You</a:t>
            </a:r>
            <a:r>
              <a:rPr lang="en-US" sz="7200" dirty="0">
                <a:solidFill>
                  <a:srgbClr val="FFFFFF"/>
                </a:solidFill>
                <a:latin typeface="Batang"/>
                <a:ea typeface="Batang"/>
                <a:cs typeface="+mj-cs"/>
              </a:rPr>
              <a:t>!</a:t>
            </a:r>
            <a:endParaRPr lang="en-US" sz="7200" kern="1200" dirty="0">
              <a:solidFill>
                <a:srgbClr val="FFFFFF"/>
              </a:solidFill>
              <a:latin typeface="Batang"/>
              <a:ea typeface="Batang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24510"/>
            <a:chOff x="-12700" y="0"/>
            <a:chExt cx="8546465" cy="5245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8520557" y="0"/>
                  </a:moveTo>
                  <a:lnTo>
                    <a:pt x="0" y="0"/>
                  </a:lnTo>
                  <a:lnTo>
                    <a:pt x="0" y="498767"/>
                  </a:lnTo>
                  <a:lnTo>
                    <a:pt x="8520557" y="498767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0" y="498767"/>
                  </a:moveTo>
                  <a:lnTo>
                    <a:pt x="8520557" y="498767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98767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079365" cy="104387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Work</a:t>
            </a:r>
            <a:r>
              <a:rPr sz="2500" b="1" spc="-2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Flow</a:t>
            </a:r>
            <a:r>
              <a:rPr sz="2500" b="1" spc="-4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:</a:t>
            </a:r>
            <a:endParaRPr sz="2500">
              <a:latin typeface="Bookman Old Style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4646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497840" lvl="1" indent="-285750">
              <a:buSzPct val="92857"/>
              <a:buFont typeface="Arial"/>
              <a:buChar char="•"/>
              <a:tabLst>
                <a:tab pos="3549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our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work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flow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following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lang="en-US" sz="1400" spc="-5" dirty="0">
                <a:latin typeface="Microsoft Sans Serif"/>
                <a:cs typeface="Microsoft Sans Serif"/>
              </a:rPr>
              <a:t>3 steps</a:t>
            </a:r>
            <a:r>
              <a:rPr sz="1400" spc="-5" dirty="0"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309" y="1861947"/>
            <a:ext cx="2933065" cy="1188720"/>
            <a:chOff x="521309" y="1861947"/>
            <a:chExt cx="2933065" cy="1188720"/>
          </a:xfrm>
        </p:grpSpPr>
        <p:sp>
          <p:nvSpPr>
            <p:cNvPr id="8" name="object 8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2325649" y="0"/>
                  </a:moveTo>
                  <a:lnTo>
                    <a:pt x="0" y="0"/>
                  </a:lnTo>
                  <a:lnTo>
                    <a:pt x="581418" y="581532"/>
                  </a:lnTo>
                  <a:lnTo>
                    <a:pt x="0" y="1162939"/>
                  </a:lnTo>
                  <a:lnTo>
                    <a:pt x="2325649" y="1162939"/>
                  </a:lnTo>
                  <a:lnTo>
                    <a:pt x="2907055" y="581532"/>
                  </a:lnTo>
                  <a:lnTo>
                    <a:pt x="232564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0" y="0"/>
                  </a:moveTo>
                  <a:lnTo>
                    <a:pt x="2325649" y="0"/>
                  </a:lnTo>
                  <a:lnTo>
                    <a:pt x="2907055" y="581532"/>
                  </a:lnTo>
                  <a:lnTo>
                    <a:pt x="2325649" y="1162939"/>
                  </a:lnTo>
                  <a:lnTo>
                    <a:pt x="0" y="1162939"/>
                  </a:lnTo>
                  <a:lnTo>
                    <a:pt x="581418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2624" y="2026412"/>
            <a:ext cx="166179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ct val="86200"/>
              </a:lnSpc>
              <a:spcBef>
                <a:spcPts val="415"/>
              </a:spcBef>
            </a:pP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Data</a:t>
            </a:r>
            <a:r>
              <a:rPr sz="1900" spc="-75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Collection </a:t>
            </a:r>
            <a:r>
              <a:rPr sz="1900" spc="-49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and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Understanding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7661" y="1861947"/>
            <a:ext cx="2932430" cy="1188720"/>
            <a:chOff x="3137661" y="1861947"/>
            <a:chExt cx="2932430" cy="1188720"/>
          </a:xfrm>
        </p:grpSpPr>
        <p:sp>
          <p:nvSpPr>
            <p:cNvPr id="12" name="object 12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5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29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29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5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144" y="2026412"/>
            <a:ext cx="162115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415"/>
              </a:spcBef>
              <a:tabLst>
                <a:tab pos="655320" algn="l"/>
              </a:tabLst>
            </a:pP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Data	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Cl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e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i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ng 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and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Manipulation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53989" y="1861947"/>
            <a:ext cx="2932430" cy="1188720"/>
            <a:chOff x="5753989" y="1861947"/>
            <a:chExt cx="2932430" cy="1188720"/>
          </a:xfrm>
        </p:grpSpPr>
        <p:sp>
          <p:nvSpPr>
            <p:cNvPr id="16" name="object 16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6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30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30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6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54647" y="2026412"/>
            <a:ext cx="158178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415"/>
              </a:spcBef>
            </a:pP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Exploratory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Data </a:t>
            </a:r>
            <a:r>
              <a:rPr sz="1900" spc="5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Ana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l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ys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is(EDA)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771" y="3325130"/>
            <a:ext cx="8273422" cy="130548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Microsoft Sans Serif"/>
              </a:rPr>
              <a:t>EDA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will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divided into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following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analysis.</a:t>
            </a:r>
            <a:endParaRPr lang="en-US" sz="1400">
              <a:latin typeface="Times New Roman"/>
              <a:cs typeface="Microsoft Sans Serif"/>
            </a:endParaRPr>
          </a:p>
          <a:p>
            <a:pPr marL="355600" marR="74295" indent="-342900"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Univariate</a:t>
            </a:r>
            <a:r>
              <a:rPr sz="1400" b="1" spc="-2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Univariate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simplest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three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where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you are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analyzing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only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one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variable.</a:t>
            </a:r>
            <a:endParaRPr sz="1400">
              <a:latin typeface="Times New Roman"/>
              <a:cs typeface="Microsoft Sans Serif"/>
            </a:endParaRPr>
          </a:p>
          <a:p>
            <a:pPr marL="355600" marR="5080" indent="-342900"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Bivariate</a:t>
            </a:r>
            <a:r>
              <a:rPr sz="1400" b="1" spc="-1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Bivariate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where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you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comparing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two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variables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study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their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relationships.</a:t>
            </a:r>
            <a:endParaRPr sz="1400">
              <a:latin typeface="Times New Roman"/>
              <a:cs typeface="Microsoft Sans Serif"/>
            </a:endParaRPr>
          </a:p>
          <a:p>
            <a:pPr marL="355600" marR="721360" indent="-342900"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Multivariate</a:t>
            </a:r>
            <a:r>
              <a:rPr sz="1400" b="1" spc="-3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anlysis: </a:t>
            </a:r>
            <a:r>
              <a:rPr sz="1400" spc="-5" dirty="0">
                <a:latin typeface="Times New Roman"/>
                <a:cs typeface="Microsoft Sans Serif"/>
              </a:rPr>
              <a:t>Multivariate analysis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similar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Bivariate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but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you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comparing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dirty="0">
                <a:latin typeface="Times New Roman"/>
                <a:cs typeface="Microsoft Sans Serif"/>
              </a:rPr>
              <a:t> than</a:t>
            </a:r>
            <a:r>
              <a:rPr sz="1400" spc="-5" dirty="0">
                <a:latin typeface="Times New Roman"/>
                <a:cs typeface="Microsoft Sans Serif"/>
              </a:rPr>
              <a:t> two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variables.</a:t>
            </a:r>
            <a:endParaRPr sz="1400">
              <a:latin typeface="Times New Roman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98170"/>
            <a:chOff x="-12700" y="0"/>
            <a:chExt cx="8546465" cy="5981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8370570" cy="45756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Data</a:t>
            </a:r>
            <a:r>
              <a:rPr sz="2500" b="1" spc="-1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Collection</a:t>
            </a:r>
            <a:r>
              <a:rPr sz="2500" b="1" spc="-2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and</a:t>
            </a:r>
            <a:r>
              <a:rPr sz="2500" b="1" spc="-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Understanding:</a:t>
            </a:r>
            <a:endParaRPr lang="en-US" sz="2500">
              <a:latin typeface="Bookman Old Style"/>
              <a:cs typeface="Arial"/>
            </a:endParaRPr>
          </a:p>
          <a:p>
            <a:pPr marL="298450" marR="5080" indent="-285750">
              <a:spcBef>
                <a:spcPts val="1250"/>
              </a:spcBef>
              <a:buFont typeface="Arial"/>
              <a:buChar char="•"/>
              <a:tabLst>
                <a:tab pos="25209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After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collecting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it’s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very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important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understand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your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data.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So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had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data.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Which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had 119390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rows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32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columns.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let’s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understand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this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32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columns.</a:t>
            </a:r>
            <a:endParaRPr sz="1400">
              <a:latin typeface="Times New Roman"/>
              <a:ea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600" b="1" spc="-5" dirty="0">
                <a:solidFill>
                  <a:srgbClr val="FF4646"/>
                </a:solidFill>
                <a:latin typeface="Times New Roman"/>
                <a:cs typeface="Microsoft Sans Serif"/>
              </a:rPr>
              <a:t>Data Description:</a:t>
            </a:r>
            <a:endParaRPr sz="1600" b="1">
              <a:latin typeface="Times New Roman"/>
              <a:ea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spc="-5" dirty="0">
                <a:latin typeface="Times New Roman"/>
                <a:cs typeface="Arial"/>
              </a:rPr>
              <a:t>hotel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:Resort</a:t>
            </a:r>
            <a:r>
              <a:rPr sz="1500" spc="-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Hotel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or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City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Hotel</a:t>
            </a:r>
            <a:endParaRPr sz="15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Times New Roman"/>
                <a:cs typeface="Arial"/>
              </a:rPr>
              <a:t>is_canceled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Value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indicating if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booking was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canceled (1)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or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not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(0)</a:t>
            </a:r>
            <a:endParaRPr sz="15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Times New Roman"/>
                <a:cs typeface="Arial"/>
              </a:rPr>
              <a:t>lead_time</a:t>
            </a:r>
            <a:r>
              <a:rPr sz="1500" b="1" spc="-1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days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dirty="0">
                <a:latin typeface="Times New Roman"/>
                <a:cs typeface="Microsoft Sans Serif"/>
              </a:rPr>
              <a:t>that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elapsed between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entering date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booking</a:t>
            </a:r>
            <a:r>
              <a:rPr sz="1500" spc="395" dirty="0">
                <a:latin typeface="Times New Roman"/>
                <a:cs typeface="Microsoft Sans Serif"/>
              </a:rPr>
              <a:t> </a:t>
            </a:r>
            <a:r>
              <a:rPr sz="1500" dirty="0">
                <a:latin typeface="Times New Roman"/>
                <a:cs typeface="Microsoft Sans Serif"/>
              </a:rPr>
              <a:t>and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date</a:t>
            </a:r>
            <a:endParaRPr sz="15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Times New Roman"/>
                <a:cs typeface="Arial"/>
              </a:rPr>
              <a:t>arrival_date_year</a:t>
            </a:r>
            <a:r>
              <a:rPr sz="1500" b="1" spc="-1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Year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 date</a:t>
            </a:r>
            <a:endParaRPr sz="1500" dirty="0">
              <a:latin typeface="Times New Roman"/>
              <a:cs typeface="Microsoft Sans Serif"/>
            </a:endParaRPr>
          </a:p>
          <a:p>
            <a:pPr marL="12700" marR="3050540"/>
            <a:r>
              <a:rPr sz="1500" b="1" spc="-5" dirty="0">
                <a:latin typeface="Times New Roman"/>
                <a:cs typeface="Arial"/>
              </a:rPr>
              <a:t>arrival_date_month</a:t>
            </a:r>
            <a:r>
              <a:rPr sz="1500" b="1" spc="-2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Month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 date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3050540"/>
            <a:r>
              <a:rPr sz="1500" b="1" spc="-5" err="1">
                <a:latin typeface="Times New Roman"/>
                <a:cs typeface="Arial"/>
              </a:rPr>
              <a:t>arrival_date_week_number</a:t>
            </a:r>
            <a:r>
              <a:rPr sz="1500" b="1" spc="-1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Week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year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for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date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endParaRPr lang="en-US" sz="1500" dirty="0">
              <a:latin typeface="Times New Roman"/>
              <a:cs typeface="Microsoft Sans Serif"/>
            </a:endParaRPr>
          </a:p>
          <a:p>
            <a:pPr marL="12700" marR="3050540"/>
            <a:r>
              <a:rPr lang="en-US" sz="1500" spc="-360" dirty="0">
                <a:latin typeface="Times New Roman"/>
                <a:cs typeface="Microsoft Sans Serif"/>
              </a:rPr>
              <a:t> </a:t>
            </a:r>
            <a:r>
              <a:rPr sz="1500" b="1" spc="-5" dirty="0">
                <a:latin typeface="Times New Roman"/>
                <a:cs typeface="Arial"/>
              </a:rPr>
              <a:t>arrival_date_day_of_month</a:t>
            </a:r>
            <a:r>
              <a:rPr sz="1500" b="1" spc="-2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Day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 date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3050540"/>
            <a:r>
              <a:rPr sz="1500" b="1" spc="-5" dirty="0" err="1">
                <a:latin typeface="Times New Roman"/>
                <a:cs typeface="Arial"/>
              </a:rPr>
              <a:t>stays_in_weekend_nights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 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weekend nights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3050540"/>
            <a:r>
              <a:rPr sz="1500" b="1" spc="-5" err="1">
                <a:latin typeface="Times New Roman"/>
                <a:cs typeface="Arial"/>
              </a:rPr>
              <a:t>stays_in_week_nights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week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nights.</a:t>
            </a:r>
            <a:endParaRPr sz="1500" dirty="0">
              <a:latin typeface="Times New Roman"/>
              <a:cs typeface="Microsoft Sans Serif"/>
            </a:endParaRP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adults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adults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children </a:t>
            </a:r>
            <a:r>
              <a:rPr sz="1500" spc="-5" dirty="0">
                <a:latin typeface="Times New Roman"/>
                <a:cs typeface="Microsoft Sans Serif"/>
              </a:rPr>
              <a:t>: Number of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sz="1500" spc="-5" dirty="0">
                <a:latin typeface="Times New Roman"/>
                <a:cs typeface="Microsoft Sans Serif"/>
              </a:rPr>
              <a:t>children</a:t>
            </a:r>
            <a:endParaRPr lang="en-US" sz="1500" spc="-5" dirty="0">
              <a:latin typeface="Times New Roman"/>
              <a:cs typeface="Microsoft Sans Serif"/>
            </a:endParaRP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babies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 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babies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  <a:endParaRPr lang="en-US">
              <a:cs typeface="Calibri"/>
            </a:endParaRP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meal</a:t>
            </a:r>
            <a:r>
              <a:rPr sz="1500" b="1" spc="-1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Type of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meal booked.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country</a:t>
            </a:r>
            <a:r>
              <a:rPr sz="1500" b="1" spc="-2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Country of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origin.</a:t>
            </a:r>
            <a:endParaRPr sz="1500" dirty="0">
              <a:latin typeface="Times New Roman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21065" cy="482600"/>
            <a:chOff x="-12700" y="0"/>
            <a:chExt cx="8521065" cy="482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8495411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95411" y="457200"/>
                  </a:lnTo>
                  <a:lnTo>
                    <a:pt x="8495411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0" y="457200"/>
                  </a:moveTo>
                  <a:lnTo>
                    <a:pt x="8495411" y="457200"/>
                  </a:lnTo>
                  <a:lnTo>
                    <a:pt x="849541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688965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b="1" spc="-5" dirty="0">
              <a:solidFill>
                <a:srgbClr val="FF4646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70738"/>
            <a:ext cx="8976360" cy="41312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4111625">
              <a:spcBef>
                <a:spcPts val="95"/>
              </a:spcBef>
            </a:pPr>
            <a:r>
              <a:rPr sz="1400" b="1" spc="-5" dirty="0">
                <a:latin typeface="Times New Roman"/>
                <a:cs typeface="Arial"/>
              </a:rPr>
              <a:t>market_segment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Market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segment designation.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(TA/TO)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 </a:t>
            </a:r>
            <a:endParaRPr lang="en-US" sz="1400">
              <a:latin typeface="Times New Roman"/>
              <a:cs typeface="Microsoft Sans Serif"/>
            </a:endParaRPr>
          </a:p>
          <a:p>
            <a:pPr marL="12700" marR="4111625">
              <a:spcBef>
                <a:spcPts val="95"/>
              </a:spcBef>
            </a:pPr>
            <a:r>
              <a:rPr sz="1400" b="1" spc="-5" dirty="0" err="1">
                <a:latin typeface="Times New Roman"/>
                <a:cs typeface="Arial"/>
              </a:rPr>
              <a:t>distribution_channel</a:t>
            </a:r>
            <a:r>
              <a:rPr sz="1400" b="1" spc="-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 Booking distribution channel.(T/A/TO)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endParaRPr lang="en-US" sz="1400" dirty="0">
              <a:latin typeface="Times New Roman"/>
              <a:cs typeface="Microsoft Sans Serif"/>
            </a:endParaRPr>
          </a:p>
          <a:p>
            <a:pPr marL="12700" marR="4111625">
              <a:spcBef>
                <a:spcPts val="95"/>
              </a:spcBef>
            </a:pPr>
            <a:r>
              <a:rPr lang="en-US" sz="1400" spc="-360" dirty="0">
                <a:latin typeface="Times New Roman"/>
                <a:cs typeface="Microsoft Sans Serif"/>
              </a:rPr>
              <a:t> </a:t>
            </a:r>
            <a:r>
              <a:rPr sz="1400" b="1" spc="-5" dirty="0">
                <a:latin typeface="Times New Roman"/>
                <a:cs typeface="Arial"/>
              </a:rPr>
              <a:t>is_repeated_guest</a:t>
            </a:r>
            <a:r>
              <a:rPr sz="1400" b="1" spc="-35" dirty="0">
                <a:latin typeface="Times New Roman"/>
                <a:cs typeface="Arial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: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repeated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guest (1)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not </a:t>
            </a:r>
            <a:r>
              <a:rPr sz="1400" spc="-5" dirty="0">
                <a:latin typeface="Times New Roman"/>
                <a:cs typeface="Microsoft Sans Serif"/>
              </a:rPr>
              <a:t>(0)</a:t>
            </a:r>
            <a:endParaRPr lang="en-US" sz="1400">
              <a:latin typeface="Times New Roman"/>
              <a:cs typeface="Microsoft Sans Serif"/>
            </a:endParaRPr>
          </a:p>
          <a:p>
            <a:pPr marL="12700" marR="165735">
              <a:spcBef>
                <a:spcPts val="5"/>
              </a:spcBef>
            </a:pPr>
            <a:r>
              <a:rPr sz="1400" b="1" spc="-5" dirty="0">
                <a:latin typeface="Times New Roman"/>
                <a:cs typeface="Arial"/>
              </a:rPr>
              <a:t>previous_cancellations</a:t>
            </a:r>
            <a:r>
              <a:rPr sz="1400" b="1" spc="-2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previous bookings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cancelled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prior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current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endParaRPr sz="1400">
              <a:latin typeface="Times New Roman"/>
              <a:cs typeface="Microsoft Sans Serif"/>
            </a:endParaRPr>
          </a:p>
          <a:p>
            <a:pPr marL="12700" marR="355600"/>
            <a:r>
              <a:rPr sz="1400" b="1" spc="-5" dirty="0">
                <a:latin typeface="Times New Roman"/>
                <a:cs typeface="Arial"/>
              </a:rPr>
              <a:t>previous_bookings_not_canceled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previous bookings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cancelled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prior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current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reserved_room_type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Code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room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reserved.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assigned_room_type</a:t>
            </a:r>
            <a:r>
              <a:rPr sz="1400" b="1" spc="-1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Code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room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assigned to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booking.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booking_changes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changes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made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 </a:t>
            </a:r>
            <a:r>
              <a:rPr sz="1400" dirty="0">
                <a:latin typeface="Times New Roman"/>
                <a:cs typeface="Microsoft Sans Serif"/>
              </a:rPr>
              <a:t>from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moment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was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entered on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endParaRPr sz="1400">
              <a:latin typeface="Times New Roman"/>
              <a:cs typeface="Microsoft Sans Serif"/>
            </a:endParaRPr>
          </a:p>
          <a:p>
            <a:pPr marL="12700" marR="4220845"/>
            <a:r>
              <a:rPr sz="1400" spc="-5" dirty="0">
                <a:latin typeface="Times New Roman"/>
                <a:cs typeface="Microsoft Sans Serif"/>
              </a:rPr>
              <a:t>PMS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until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the moment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check-in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cancellation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 </a:t>
            </a:r>
            <a:endParaRPr lang="en-US" sz="1400">
              <a:latin typeface="Times New Roman"/>
              <a:cs typeface="Microsoft Sans Serif"/>
            </a:endParaRPr>
          </a:p>
          <a:p>
            <a:pPr marL="12700" marR="4220845"/>
            <a:r>
              <a:rPr sz="1400" b="1" spc="-5" err="1">
                <a:latin typeface="Times New Roman"/>
                <a:cs typeface="Arial"/>
              </a:rPr>
              <a:t>deposit_type</a:t>
            </a:r>
            <a:r>
              <a:rPr sz="1400" b="1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Deposit,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Non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Refund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,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Refundable.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 </a:t>
            </a:r>
          </a:p>
          <a:p>
            <a:pPr marL="12700" marR="4220845"/>
            <a:r>
              <a:rPr sz="1400" b="1" spc="-5" dirty="0">
                <a:latin typeface="Times New Roman"/>
                <a:cs typeface="Arial"/>
              </a:rPr>
              <a:t>agent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ID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travel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agency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made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 </a:t>
            </a:r>
          </a:p>
          <a:p>
            <a:pPr marL="12700" marR="4220845"/>
            <a:r>
              <a:rPr sz="1400" b="1" spc="-5" dirty="0">
                <a:latin typeface="Times New Roman"/>
                <a:cs typeface="Arial"/>
              </a:rPr>
              <a:t>company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ID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of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company/entity</a:t>
            </a:r>
            <a:r>
              <a:rPr sz="1400" dirty="0">
                <a:latin typeface="Times New Roman"/>
                <a:cs typeface="Microsoft Sans Serif"/>
              </a:rPr>
              <a:t> that </a:t>
            </a:r>
            <a:r>
              <a:rPr sz="1400" spc="-5" dirty="0">
                <a:latin typeface="Times New Roman"/>
                <a:cs typeface="Microsoft Sans Serif"/>
              </a:rPr>
              <a:t>made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 .</a:t>
            </a:r>
            <a:endParaRPr sz="14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days_in_waiting_list</a:t>
            </a:r>
            <a:r>
              <a:rPr sz="1400" b="1" spc="-2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days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 was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waiting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list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before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it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was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confirmed 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customer_type</a:t>
            </a:r>
            <a:r>
              <a:rPr sz="1400" b="1" spc="-1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4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customer.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Contract,Group,transient,Transient</a:t>
            </a:r>
            <a:r>
              <a:rPr sz="1400" dirty="0">
                <a:latin typeface="Times New Roman"/>
                <a:cs typeface="Microsoft Sans Serif"/>
              </a:rPr>
              <a:t> party.</a:t>
            </a:r>
            <a:endParaRPr sz="1400">
              <a:latin typeface="Times New Roman"/>
              <a:cs typeface="Microsoft Sans Serif"/>
            </a:endParaRPr>
          </a:p>
          <a:p>
            <a:pPr marL="12700" marR="149860"/>
            <a:r>
              <a:rPr sz="1400" b="1" spc="-5" dirty="0">
                <a:latin typeface="Times New Roman"/>
                <a:cs typeface="Arial"/>
              </a:rPr>
              <a:t>adr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Average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Daily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Rate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defined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dividing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sum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all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lodging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transactions by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total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staying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nights</a:t>
            </a:r>
            <a:endParaRPr sz="1400">
              <a:latin typeface="Times New Roman"/>
              <a:cs typeface="Microsoft Sans Serif"/>
            </a:endParaRPr>
          </a:p>
          <a:p>
            <a:pPr marL="12700" marR="517525"/>
            <a:r>
              <a:rPr sz="1400" b="1" spc="-5" dirty="0">
                <a:latin typeface="Times New Roman"/>
                <a:cs typeface="Arial"/>
              </a:rPr>
              <a:t>required_car_parking_spaces</a:t>
            </a:r>
            <a:r>
              <a:rPr sz="1400" b="1" spc="-3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 of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parking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spaces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required by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 </a:t>
            </a:r>
            <a:endParaRPr lang="en-US" sz="1400">
              <a:latin typeface="Times New Roman"/>
              <a:cs typeface="Microsoft Sans Serif"/>
            </a:endParaRPr>
          </a:p>
          <a:p>
            <a:pPr marL="12700" marR="517525"/>
            <a:r>
              <a:rPr sz="1400" b="1" spc="-5" dirty="0" err="1">
                <a:latin typeface="Times New Roman"/>
                <a:cs typeface="Arial"/>
              </a:rPr>
              <a:t>total_of_special_requests</a:t>
            </a:r>
            <a:r>
              <a:rPr sz="1400" b="1" spc="-2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special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requests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made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(e.g.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twin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bed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high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floor)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spc="-355" dirty="0">
                <a:latin typeface="Times New Roman"/>
                <a:cs typeface="Microsoft Sans Serif"/>
              </a:rPr>
              <a:t> </a:t>
            </a:r>
            <a:endParaRPr lang="en-US" sz="1400" dirty="0">
              <a:latin typeface="Times New Roman"/>
              <a:cs typeface="Microsoft Sans Serif"/>
            </a:endParaRPr>
          </a:p>
          <a:p>
            <a:pPr marL="12700" marR="517525"/>
            <a:r>
              <a:rPr sz="1400" b="1" spc="-5" dirty="0" err="1">
                <a:latin typeface="Times New Roman"/>
                <a:cs typeface="Arial"/>
              </a:rPr>
              <a:t>reservation_status</a:t>
            </a:r>
            <a:r>
              <a:rPr sz="1400" b="1" spc="-3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Reservation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last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status.</a:t>
            </a:r>
            <a:endParaRPr sz="1400">
              <a:latin typeface="Times New Roman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5250" y="4016236"/>
            <a:ext cx="3742190" cy="824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0507" y="883095"/>
            <a:ext cx="3586840" cy="19100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700" y="0"/>
            <a:ext cx="8542020" cy="514984"/>
            <a:chOff x="-12700" y="0"/>
            <a:chExt cx="8542020" cy="514984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620" y="0"/>
                  </a:moveTo>
                  <a:lnTo>
                    <a:pt x="0" y="0"/>
                  </a:lnTo>
                  <a:lnTo>
                    <a:pt x="0" y="489102"/>
                  </a:lnTo>
                  <a:lnTo>
                    <a:pt x="8516620" y="489102"/>
                  </a:lnTo>
                  <a:lnTo>
                    <a:pt x="851662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102"/>
                  </a:moveTo>
                  <a:lnTo>
                    <a:pt x="8516620" y="489102"/>
                  </a:lnTo>
                  <a:lnTo>
                    <a:pt x="8516620" y="0"/>
                  </a:lnTo>
                  <a:lnTo>
                    <a:pt x="0" y="0"/>
                  </a:lnTo>
                  <a:lnTo>
                    <a:pt x="0" y="48910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358"/>
            <a:ext cx="6596380" cy="92076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Data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Cleaning</a:t>
            </a:r>
            <a:r>
              <a:rPr sz="2500" b="1" spc="-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and</a:t>
            </a:r>
            <a:r>
              <a:rPr sz="2500" b="1" spc="-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Manipulation:</a:t>
            </a:r>
            <a:endParaRPr lang="en-US" sz="2500">
              <a:latin typeface="Bookman Old Style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2395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There were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4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columns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company, agent,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country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children with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missing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values.</a:t>
            </a:r>
            <a:endParaRPr sz="1400">
              <a:latin typeface="Times New Roman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73" y="978011"/>
            <a:ext cx="3144520" cy="138277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23386" y="1498853"/>
            <a:ext cx="780415" cy="266700"/>
            <a:chOff x="3223386" y="1498853"/>
            <a:chExt cx="780415" cy="266700"/>
          </a:xfrm>
        </p:grpSpPr>
        <p:sp>
          <p:nvSpPr>
            <p:cNvPr id="10" name="object 10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634364" y="0"/>
                  </a:moveTo>
                  <a:lnTo>
                    <a:pt x="634364" y="60325"/>
                  </a:lnTo>
                  <a:lnTo>
                    <a:pt x="0" y="60325"/>
                  </a:lnTo>
                  <a:lnTo>
                    <a:pt x="0" y="180848"/>
                  </a:lnTo>
                  <a:lnTo>
                    <a:pt x="634364" y="180848"/>
                  </a:lnTo>
                  <a:lnTo>
                    <a:pt x="634364" y="241046"/>
                  </a:lnTo>
                  <a:lnTo>
                    <a:pt x="754888" y="120523"/>
                  </a:lnTo>
                  <a:lnTo>
                    <a:pt x="63436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0" y="60325"/>
                  </a:moveTo>
                  <a:lnTo>
                    <a:pt x="634364" y="60325"/>
                  </a:lnTo>
                  <a:lnTo>
                    <a:pt x="634364" y="0"/>
                  </a:lnTo>
                  <a:lnTo>
                    <a:pt x="754888" y="120523"/>
                  </a:lnTo>
                  <a:lnTo>
                    <a:pt x="634364" y="241046"/>
                  </a:lnTo>
                  <a:lnTo>
                    <a:pt x="634364" y="180848"/>
                  </a:lnTo>
                  <a:lnTo>
                    <a:pt x="0" y="180848"/>
                  </a:lnTo>
                  <a:lnTo>
                    <a:pt x="0" y="6032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2886439"/>
            <a:ext cx="7129780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54305" indent="-142240"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Handling Duplicates: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31994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duplicates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values.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So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lang="en-US" sz="1400" spc="-5" dirty="0">
                <a:latin typeface="Times New Roman"/>
                <a:cs typeface="Microsoft Sans Serif"/>
              </a:rPr>
              <a:t>we dropped</a:t>
            </a:r>
            <a:r>
              <a:rPr sz="1400" spc="-5" dirty="0">
                <a:latin typeface="Times New Roman"/>
                <a:cs typeface="Microsoft Sans Serif"/>
              </a:rPr>
              <a:t> it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from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data.</a:t>
            </a:r>
            <a:endParaRPr lang="en-US" sz="1400">
              <a:latin typeface="Times New Roman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24" y="3964996"/>
            <a:ext cx="6953250" cy="65851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54305" indent="-142240">
              <a:spcBef>
                <a:spcPts val="95"/>
              </a:spcBef>
              <a:buSzPct val="92857"/>
              <a:buFont typeface="Wingdings"/>
              <a:buChar char=""/>
            </a:pP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created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2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new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columns</a:t>
            </a:r>
            <a:r>
              <a:rPr lang="en-US" sz="1400" spc="400" dirty="0">
                <a:latin typeface="Times New Roman"/>
                <a:cs typeface="Microsoft Sans Serif"/>
              </a:rPr>
              <a:t> </a:t>
            </a:r>
            <a:endParaRPr lang="en-US" sz="1400">
              <a:latin typeface="Times New Roman"/>
              <a:cs typeface="Microsoft Sans Serif"/>
            </a:endParaRPr>
          </a:p>
          <a:p>
            <a:pPr marL="60960"/>
            <a:r>
              <a:rPr sz="1400" spc="-5" dirty="0">
                <a:latin typeface="Times New Roman"/>
                <a:cs typeface="Microsoft Sans Serif"/>
              </a:rPr>
              <a:t>1)‘</a:t>
            </a:r>
            <a:r>
              <a:rPr sz="1400" spc="-5" dirty="0" err="1">
                <a:latin typeface="Times New Roman"/>
                <a:cs typeface="Microsoft Sans Serif"/>
              </a:rPr>
              <a:t>Total_People</a:t>
            </a:r>
            <a:r>
              <a:rPr sz="1400" spc="-5" dirty="0">
                <a:latin typeface="Times New Roman"/>
                <a:cs typeface="Microsoft Sans Serif"/>
              </a:rPr>
              <a:t>’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=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from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Children, </a:t>
            </a:r>
            <a:r>
              <a:rPr sz="1400" spc="-5" dirty="0">
                <a:latin typeface="Times New Roman"/>
                <a:cs typeface="Microsoft Sans Serif"/>
              </a:rPr>
              <a:t>adults,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babies.</a:t>
            </a:r>
            <a:endParaRPr lang="en-US" sz="1400" dirty="0">
              <a:latin typeface="Microsoft Sans Serif"/>
              <a:ea typeface="Microsoft Sans Serif"/>
              <a:cs typeface="Microsoft Sans Serif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Times New Roman"/>
                <a:cs typeface="Microsoft Sans Serif"/>
              </a:rPr>
              <a:t>2)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‘</a:t>
            </a:r>
            <a:r>
              <a:rPr sz="1400" spc="-5" dirty="0" err="1">
                <a:latin typeface="Times New Roman"/>
                <a:cs typeface="Microsoft Sans Serif"/>
              </a:rPr>
              <a:t>Total_stay</a:t>
            </a:r>
            <a:r>
              <a:rPr sz="1400" spc="-5" dirty="0">
                <a:latin typeface="Times New Roman"/>
                <a:cs typeface="Microsoft Sans Serif"/>
              </a:rPr>
              <a:t>’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=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From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weekend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nights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39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weekdays nigh</a:t>
            </a:r>
            <a:r>
              <a:rPr sz="1400" spc="-5" dirty="0">
                <a:latin typeface="Microsoft Sans Serif"/>
                <a:cs typeface="Microsoft Sans Serif"/>
              </a:rPr>
              <a:t>t</a:t>
            </a:r>
            <a:endParaRPr sz="1400"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" y="3115319"/>
            <a:ext cx="4438650" cy="627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5" y="587883"/>
            <a:ext cx="4167958" cy="2083061"/>
            <a:chOff x="38745" y="587883"/>
            <a:chExt cx="4246245" cy="2216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5" y="607816"/>
              <a:ext cx="2063211" cy="20923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609" y="587883"/>
              <a:ext cx="2206244" cy="22156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590038"/>
            <a:ext cx="8879205" cy="24047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City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most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preferred hotel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guests.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say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City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busiest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hotel.</a:t>
            </a:r>
            <a:endParaRPr sz="1400">
              <a:latin typeface="Times New Roman"/>
              <a:cs typeface="Microsoft Sans Serif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27.5 %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 were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got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cancelled</a:t>
            </a:r>
            <a:r>
              <a:rPr sz="1400" spc="38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out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all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</a:t>
            </a:r>
            <a:endParaRPr sz="1400">
              <a:latin typeface="Times New Roman"/>
              <a:cs typeface="Microsoft Sans Serif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.Only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3.9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%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revisited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Rest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96.1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%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new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guests.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Thus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retention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rate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low.</a:t>
            </a:r>
            <a:endParaRPr sz="1400">
              <a:latin typeface="Times New Roman"/>
              <a:cs typeface="Microsoft Sans Serif"/>
            </a:endParaRPr>
          </a:p>
          <a:p>
            <a:pPr marL="12700" marR="5080"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Most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customers/guests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Transient type(82.4%).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transient party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13.4%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0.6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belongs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group.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Remaining guests belongs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Contract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type.</a:t>
            </a:r>
            <a:endParaRPr sz="140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Contract</a:t>
            </a:r>
            <a:r>
              <a:rPr sz="1400" spc="-5" dirty="0">
                <a:latin typeface="Times New Roman"/>
                <a:cs typeface="Microsoft Sans Serif"/>
              </a:rPr>
              <a:t>-when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allotment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other</a:t>
            </a:r>
            <a:r>
              <a:rPr sz="1400" spc="-5" dirty="0">
                <a:latin typeface="Times New Roman"/>
                <a:cs typeface="Microsoft Sans Serif"/>
              </a:rPr>
              <a:t> type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contract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associated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it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Group</a:t>
            </a:r>
            <a:r>
              <a:rPr sz="1400" b="1" spc="-1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-when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associated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group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Transient-</a:t>
            </a:r>
            <a:r>
              <a:rPr sz="1400" spc="-5" dirty="0">
                <a:latin typeface="Times New Roman"/>
                <a:cs typeface="Microsoft Sans Serif"/>
              </a:rPr>
              <a:t>when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part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group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contract,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associated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other </a:t>
            </a:r>
            <a:r>
              <a:rPr sz="1400" spc="-5" dirty="0">
                <a:latin typeface="Times New Roman"/>
                <a:cs typeface="Microsoft Sans Serif"/>
              </a:rPr>
              <a:t>transient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Transient-party-</a:t>
            </a:r>
            <a:r>
              <a:rPr sz="1400" spc="-5" dirty="0">
                <a:latin typeface="Times New Roman"/>
                <a:cs typeface="Microsoft Sans Serif"/>
              </a:rPr>
              <a:t>when 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transient,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but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associated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least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other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transient booking</a:t>
            </a:r>
            <a:endParaRPr sz="1400">
              <a:latin typeface="Times New Roman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0495" y="588407"/>
            <a:ext cx="2643504" cy="217157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70358"/>
            <a:ext cx="6019721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Exploratory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Data</a:t>
            </a:r>
            <a:r>
              <a:rPr sz="2500" b="1" spc="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Analysis</a:t>
            </a:r>
            <a:r>
              <a:rPr sz="2500" b="1" spc="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(EDA)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:</a:t>
            </a:r>
            <a:endParaRPr lang="en-US" sz="2500">
              <a:latin typeface="Bookman Old Style"/>
              <a:cs typeface="Arial"/>
            </a:endParaRPr>
          </a:p>
        </p:txBody>
      </p:sp>
      <p:pic>
        <p:nvPicPr>
          <p:cNvPr id="13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06E73153-B56D-10CE-6CD4-9BA0C0E10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167" y="588563"/>
            <a:ext cx="2336105" cy="2040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658"/>
            <a:ext cx="4228719" cy="24164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2635" y="615916"/>
            <a:ext cx="4511675" cy="4528185"/>
            <a:chOff x="4372635" y="615916"/>
            <a:chExt cx="4511675" cy="4528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635" y="615916"/>
              <a:ext cx="4511472" cy="2233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957" y="2688462"/>
              <a:ext cx="2602611" cy="245503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2924047"/>
            <a:ext cx="5824855" cy="19825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5080"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percentage of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0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changes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made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10" dirty="0">
                <a:latin typeface="Times New Roman"/>
                <a:cs typeface="Microsoft Sans Serif"/>
              </a:rPr>
              <a:t>in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 was</a:t>
            </a:r>
            <a:r>
              <a:rPr sz="1600" spc="2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more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dirty="0">
                <a:latin typeface="Times New Roman"/>
                <a:cs typeface="Microsoft Sans Serif"/>
              </a:rPr>
              <a:t>than </a:t>
            </a:r>
            <a:r>
              <a:rPr sz="1600" spc="-5" dirty="0">
                <a:latin typeface="Times New Roman"/>
                <a:cs typeface="Microsoft Sans Serif"/>
              </a:rPr>
              <a:t>82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%.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spc="-35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Percentage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of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Single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changes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made was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about 10%.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600" spc="-5" dirty="0">
                <a:latin typeface="Times New Roman"/>
                <a:cs typeface="Microsoft Sans Serif"/>
              </a:rPr>
              <a:t>Agent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Id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no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-9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made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highest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bookings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which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is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more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dirty="0">
                <a:latin typeface="Times New Roman"/>
                <a:cs typeface="Microsoft Sans Serif"/>
              </a:rPr>
              <a:t>than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28721.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159385" marR="574040" indent="-147320"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latin typeface="Times New Roman"/>
                <a:cs typeface="Microsoft Sans Serif"/>
              </a:rPr>
              <a:t>Most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of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customers(91.6%)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do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not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require car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parking spaces.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spc="-35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Only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8.3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%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people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required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only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1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car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parking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space.</a:t>
            </a:r>
            <a:endParaRPr sz="1600" dirty="0">
              <a:latin typeface="Times New Roman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0358"/>
            <a:ext cx="5910118" cy="7657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,Sans-Serif"/>
              <a:buChar char=""/>
              <a:tabLst>
                <a:tab pos="330835" algn="l"/>
              </a:tabLst>
            </a:pPr>
            <a:r>
              <a:rPr lang="en-US" sz="2500" b="1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>
              <a:solidFill>
                <a:srgbClr val="FF4646"/>
              </a:solidFill>
              <a:latin typeface="Bookman Old Style"/>
              <a:cs typeface="Arial"/>
            </a:endParaRPr>
          </a:p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endParaRPr sz="2400" b="1" dirty="0">
              <a:solidFill>
                <a:srgbClr val="FF464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24047"/>
            <a:ext cx="6101715" cy="18594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500">
              <a:latin typeface="Times New Roman"/>
              <a:cs typeface="Arial"/>
            </a:endParaRPr>
          </a:p>
          <a:p>
            <a:pPr marL="12700" marR="946150"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500" spc="-5" dirty="0">
                <a:latin typeface="Times New Roman"/>
                <a:cs typeface="Microsoft Sans Serif"/>
              </a:rPr>
              <a:t>79.1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%</a:t>
            </a:r>
            <a:r>
              <a:rPr sz="1500" spc="3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bookings were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made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through TA/TO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(travel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agents/Tour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sz="1500" spc="-36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operators).Second</a:t>
            </a:r>
            <a:r>
              <a:rPr sz="1500" spc="-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most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channel is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direct.</a:t>
            </a:r>
            <a:endParaRPr sz="15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500" dirty="0">
              <a:latin typeface="Times New Roman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500" spc="-10" dirty="0">
                <a:latin typeface="Times New Roman"/>
                <a:cs typeface="Microsoft Sans Serif"/>
              </a:rPr>
              <a:t>Room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type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‘A’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10" dirty="0">
                <a:latin typeface="Times New Roman"/>
                <a:cs typeface="Microsoft Sans Serif"/>
              </a:rPr>
              <a:t>is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dirty="0">
                <a:latin typeface="Times New Roman"/>
                <a:cs typeface="Microsoft Sans Serif"/>
              </a:rPr>
              <a:t>most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preferred</a:t>
            </a:r>
            <a:r>
              <a:rPr sz="1500" spc="-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by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guests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second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most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preferred</a:t>
            </a:r>
            <a:r>
              <a:rPr sz="1500" spc="-10" dirty="0">
                <a:latin typeface="Times New Roman"/>
                <a:cs typeface="Microsoft Sans Serif"/>
              </a:rPr>
              <a:t> is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10" dirty="0">
                <a:latin typeface="Times New Roman"/>
                <a:cs typeface="Microsoft Sans Serif"/>
              </a:rPr>
              <a:t>‘D’.</a:t>
            </a:r>
            <a:endParaRPr sz="15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500" dirty="0">
              <a:latin typeface="Times New Roman"/>
              <a:cs typeface="Microsoft Sans Serif"/>
            </a:endParaRPr>
          </a:p>
          <a:p>
            <a:pPr marL="12700" marR="533400"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500" spc="-5" dirty="0">
                <a:latin typeface="Times New Roman"/>
                <a:cs typeface="Microsoft Sans Serif"/>
              </a:rPr>
              <a:t>Almost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98.7%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guests prefer</a:t>
            </a:r>
            <a:r>
              <a:rPr sz="1500" spc="-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‘No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deposit’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type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criterion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10" dirty="0">
                <a:latin typeface="Times New Roman"/>
                <a:cs typeface="Microsoft Sans Serif"/>
              </a:rPr>
              <a:t>while</a:t>
            </a:r>
            <a:r>
              <a:rPr lang="en-US" sz="1500" spc="-10" dirty="0">
                <a:latin typeface="Times New Roman"/>
                <a:cs typeface="Microsoft Sans Serif"/>
              </a:rPr>
              <a:t> </a:t>
            </a:r>
            <a:r>
              <a:rPr sz="1500" spc="-36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booking</a:t>
            </a:r>
            <a:r>
              <a:rPr sz="1500" spc="-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hotels.</a:t>
            </a:r>
            <a:endParaRPr sz="1500" dirty="0">
              <a:latin typeface="Times New Roman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870" y="2961181"/>
            <a:ext cx="2875837" cy="2145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78612"/>
            <a:ext cx="3540633" cy="27688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051" y="614959"/>
            <a:ext cx="4634800" cy="216898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358"/>
            <a:ext cx="5925776" cy="7657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,Sans-Serif"/>
              <a:buChar char=""/>
              <a:tabLst>
                <a:tab pos="330835" algn="l"/>
              </a:tabLst>
            </a:pPr>
            <a:r>
              <a:rPr lang="en-US" sz="2500" b="1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>
              <a:solidFill>
                <a:srgbClr val="FF4646"/>
              </a:solidFill>
              <a:latin typeface="Bookman Old Style"/>
              <a:cs typeface="Arial"/>
            </a:endParaRPr>
          </a:p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endParaRPr sz="2400" b="1" dirty="0">
              <a:solidFill>
                <a:srgbClr val="FF464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1925</Words>
  <Application>Microsoft Office PowerPoint</Application>
  <PresentationFormat>On-screen Show (16:9)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Batang</vt:lpstr>
      <vt:lpstr>Arial</vt:lpstr>
      <vt:lpstr>Bookman Old Style</vt:lpstr>
      <vt:lpstr>Calibri</vt:lpstr>
      <vt:lpstr>Microsoft Sans Serif</vt:lpstr>
      <vt:lpstr>Times New Roman</vt:lpstr>
      <vt:lpstr>Verdana</vt:lpstr>
      <vt:lpstr>Wingdings</vt:lpstr>
      <vt:lpstr>Wingdings,Sans-Serif</vt:lpstr>
      <vt:lpstr>Office Theme</vt:lpstr>
      <vt:lpstr>              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Vikash singh Chauhan</cp:lastModifiedBy>
  <cp:revision>189</cp:revision>
  <dcterms:created xsi:type="dcterms:W3CDTF">2023-05-05T10:49:49Z</dcterms:created>
  <dcterms:modified xsi:type="dcterms:W3CDTF">2024-06-01T12:08:32Z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2023-05-05T00:00:00Z</vt:filetime>
  </property>
</Properties>
</file>