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3570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8083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500239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624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FA6B64-FB25-45A5-BF1C-47CC64FBADAB}"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406928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p>
            <a:fld id="{CFFA6B64-FB25-45A5-BF1C-47CC64FBADAB}"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4368" y="28890"/>
            <a:ext cx="1259632" cy="1167862"/>
          </a:xfrm>
          <a:prstGeom prst="rect">
            <a:avLst/>
          </a:prstGeom>
          <a:blipFill dpi="0" rotWithShape="1">
            <a:blip r:embed="rId3">
              <a:alphaModFix amt="97000"/>
            </a:blip>
            <a:srcRect/>
            <a:tile tx="0" ty="0" sx="100000" sy="100000" flip="none" algn="tl"/>
          </a:blipFill>
        </p:spPr>
      </p:pic>
    </p:spTree>
    <p:extLst>
      <p:ext uri="{BB962C8B-B14F-4D97-AF65-F5344CB8AC3E}">
        <p14:creationId xmlns:p14="http://schemas.microsoft.com/office/powerpoint/2010/main" val="24677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A6B64-FB25-45A5-BF1C-47CC64FBADAB}" type="datetimeFigureOut">
              <a:rPr lang="en-IN" smtClean="0"/>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3297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FA6B64-FB25-45A5-BF1C-47CC64FBADAB}"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4078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FA6B64-FB25-45A5-BF1C-47CC64FBADAB}" type="datetimeFigureOut">
              <a:rPr lang="en-IN" smtClean="0"/>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2799657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FA6B64-FB25-45A5-BF1C-47CC64FBADAB}" type="datetimeFigureOut">
              <a:rPr lang="en-IN" smtClean="0"/>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14050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A6B64-FB25-45A5-BF1C-47CC64FBADAB}" type="datetimeFigureOut">
              <a:rPr lang="en-IN" smtClean="0"/>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77260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FA6B64-FB25-45A5-BF1C-47CC64FBADAB}" type="datetimeFigureOut">
              <a:rPr lang="en-IN" smtClean="0"/>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501A53-24D8-4751-83A2-A5BF52053515}" type="slidenum">
              <a:rPr lang="en-IN" smtClean="0"/>
              <a:t>‹#›</a:t>
            </a:fld>
            <a:endParaRPr lang="en-IN"/>
          </a:p>
        </p:txBody>
      </p:sp>
    </p:spTree>
    <p:extLst>
      <p:ext uri="{BB962C8B-B14F-4D97-AF65-F5344CB8AC3E}">
        <p14:creationId xmlns:p14="http://schemas.microsoft.com/office/powerpoint/2010/main" val="325190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A6B64-FB25-45A5-BF1C-47CC64FBADAB}" type="datetimeFigureOut">
              <a:rPr lang="en-IN" smtClean="0"/>
              <a:t>21-05-2024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01A53-24D8-4751-83A2-A5BF52053515}" type="slidenum">
              <a:rPr lang="en-IN" smtClean="0"/>
              <a:t>‹#›</a:t>
            </a:fld>
            <a:endParaRPr lang="en-IN"/>
          </a:p>
        </p:txBody>
      </p:sp>
    </p:spTree>
    <p:extLst>
      <p:ext uri="{BB962C8B-B14F-4D97-AF65-F5344CB8AC3E}">
        <p14:creationId xmlns:p14="http://schemas.microsoft.com/office/powerpoint/2010/main" val="127582306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872208"/>
          </a:xfrm>
        </p:spPr>
        <p:txBody>
          <a:bodyPr>
            <a:normAutofit/>
          </a:bodyPr>
          <a:lstStyle/>
          <a:p>
            <a:r>
              <a:rPr lang="en-IN" sz="5400" b="1" dirty="0" smtClean="0">
                <a:solidFill>
                  <a:schemeClr val="bg2">
                    <a:lumMod val="60000"/>
                    <a:lumOff val="40000"/>
                  </a:schemeClr>
                </a:solidFill>
              </a:rPr>
              <a:t>MST PRACTISE PROJECT 1</a:t>
            </a:r>
            <a:r>
              <a:rPr lang="en-IN" b="1" dirty="0" smtClean="0">
                <a:solidFill>
                  <a:schemeClr val="bg2">
                    <a:lumMod val="60000"/>
                    <a:lumOff val="40000"/>
                  </a:schemeClr>
                </a:solidFill>
              </a:rPr>
              <a:t/>
            </a:r>
            <a:br>
              <a:rPr lang="en-IN" b="1" dirty="0" smtClean="0">
                <a:solidFill>
                  <a:schemeClr val="bg2">
                    <a:lumMod val="60000"/>
                    <a:lumOff val="40000"/>
                  </a:schemeClr>
                </a:solidFill>
              </a:rPr>
            </a:br>
            <a:r>
              <a:rPr lang="en-IN" b="1" dirty="0" smtClean="0">
                <a:solidFill>
                  <a:srgbClr val="C00000"/>
                </a:solidFill>
              </a:rPr>
              <a:t>EDA ON HR ANALYTICS</a:t>
            </a:r>
            <a:endParaRPr lang="en-IN" b="1" dirty="0">
              <a:solidFill>
                <a:srgbClr val="C00000"/>
              </a:solidFill>
            </a:endParaRPr>
          </a:p>
        </p:txBody>
      </p:sp>
      <p:sp>
        <p:nvSpPr>
          <p:cNvPr id="3" name="Subtitle 2"/>
          <p:cNvSpPr>
            <a:spLocks noGrp="1"/>
          </p:cNvSpPr>
          <p:nvPr>
            <p:ph type="subTitle" idx="1"/>
          </p:nvPr>
        </p:nvSpPr>
        <p:spPr/>
        <p:txBody>
          <a:bodyPr/>
          <a:lstStyle/>
          <a:p>
            <a:r>
              <a:rPr lang="en-IN" b="1" dirty="0" smtClean="0">
                <a:solidFill>
                  <a:srgbClr val="FF0000"/>
                </a:solidFill>
              </a:rPr>
              <a:t>BY</a:t>
            </a:r>
          </a:p>
          <a:p>
            <a:r>
              <a:rPr lang="en-IN" b="1" dirty="0" smtClean="0">
                <a:solidFill>
                  <a:srgbClr val="FF0000"/>
                </a:solidFill>
              </a:rPr>
              <a:t>VIKASH KUMAR DIWAKAR</a:t>
            </a:r>
          </a:p>
          <a:p>
            <a:r>
              <a:rPr lang="en-IN" b="1" dirty="0" smtClean="0">
                <a:solidFill>
                  <a:srgbClr val="FF0000"/>
                </a:solidFill>
              </a:rPr>
              <a:t>AI/ML INTERN, MST</a:t>
            </a:r>
          </a:p>
          <a:p>
            <a:endParaRPr lang="en-IN" dirty="0">
              <a:solidFill>
                <a:srgbClr val="FF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78319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Age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827584" y="5013176"/>
            <a:ext cx="756084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of </a:t>
            </a:r>
            <a:r>
              <a:rPr lang="en-IN" sz="1800" b="1" dirty="0" smtClean="0">
                <a:solidFill>
                  <a:srgbClr val="7030A0"/>
                </a:solidFill>
              </a:rPr>
              <a:t>Age 18-21 </a:t>
            </a:r>
            <a:r>
              <a:rPr lang="en-IN" sz="1800" b="1" dirty="0" smtClean="0">
                <a:solidFill>
                  <a:schemeClr val="accent5">
                    <a:lumMod val="75000"/>
                  </a:schemeClr>
                </a:solidFill>
              </a:rPr>
              <a:t>the chances of attrition are very much high and it’s a point of concern and company need to have a look upon it.</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8884"/>
            <a:ext cx="8360097" cy="344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47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Total working years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72031" y="5445224"/>
            <a:ext cx="7560840" cy="432048"/>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employees who are </a:t>
            </a:r>
            <a:r>
              <a:rPr lang="en-IN" sz="1800" b="1" dirty="0" smtClean="0">
                <a:solidFill>
                  <a:srgbClr val="7030A0"/>
                </a:solidFill>
              </a:rPr>
              <a:t>freshers </a:t>
            </a:r>
            <a:r>
              <a:rPr lang="en-IN" sz="1800" b="1" dirty="0" smtClean="0">
                <a:solidFill>
                  <a:schemeClr val="accent5">
                    <a:lumMod val="75000"/>
                  </a:schemeClr>
                </a:solidFill>
              </a:rPr>
              <a:t>tends to leave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128604"/>
            <a:ext cx="8440489" cy="352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73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there is </a:t>
            </a:r>
            <a:r>
              <a:rPr lang="en-IN" sz="1800" b="1" dirty="0" smtClean="0">
                <a:solidFill>
                  <a:srgbClr val="7030A0"/>
                </a:solidFill>
              </a:rPr>
              <a:t>no relation </a:t>
            </a:r>
            <a:r>
              <a:rPr lang="en-IN" sz="1800" b="1" dirty="0" smtClean="0">
                <a:solidFill>
                  <a:schemeClr val="accent5">
                    <a:lumMod val="75000"/>
                  </a:schemeClr>
                </a:solidFill>
              </a:rPr>
              <a:t>between department and attirition.</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134316"/>
            <a:ext cx="797490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9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Major concern in </a:t>
            </a:r>
            <a:r>
              <a:rPr lang="en-IN" sz="1800" b="1" dirty="0" smtClean="0">
                <a:solidFill>
                  <a:srgbClr val="7030A0"/>
                </a:solidFill>
              </a:rPr>
              <a:t>Sales Representative role </a:t>
            </a:r>
            <a:r>
              <a:rPr lang="en-IN" sz="1800" b="1" dirty="0" smtClean="0">
                <a:solidFill>
                  <a:schemeClr val="accent5">
                    <a:lumMod val="75000"/>
                  </a:schemeClr>
                </a:solidFill>
              </a:rPr>
              <a:t>because the percentage of attirition is very much </a:t>
            </a:r>
            <a:r>
              <a:rPr lang="en-IN" sz="1800" b="1" dirty="0" smtClean="0">
                <a:solidFill>
                  <a:srgbClr val="7030A0"/>
                </a:solidFill>
              </a:rPr>
              <a:t>high</a:t>
            </a:r>
            <a:r>
              <a:rPr lang="en-IN" sz="1800" b="1" dirty="0" smtClean="0">
                <a:solidFill>
                  <a:schemeClr val="accent5">
                    <a:lumMod val="75000"/>
                  </a:schemeClr>
                </a:solidFill>
              </a:rPr>
              <a:t> and it’s a point of concern.</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4" y="1340768"/>
            <a:ext cx="8512497"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105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No. Of </a:t>
            </a:r>
            <a:r>
              <a:rPr lang="en-IN" sz="3600" b="1" dirty="0" err="1" smtClean="0">
                <a:solidFill>
                  <a:schemeClr val="bg2">
                    <a:lumMod val="60000"/>
                    <a:lumOff val="40000"/>
                  </a:schemeClr>
                </a:solidFill>
              </a:rPr>
              <a:t>Campanies</a:t>
            </a:r>
            <a:r>
              <a:rPr lang="en-IN" sz="3600" b="1" dirty="0" smtClean="0">
                <a:solidFill>
                  <a:schemeClr val="bg2">
                    <a:lumMod val="60000"/>
                    <a:lumOff val="40000"/>
                  </a:schemeClr>
                </a:solidFill>
              </a:rPr>
              <a:t> Worked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765175" y="5589240"/>
            <a:ext cx="7560840" cy="720080"/>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concern in employee who have worked in </a:t>
            </a:r>
            <a:r>
              <a:rPr lang="en-IN" sz="1800" b="1" dirty="0" smtClean="0">
                <a:solidFill>
                  <a:srgbClr val="7030A0"/>
                </a:solidFill>
              </a:rPr>
              <a:t>1</a:t>
            </a:r>
            <a:r>
              <a:rPr lang="en-IN" sz="1800" b="1" dirty="0" smtClean="0">
                <a:solidFill>
                  <a:schemeClr val="accent5">
                    <a:lumMod val="75000"/>
                  </a:schemeClr>
                </a:solidFill>
              </a:rPr>
              <a:t> company tend to leave job earlier.</a:t>
            </a:r>
            <a:endParaRPr lang="en-IN" sz="1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1052736"/>
            <a:ext cx="809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26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Job-Role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can see that </a:t>
            </a:r>
            <a:r>
              <a:rPr lang="en-IN" sz="1800" b="1" dirty="0" smtClean="0">
                <a:solidFill>
                  <a:srgbClr val="7030A0"/>
                </a:solidFill>
              </a:rPr>
              <a:t>Managers</a:t>
            </a:r>
            <a:r>
              <a:rPr lang="en-IN" sz="1800" b="1" dirty="0" smtClean="0">
                <a:solidFill>
                  <a:schemeClr val="accent5">
                    <a:lumMod val="75000"/>
                  </a:schemeClr>
                </a:solidFill>
              </a:rPr>
              <a:t> and </a:t>
            </a:r>
            <a:r>
              <a:rPr lang="en-IN" sz="1800" b="1" dirty="0" smtClean="0">
                <a:solidFill>
                  <a:srgbClr val="7030A0"/>
                </a:solidFill>
              </a:rPr>
              <a:t>Research Director </a:t>
            </a:r>
            <a:r>
              <a:rPr lang="en-IN" sz="1800" b="1" dirty="0" smtClean="0">
                <a:solidFill>
                  <a:schemeClr val="accent5">
                    <a:lumMod val="75000"/>
                  </a:schemeClr>
                </a:solidFill>
              </a:rPr>
              <a:t>Receives highest salary of almost </a:t>
            </a:r>
            <a:r>
              <a:rPr lang="en-IN" sz="1800" b="1" dirty="0" smtClean="0">
                <a:solidFill>
                  <a:srgbClr val="7030A0"/>
                </a:solidFill>
              </a:rPr>
              <a:t>~$175,000  </a:t>
            </a:r>
            <a:r>
              <a:rPr lang="en-IN" sz="1800" b="1" dirty="0" smtClean="0">
                <a:solidFill>
                  <a:schemeClr val="accent5">
                    <a:lumMod val="75000"/>
                  </a:schemeClr>
                </a:solidFill>
              </a:rPr>
              <a:t>whereas </a:t>
            </a:r>
            <a:r>
              <a:rPr lang="en-IN" sz="1800" b="1" dirty="0" smtClean="0">
                <a:solidFill>
                  <a:srgbClr val="7030A0"/>
                </a:solidFill>
              </a:rPr>
              <a:t>Sales Representatives </a:t>
            </a:r>
            <a:r>
              <a:rPr lang="en-IN" sz="1800" b="1" dirty="0" smtClean="0">
                <a:solidFill>
                  <a:schemeClr val="accent5">
                    <a:lumMod val="75000"/>
                  </a:schemeClr>
                </a:solidFill>
              </a:rPr>
              <a:t>gets lowest salary around </a:t>
            </a:r>
            <a:r>
              <a:rPr lang="en-IN" sz="1800" b="1" dirty="0" smtClean="0">
                <a:solidFill>
                  <a:srgbClr val="7030A0"/>
                </a:solidFill>
              </a:rPr>
              <a:t>~$25,000.</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908720"/>
            <a:ext cx="8072065"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97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Department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50405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Almost all departments make equal salary.</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08720"/>
            <a:ext cx="479296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61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fontScale="90000"/>
          </a:bodyPr>
          <a:lstStyle/>
          <a:p>
            <a:r>
              <a:rPr lang="en-IN" sz="3600" b="1" dirty="0" smtClean="0">
                <a:solidFill>
                  <a:schemeClr val="bg2">
                    <a:lumMod val="60000"/>
                    <a:lumOff val="40000"/>
                  </a:schemeClr>
                </a:solidFill>
              </a:rPr>
              <a:t>Years at Company </a:t>
            </a:r>
            <a:r>
              <a:rPr lang="en-IN" sz="3600" b="1" dirty="0" err="1" smtClean="0">
                <a:solidFill>
                  <a:schemeClr val="bg2">
                    <a:lumMod val="60000"/>
                    <a:lumOff val="40000"/>
                  </a:schemeClr>
                </a:solidFill>
              </a:rPr>
              <a:t>Vs</a:t>
            </a:r>
            <a:r>
              <a:rPr lang="en-IN" sz="3600" b="1" dirty="0" smtClean="0">
                <a:solidFill>
                  <a:schemeClr val="bg2">
                    <a:lumMod val="60000"/>
                    <a:lumOff val="40000"/>
                  </a:schemeClr>
                </a:solidFill>
              </a:rPr>
              <a:t> Monthly Income</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5589240"/>
            <a:ext cx="8072065" cy="100811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Employees who are there in company for more than </a:t>
            </a:r>
            <a:r>
              <a:rPr lang="en-IN" sz="1800" b="1" dirty="0" smtClean="0">
                <a:solidFill>
                  <a:srgbClr val="7030A0"/>
                </a:solidFill>
              </a:rPr>
              <a:t>20 years </a:t>
            </a:r>
            <a:r>
              <a:rPr lang="en-IN" sz="1800" b="1" dirty="0" smtClean="0">
                <a:solidFill>
                  <a:schemeClr val="accent5">
                    <a:lumMod val="75000"/>
                  </a:schemeClr>
                </a:solidFill>
              </a:rPr>
              <a:t>receives salary above </a:t>
            </a:r>
            <a:r>
              <a:rPr lang="en-IN" sz="1800" b="1" dirty="0" smtClean="0">
                <a:solidFill>
                  <a:srgbClr val="7030A0"/>
                </a:solidFill>
              </a:rPr>
              <a:t>~$125,000</a:t>
            </a:r>
            <a:r>
              <a:rPr lang="en-IN" sz="1800" b="1" dirty="0" smtClean="0">
                <a:solidFill>
                  <a:schemeClr val="accent5">
                    <a:lumMod val="75000"/>
                  </a:schemeClr>
                </a:solidFill>
              </a:rPr>
              <a:t>. But there is an exception of employee working for </a:t>
            </a:r>
            <a:r>
              <a:rPr lang="en-IN" sz="1800" b="1" dirty="0" smtClean="0">
                <a:solidFill>
                  <a:srgbClr val="7030A0"/>
                </a:solidFill>
              </a:rPr>
              <a:t>40 years </a:t>
            </a:r>
            <a:r>
              <a:rPr lang="en-IN" sz="1800" b="1" dirty="0" smtClean="0">
                <a:solidFill>
                  <a:schemeClr val="accent5">
                    <a:lumMod val="75000"/>
                  </a:schemeClr>
                </a:solidFill>
              </a:rPr>
              <a:t>receives </a:t>
            </a:r>
            <a:r>
              <a:rPr lang="en-IN" sz="1800" b="1" dirty="0" smtClean="0">
                <a:solidFill>
                  <a:srgbClr val="7030A0"/>
                </a:solidFill>
              </a:rPr>
              <a:t>lower salary </a:t>
            </a:r>
            <a:r>
              <a:rPr lang="en-IN" sz="1800" b="1" dirty="0" smtClean="0">
                <a:solidFill>
                  <a:schemeClr val="accent5">
                    <a:lumMod val="75000"/>
                  </a:schemeClr>
                </a:solidFill>
              </a:rPr>
              <a:t>when compared to others.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31" y="980728"/>
            <a:ext cx="8020050" cy="446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7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Challenges</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4" y="1700808"/>
            <a:ext cx="8072065" cy="3240360"/>
          </a:xfrm>
          <a:ln>
            <a:solidFill>
              <a:srgbClr val="00B0F0"/>
            </a:solidFill>
          </a:ln>
        </p:spPr>
        <p:txBody>
          <a:bodyPr>
            <a:noAutofit/>
          </a:bodyPr>
          <a:lstStyle/>
          <a:p>
            <a:pPr marL="469900" indent="-457200" algn="just">
              <a:lnSpc>
                <a:spcPct val="100000"/>
              </a:lnSpc>
              <a:spcBef>
                <a:spcPts val="420"/>
              </a:spcBef>
              <a:buFont typeface="AoyagiKouzanFontT"/>
              <a:buChar char="❏"/>
              <a:tabLst>
                <a:tab pos="469900" algn="l"/>
              </a:tabLst>
            </a:pPr>
            <a:r>
              <a:rPr lang="en-US" sz="1800" b="1" spc="40" dirty="0" smtClean="0">
                <a:solidFill>
                  <a:schemeClr val="accent5">
                    <a:lumMod val="75000"/>
                  </a:schemeClr>
                </a:solidFill>
                <a:latin typeface="Verdana"/>
                <a:cs typeface="Verdana"/>
              </a:rPr>
              <a:t>Reading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0"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comprehending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0" dirty="0" smtClean="0">
                <a:solidFill>
                  <a:schemeClr val="accent5">
                    <a:lumMod val="75000"/>
                  </a:schemeClr>
                </a:solidFill>
                <a:latin typeface="Verdana"/>
                <a:cs typeface="Verdana"/>
              </a:rPr>
              <a:t> </a:t>
            </a:r>
            <a:r>
              <a:rPr lang="en-US" sz="1800" b="1" spc="45" dirty="0" smtClean="0">
                <a:solidFill>
                  <a:schemeClr val="accent5">
                    <a:lumMod val="75000"/>
                  </a:schemeClr>
                </a:solidFill>
                <a:latin typeface="Verdana"/>
                <a:cs typeface="Verdana"/>
              </a:rPr>
              <a:t>problem</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statement.</a:t>
            </a:r>
            <a:endParaRPr lang="en-US" sz="1800" b="1" dirty="0" smtClean="0">
              <a:solidFill>
                <a:schemeClr val="accent5">
                  <a:lumMod val="75000"/>
                </a:schemeClr>
              </a:solidFill>
              <a:latin typeface="Verdana"/>
              <a:cs typeface="Verdana"/>
            </a:endParaRPr>
          </a:p>
          <a:p>
            <a:pPr marL="469265" marR="10795" indent="-457200" algn="just">
              <a:lnSpc>
                <a:spcPct val="114999"/>
              </a:lnSpc>
              <a:buFont typeface="AoyagiKouzanFontT"/>
              <a:buChar char="❏"/>
              <a:tabLst>
                <a:tab pos="469900" algn="l"/>
              </a:tabLst>
            </a:pPr>
            <a:r>
              <a:rPr lang="en-US" sz="1800" b="1" spc="30" dirty="0" smtClean="0">
                <a:solidFill>
                  <a:schemeClr val="accent5">
                    <a:lumMod val="75000"/>
                  </a:schemeClr>
                </a:solidFill>
                <a:latin typeface="Verdana"/>
                <a:cs typeface="Verdana"/>
              </a:rPr>
              <a:t>Examining </a:t>
            </a:r>
            <a:r>
              <a:rPr lang="en-US" sz="1800" b="1" spc="35" dirty="0" smtClean="0">
                <a:solidFill>
                  <a:schemeClr val="accent5">
                    <a:lumMod val="75000"/>
                  </a:schemeClr>
                </a:solidFill>
                <a:latin typeface="Verdana"/>
                <a:cs typeface="Verdana"/>
              </a:rPr>
              <a:t>the </a:t>
            </a:r>
            <a:r>
              <a:rPr lang="en-US" sz="1800" b="1" spc="10" dirty="0" smtClean="0">
                <a:solidFill>
                  <a:schemeClr val="accent5">
                    <a:lumMod val="75000"/>
                  </a:schemeClr>
                </a:solidFill>
                <a:latin typeface="Verdana"/>
                <a:cs typeface="Verdana"/>
              </a:rPr>
              <a:t>business </a:t>
            </a:r>
            <a:r>
              <a:rPr lang="en-US" sz="1800" b="1" spc="-15" dirty="0" smtClean="0">
                <a:solidFill>
                  <a:schemeClr val="accent5">
                    <a:lumMod val="75000"/>
                  </a:schemeClr>
                </a:solidFill>
                <a:latin typeface="Verdana"/>
                <a:cs typeface="Verdana"/>
              </a:rPr>
              <a:t>KPIs </a:t>
            </a:r>
            <a:r>
              <a:rPr lang="en-US" sz="1800" b="1" spc="-20" dirty="0" smtClean="0">
                <a:solidFill>
                  <a:schemeClr val="accent5">
                    <a:lumMod val="75000"/>
                  </a:schemeClr>
                </a:solidFill>
                <a:latin typeface="Verdana"/>
                <a:cs typeface="Verdana"/>
              </a:rPr>
              <a:t>for </a:t>
            </a:r>
            <a:r>
              <a:rPr lang="en-US" sz="1800" b="1" spc="55" dirty="0" smtClean="0">
                <a:solidFill>
                  <a:schemeClr val="accent5">
                    <a:lumMod val="75000"/>
                  </a:schemeClr>
                </a:solidFill>
                <a:latin typeface="Verdana"/>
                <a:cs typeface="Verdana"/>
              </a:rPr>
              <a:t>app </a:t>
            </a:r>
            <a:r>
              <a:rPr lang="en-US" sz="1800" b="1" spc="35" dirty="0" smtClean="0">
                <a:solidFill>
                  <a:schemeClr val="accent5">
                    <a:lumMod val="75000"/>
                  </a:schemeClr>
                </a:solidFill>
                <a:latin typeface="Verdana"/>
                <a:cs typeface="Verdana"/>
              </a:rPr>
              <a:t>development </a:t>
            </a:r>
            <a:r>
              <a:rPr lang="en-US" sz="1800" b="1" spc="50" dirty="0" smtClean="0">
                <a:solidFill>
                  <a:schemeClr val="accent5">
                    <a:lumMod val="75000"/>
                  </a:schemeClr>
                </a:solidFill>
                <a:latin typeface="Verdana"/>
                <a:cs typeface="Verdana"/>
              </a:rPr>
              <a:t>and </a:t>
            </a:r>
            <a:r>
              <a:rPr lang="en-US" sz="1800" b="1" spc="15" dirty="0" smtClean="0">
                <a:solidFill>
                  <a:schemeClr val="accent5">
                    <a:lumMod val="75000"/>
                  </a:schemeClr>
                </a:solidFill>
                <a:latin typeface="Verdana"/>
                <a:cs typeface="Verdana"/>
              </a:rPr>
              <a:t>devising </a:t>
            </a:r>
            <a:r>
              <a:rPr lang="en-US" sz="1800" b="1" spc="-20" dirty="0" smtClean="0">
                <a:solidFill>
                  <a:schemeClr val="accent5">
                    <a:lumMod val="75000"/>
                  </a:schemeClr>
                </a:solidFill>
                <a:latin typeface="Verdana"/>
                <a:cs typeface="Verdana"/>
              </a:rPr>
              <a:t>a  </a:t>
            </a:r>
            <a:r>
              <a:rPr lang="en-US" sz="1800" b="1" spc="20" dirty="0" smtClean="0">
                <a:solidFill>
                  <a:schemeClr val="accent5">
                    <a:lumMod val="75000"/>
                  </a:schemeClr>
                </a:solidFill>
                <a:latin typeface="Verdana"/>
                <a:cs typeface="Verdana"/>
              </a:rPr>
              <a:t>solution</a:t>
            </a:r>
            <a:r>
              <a:rPr lang="en-US" sz="1800" b="1" spc="-170"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problem.</a:t>
            </a:r>
            <a:endParaRPr lang="en-US" sz="1800" b="1" dirty="0" smtClean="0">
              <a:solidFill>
                <a:schemeClr val="accent5">
                  <a:lumMod val="75000"/>
                </a:schemeClr>
              </a:solidFill>
              <a:latin typeface="Verdana"/>
              <a:cs typeface="Verdana"/>
            </a:endParaRPr>
          </a:p>
          <a:p>
            <a:pPr marL="469900" indent="-457200" algn="just">
              <a:lnSpc>
                <a:spcPct val="100000"/>
              </a:lnSpc>
              <a:spcBef>
                <a:spcPts val="325"/>
              </a:spcBef>
              <a:buFont typeface="AoyagiKouzanFontT"/>
              <a:buChar char="❏"/>
              <a:tabLst>
                <a:tab pos="469900" algn="l"/>
              </a:tabLst>
            </a:pPr>
            <a:r>
              <a:rPr lang="en-US" sz="1800" b="1" spc="55" dirty="0" smtClean="0">
                <a:solidFill>
                  <a:schemeClr val="accent5">
                    <a:lumMod val="75000"/>
                  </a:schemeClr>
                </a:solidFill>
                <a:latin typeface="Verdana"/>
                <a:cs typeface="Verdana"/>
              </a:rPr>
              <a:t>Handling</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75" dirty="0" smtClean="0">
                <a:solidFill>
                  <a:schemeClr val="accent5">
                    <a:lumMod val="75000"/>
                  </a:schemeClr>
                </a:solidFill>
                <a:latin typeface="Verdana"/>
                <a:cs typeface="Verdana"/>
              </a:rPr>
              <a:t>error,</a:t>
            </a:r>
            <a:r>
              <a:rPr lang="en-US" sz="1800" b="1" spc="-165"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duplicate</a:t>
            </a:r>
            <a:r>
              <a:rPr lang="en-US" sz="1800" b="1" spc="-1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165" dirty="0" smtClean="0">
                <a:solidFill>
                  <a:schemeClr val="accent5">
                    <a:lumMod val="75000"/>
                  </a:schemeClr>
                </a:solidFill>
                <a:latin typeface="Verdana"/>
                <a:cs typeface="Verdana"/>
              </a:rPr>
              <a:t> </a:t>
            </a:r>
            <a:r>
              <a:rPr lang="en-US" sz="1800" b="1" spc="70" dirty="0" smtClean="0">
                <a:solidFill>
                  <a:schemeClr val="accent5">
                    <a:lumMod val="75000"/>
                  </a:schemeClr>
                </a:solidFill>
                <a:latin typeface="Verdana"/>
                <a:cs typeface="Verdana"/>
              </a:rPr>
              <a:t>null</a:t>
            </a:r>
            <a:r>
              <a:rPr lang="en-US" sz="1800" b="1" spc="-165" dirty="0" smtClean="0">
                <a:solidFill>
                  <a:schemeClr val="accent5">
                    <a:lumMod val="75000"/>
                  </a:schemeClr>
                </a:solidFill>
                <a:latin typeface="Verdana"/>
                <a:cs typeface="Verdana"/>
              </a:rPr>
              <a:t> </a:t>
            </a:r>
            <a:r>
              <a:rPr lang="en-US" sz="1800" b="1" spc="-20" dirty="0" smtClean="0">
                <a:solidFill>
                  <a:schemeClr val="accent5">
                    <a:lumMod val="75000"/>
                  </a:schemeClr>
                </a:solidFill>
                <a:latin typeface="Verdana"/>
                <a:cs typeface="Verdana"/>
              </a:rPr>
              <a:t>values</a:t>
            </a:r>
            <a:r>
              <a:rPr lang="en-US" sz="1800" b="1" spc="-160" dirty="0" smtClean="0">
                <a:solidFill>
                  <a:schemeClr val="accent5">
                    <a:lumMod val="75000"/>
                  </a:schemeClr>
                </a:solidFill>
                <a:latin typeface="Verdana"/>
                <a:cs typeface="Verdana"/>
              </a:rPr>
              <a:t> </a:t>
            </a:r>
            <a:r>
              <a:rPr lang="en-US" sz="1800" b="1" spc="30" dirty="0" smtClean="0">
                <a:solidFill>
                  <a:schemeClr val="accent5">
                    <a:lumMod val="75000"/>
                  </a:schemeClr>
                </a:solidFill>
                <a:latin typeface="Verdana"/>
                <a:cs typeface="Verdana"/>
              </a:rPr>
              <a:t>in</a:t>
            </a:r>
            <a:r>
              <a:rPr lang="en-US" sz="1800" b="1" spc="-1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165" dirty="0" smtClean="0">
                <a:solidFill>
                  <a:schemeClr val="accent5">
                    <a:lumMod val="75000"/>
                  </a:schemeClr>
                </a:solidFill>
                <a:latin typeface="Verdana"/>
                <a:cs typeface="Verdana"/>
              </a:rPr>
              <a:t> </a:t>
            </a:r>
            <a:r>
              <a:rPr lang="en-US" sz="1800" b="1" spc="-25" dirty="0" smtClean="0">
                <a:solidFill>
                  <a:schemeClr val="accent5">
                    <a:lumMod val="75000"/>
                  </a:schemeClr>
                </a:solidFill>
                <a:latin typeface="Verdana"/>
                <a:cs typeface="Verdana"/>
              </a:rPr>
              <a:t>dataset.</a:t>
            </a:r>
            <a:endParaRPr lang="en-US" sz="1800" b="1" dirty="0" smtClean="0">
              <a:solidFill>
                <a:schemeClr val="accent5">
                  <a:lumMod val="75000"/>
                </a:schemeClr>
              </a:solidFill>
              <a:latin typeface="Verdana"/>
              <a:cs typeface="Verdana"/>
            </a:endParaRPr>
          </a:p>
          <a:p>
            <a:pPr marL="469265" marR="5080" indent="-457200" algn="just">
              <a:lnSpc>
                <a:spcPct val="114999"/>
              </a:lnSpc>
              <a:buFont typeface="AoyagiKouzanFontT"/>
              <a:buChar char="❏"/>
              <a:tabLst>
                <a:tab pos="469900" algn="l"/>
              </a:tabLst>
            </a:pPr>
            <a:r>
              <a:rPr lang="en-US" sz="1800" b="1" spc="45" dirty="0" smtClean="0">
                <a:solidFill>
                  <a:schemeClr val="accent5">
                    <a:lumMod val="75000"/>
                  </a:schemeClr>
                </a:solidFill>
                <a:latin typeface="Verdana"/>
                <a:cs typeface="Verdana"/>
              </a:rPr>
              <a:t>Designing </a:t>
            </a:r>
            <a:r>
              <a:rPr lang="en-US" sz="1800" b="1" spc="40" dirty="0" smtClean="0">
                <a:solidFill>
                  <a:schemeClr val="accent5">
                    <a:lumMod val="75000"/>
                  </a:schemeClr>
                </a:solidFill>
                <a:latin typeface="Verdana"/>
                <a:cs typeface="Verdana"/>
              </a:rPr>
              <a:t>multiple </a:t>
            </a:r>
            <a:r>
              <a:rPr lang="en-US" sz="1800" b="1" spc="-10" dirty="0" smtClean="0">
                <a:solidFill>
                  <a:schemeClr val="accent5">
                    <a:lumMod val="75000"/>
                  </a:schemeClr>
                </a:solidFill>
                <a:latin typeface="Verdana"/>
                <a:cs typeface="Verdana"/>
              </a:rPr>
              <a:t>visualizations </a:t>
            </a:r>
            <a:r>
              <a:rPr lang="en-US" sz="1800" b="1" spc="10" dirty="0" smtClean="0">
                <a:solidFill>
                  <a:schemeClr val="accent5">
                    <a:lumMod val="75000"/>
                  </a:schemeClr>
                </a:solidFill>
                <a:latin typeface="Verdana"/>
                <a:cs typeface="Verdana"/>
              </a:rPr>
              <a:t>to </a:t>
            </a:r>
            <a:r>
              <a:rPr lang="en-US" sz="1800" b="1" spc="20" dirty="0" smtClean="0">
                <a:solidFill>
                  <a:schemeClr val="accent5">
                    <a:lumMod val="75000"/>
                  </a:schemeClr>
                </a:solidFill>
                <a:latin typeface="Verdana"/>
                <a:cs typeface="Verdana"/>
              </a:rPr>
              <a:t>summarize </a:t>
            </a:r>
            <a:r>
              <a:rPr lang="en-US" sz="1800" b="1" spc="35" dirty="0" smtClean="0">
                <a:solidFill>
                  <a:schemeClr val="accent5">
                    <a:lumMod val="75000"/>
                  </a:schemeClr>
                </a:solidFill>
                <a:latin typeface="Verdana"/>
                <a:cs typeface="Verdana"/>
              </a:rPr>
              <a:t>the </a:t>
            </a:r>
            <a:r>
              <a:rPr lang="en-US" sz="1800" b="1" spc="20" dirty="0" smtClean="0">
                <a:solidFill>
                  <a:schemeClr val="accent5">
                    <a:lumMod val="75000"/>
                  </a:schemeClr>
                </a:solidFill>
                <a:latin typeface="Verdana"/>
                <a:cs typeface="Verdana"/>
              </a:rPr>
              <a:t>information </a:t>
            </a:r>
            <a:r>
              <a:rPr lang="en-US" sz="1800" b="1" spc="30" dirty="0" smtClean="0">
                <a:solidFill>
                  <a:schemeClr val="accent5">
                    <a:lumMod val="75000"/>
                  </a:schemeClr>
                </a:solidFill>
                <a:latin typeface="Verdana"/>
                <a:cs typeface="Verdana"/>
              </a:rPr>
              <a:t>in  </a:t>
            </a:r>
            <a:r>
              <a:rPr lang="en-US" sz="1800" b="1" spc="35" dirty="0" smtClean="0">
                <a:solidFill>
                  <a:schemeClr val="accent5">
                    <a:lumMod val="75000"/>
                  </a:schemeClr>
                </a:solidFill>
                <a:latin typeface="Verdana"/>
                <a:cs typeface="Verdana"/>
              </a:rPr>
              <a:t>the</a:t>
            </a:r>
            <a:r>
              <a:rPr lang="en-US" sz="1800" b="1" spc="-70"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dataset</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5" dirty="0" smtClean="0">
                <a:solidFill>
                  <a:schemeClr val="accent5">
                    <a:lumMod val="75000"/>
                  </a:schemeClr>
                </a:solidFill>
                <a:latin typeface="Verdana"/>
                <a:cs typeface="Verdana"/>
              </a:rPr>
              <a:t>successfully</a:t>
            </a:r>
            <a:r>
              <a:rPr lang="en-US" sz="1800" b="1" spc="-65" dirty="0" smtClean="0">
                <a:solidFill>
                  <a:schemeClr val="accent5">
                    <a:lumMod val="75000"/>
                  </a:schemeClr>
                </a:solidFill>
                <a:latin typeface="Verdana"/>
                <a:cs typeface="Verdana"/>
              </a:rPr>
              <a:t> </a:t>
            </a:r>
            <a:r>
              <a:rPr lang="en-US" sz="1800" b="1" spc="55" dirty="0" smtClean="0">
                <a:solidFill>
                  <a:schemeClr val="accent5">
                    <a:lumMod val="75000"/>
                  </a:schemeClr>
                </a:solidFill>
                <a:latin typeface="Verdana"/>
                <a:cs typeface="Verdana"/>
              </a:rPr>
              <a:t>communicate</a:t>
            </a:r>
            <a:r>
              <a:rPr lang="en-US" sz="1800" b="1" spc="-65" dirty="0" smtClean="0">
                <a:solidFill>
                  <a:schemeClr val="accent5">
                    <a:lumMod val="75000"/>
                  </a:schemeClr>
                </a:solidFill>
                <a:latin typeface="Verdana"/>
                <a:cs typeface="Verdana"/>
              </a:rPr>
              <a:t> </a:t>
            </a:r>
            <a:r>
              <a:rPr lang="en-US" sz="1800" b="1" spc="35" dirty="0" smtClean="0">
                <a:solidFill>
                  <a:schemeClr val="accent5">
                    <a:lumMod val="75000"/>
                  </a:schemeClr>
                </a:solidFill>
                <a:latin typeface="Verdana"/>
                <a:cs typeface="Verdana"/>
              </a:rPr>
              <a:t>the</a:t>
            </a:r>
            <a:r>
              <a:rPr lang="en-US" sz="1800" b="1" spc="-65" dirty="0" smtClean="0">
                <a:solidFill>
                  <a:schemeClr val="accent5">
                    <a:lumMod val="75000"/>
                  </a:schemeClr>
                </a:solidFill>
                <a:latin typeface="Verdana"/>
                <a:cs typeface="Verdana"/>
              </a:rPr>
              <a:t> </a:t>
            </a:r>
            <a:r>
              <a:rPr lang="en-US" sz="1800" b="1" spc="-15" dirty="0" smtClean="0">
                <a:solidFill>
                  <a:schemeClr val="accent5">
                    <a:lumMod val="75000"/>
                  </a:schemeClr>
                </a:solidFill>
                <a:latin typeface="Verdana"/>
                <a:cs typeface="Verdana"/>
              </a:rPr>
              <a:t>results</a:t>
            </a:r>
            <a:r>
              <a:rPr lang="en-US" sz="1800" b="1" spc="-65"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and</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trends</a:t>
            </a:r>
            <a:r>
              <a:rPr lang="en-US" sz="1800" b="1" spc="-65" dirty="0" smtClean="0">
                <a:solidFill>
                  <a:schemeClr val="accent5">
                    <a:lumMod val="75000"/>
                  </a:schemeClr>
                </a:solidFill>
                <a:latin typeface="Verdana"/>
                <a:cs typeface="Verdana"/>
              </a:rPr>
              <a:t> </a:t>
            </a:r>
            <a:r>
              <a:rPr lang="en-US" sz="1800" b="1" spc="10" dirty="0" smtClean="0">
                <a:solidFill>
                  <a:schemeClr val="accent5">
                    <a:lumMod val="75000"/>
                  </a:schemeClr>
                </a:solidFill>
                <a:latin typeface="Verdana"/>
                <a:cs typeface="Verdana"/>
              </a:rPr>
              <a:t>to  </a:t>
            </a:r>
            <a:r>
              <a:rPr lang="en-US" sz="1800" b="1" spc="35" dirty="0" smtClean="0">
                <a:solidFill>
                  <a:schemeClr val="accent5">
                    <a:lumMod val="75000"/>
                  </a:schemeClr>
                </a:solidFill>
                <a:latin typeface="Verdana"/>
                <a:cs typeface="Verdana"/>
              </a:rPr>
              <a:t>the</a:t>
            </a:r>
            <a:r>
              <a:rPr lang="en-US" sz="1800" b="1" spc="-170" dirty="0" smtClean="0">
                <a:solidFill>
                  <a:schemeClr val="accent5">
                    <a:lumMod val="75000"/>
                  </a:schemeClr>
                </a:solidFill>
                <a:latin typeface="Verdana"/>
                <a:cs typeface="Verdana"/>
              </a:rPr>
              <a:t> </a:t>
            </a:r>
            <a:r>
              <a:rPr lang="en-US" sz="1800" b="1" spc="-50" dirty="0" smtClean="0">
                <a:solidFill>
                  <a:schemeClr val="accent5">
                    <a:lumMod val="75000"/>
                  </a:schemeClr>
                </a:solidFill>
                <a:latin typeface="Verdana"/>
                <a:cs typeface="Verdana"/>
              </a:rPr>
              <a:t>reader.</a:t>
            </a:r>
            <a:endParaRPr lang="en-US" sz="1800" b="1" dirty="0">
              <a:solidFill>
                <a:schemeClr val="accent5">
                  <a:lumMod val="75000"/>
                </a:schemeClr>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5141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Conclusion</a:t>
            </a:r>
            <a:endParaRPr lang="en-IN" sz="3600" b="1" dirty="0">
              <a:solidFill>
                <a:schemeClr val="accent5">
                  <a:lumMod val="75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l">
              <a:spcBef>
                <a:spcPts val="420"/>
              </a:spcBef>
              <a:tabLst>
                <a:tab pos="469900" algn="l"/>
              </a:tabLst>
            </a:pPr>
            <a:r>
              <a:rPr lang="en-US" sz="1600" dirty="0" smtClean="0">
                <a:solidFill>
                  <a:schemeClr val="accent5">
                    <a:lumMod val="75000"/>
                  </a:schemeClr>
                </a:solidFill>
                <a:latin typeface="Verdana"/>
                <a:cs typeface="Verdana"/>
              </a:rPr>
              <a:t>The Overall attrition of the company is around </a:t>
            </a:r>
            <a:r>
              <a:rPr lang="en-US" sz="1600" dirty="0" smtClean="0">
                <a:solidFill>
                  <a:srgbClr val="7030A0"/>
                </a:solidFill>
                <a:latin typeface="Verdana"/>
                <a:cs typeface="Verdana"/>
              </a:rPr>
              <a:t>16%.</a:t>
            </a:r>
          </a:p>
          <a:p>
            <a:pPr marL="12700" algn="l">
              <a:spcBef>
                <a:spcPts val="420"/>
              </a:spcBef>
              <a:tabLst>
                <a:tab pos="469900" algn="l"/>
              </a:tabLst>
            </a:pPr>
            <a:endParaRPr lang="en-US" sz="1600" dirty="0" smtClean="0">
              <a:solidFill>
                <a:srgbClr val="7030A0"/>
              </a:solidFill>
              <a:latin typeface="Verdana"/>
              <a:cs typeface="Verdana"/>
            </a:endParaRPr>
          </a:p>
          <a:p>
            <a:pPr marL="12700" algn="l">
              <a:spcBef>
                <a:spcPts val="420"/>
              </a:spcBef>
              <a:tabLst>
                <a:tab pos="469900" algn="l"/>
              </a:tabLst>
            </a:pPr>
            <a:r>
              <a:rPr lang="en-US" sz="1600" dirty="0" smtClean="0">
                <a:solidFill>
                  <a:srgbClr val="7030A0"/>
                </a:solidFill>
                <a:latin typeface="Verdana"/>
                <a:cs typeface="Verdana"/>
              </a:rPr>
              <a:t>Fresher employee </a:t>
            </a:r>
            <a:r>
              <a:rPr lang="en-US" sz="1600" dirty="0" smtClean="0">
                <a:solidFill>
                  <a:schemeClr val="accent5">
                    <a:lumMod val="75000"/>
                  </a:schemeClr>
                </a:solidFill>
                <a:latin typeface="Verdana"/>
                <a:cs typeface="Verdana"/>
              </a:rPr>
              <a:t>tends to leave job earliest.</a:t>
            </a:r>
          </a:p>
          <a:p>
            <a:pPr marL="12700" algn="l">
              <a:spcBef>
                <a:spcPts val="420"/>
              </a:spcBef>
              <a:tabLst>
                <a:tab pos="469900" algn="l"/>
              </a:tabLst>
            </a:pPr>
            <a:endParaRPr lang="en-US" sz="1600" dirty="0" smtClean="0">
              <a:solidFill>
                <a:schemeClr val="accent5">
                  <a:lumMod val="75000"/>
                </a:schemeClr>
              </a:solidFill>
              <a:latin typeface="Verdana"/>
              <a:cs typeface="Verdana"/>
            </a:endParaRPr>
          </a:p>
          <a:p>
            <a:pPr marL="12700" algn="l">
              <a:spcBef>
                <a:spcPts val="420"/>
              </a:spcBef>
              <a:tabLst>
                <a:tab pos="469900" algn="l"/>
              </a:tabLst>
            </a:pPr>
            <a:r>
              <a:rPr lang="en-IN" sz="1800" dirty="0" smtClean="0">
                <a:solidFill>
                  <a:schemeClr val="accent5">
                    <a:lumMod val="75000"/>
                  </a:schemeClr>
                </a:solidFill>
              </a:rPr>
              <a:t>There is a Major concern in </a:t>
            </a:r>
            <a:r>
              <a:rPr lang="en-IN" sz="1800" dirty="0" smtClean="0">
                <a:solidFill>
                  <a:srgbClr val="7030A0"/>
                </a:solidFill>
              </a:rPr>
              <a:t>Sales Representative role </a:t>
            </a:r>
            <a:r>
              <a:rPr lang="en-IN" sz="1800" dirty="0" smtClean="0">
                <a:solidFill>
                  <a:schemeClr val="accent5">
                    <a:lumMod val="75000"/>
                  </a:schemeClr>
                </a:solidFill>
              </a:rPr>
              <a:t>because the percentage of attirition is very much </a:t>
            </a:r>
            <a:r>
              <a:rPr lang="en-IN" sz="1800" dirty="0" smtClean="0">
                <a:solidFill>
                  <a:srgbClr val="7030A0"/>
                </a:solidFill>
              </a:rPr>
              <a:t>high</a:t>
            </a:r>
            <a:r>
              <a:rPr lang="en-IN" sz="1800" dirty="0" smtClean="0">
                <a:solidFill>
                  <a:schemeClr val="accent5">
                    <a:lumMod val="75000"/>
                  </a:schemeClr>
                </a:solidFill>
              </a:rPr>
              <a:t> and it’s a point of concern.</a:t>
            </a:r>
          </a:p>
          <a:p>
            <a:pPr marL="12700" algn="l">
              <a:spcBef>
                <a:spcPts val="420"/>
              </a:spcBef>
              <a:tabLst>
                <a:tab pos="469900" algn="l"/>
              </a:tabLst>
            </a:pPr>
            <a:endParaRPr lang="en-IN" sz="1800" dirty="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There is concern in employee who have worked in </a:t>
            </a:r>
            <a:r>
              <a:rPr lang="en-IN" sz="1800" dirty="0" smtClean="0">
                <a:solidFill>
                  <a:srgbClr val="7030A0"/>
                </a:solidFill>
              </a:rPr>
              <a:t>1</a:t>
            </a:r>
            <a:r>
              <a:rPr lang="en-IN" sz="1800" dirty="0" smtClean="0">
                <a:solidFill>
                  <a:schemeClr val="accent5">
                    <a:lumMod val="75000"/>
                  </a:schemeClr>
                </a:solidFill>
              </a:rPr>
              <a:t> company tend to leave job earlier.</a:t>
            </a:r>
          </a:p>
          <a:p>
            <a:pPr marL="12700" algn="l">
              <a:spcBef>
                <a:spcPts val="420"/>
              </a:spcBef>
              <a:tabLst>
                <a:tab pos="469900" algn="l"/>
              </a:tabLst>
            </a:pPr>
            <a:endParaRPr lang="en-IN" sz="1800" dirty="0" smtClean="0">
              <a:solidFill>
                <a:schemeClr val="accent5">
                  <a:lumMod val="75000"/>
                </a:schemeClr>
              </a:solidFill>
            </a:endParaRPr>
          </a:p>
          <a:p>
            <a:pPr marL="12700" algn="l">
              <a:spcBef>
                <a:spcPts val="420"/>
              </a:spcBef>
              <a:tabLst>
                <a:tab pos="469900" algn="l"/>
              </a:tabLst>
            </a:pPr>
            <a:r>
              <a:rPr lang="en-IN" sz="1800" dirty="0" smtClean="0">
                <a:solidFill>
                  <a:schemeClr val="accent5">
                    <a:lumMod val="75000"/>
                  </a:schemeClr>
                </a:solidFill>
              </a:rPr>
              <a:t>We can see that </a:t>
            </a:r>
            <a:r>
              <a:rPr lang="en-IN" sz="1800" dirty="0" smtClean="0">
                <a:solidFill>
                  <a:srgbClr val="7030A0"/>
                </a:solidFill>
              </a:rPr>
              <a:t>Managers</a:t>
            </a:r>
            <a:r>
              <a:rPr lang="en-IN" sz="1800" dirty="0" smtClean="0">
                <a:solidFill>
                  <a:schemeClr val="accent5">
                    <a:lumMod val="75000"/>
                  </a:schemeClr>
                </a:solidFill>
              </a:rPr>
              <a:t> and </a:t>
            </a:r>
            <a:r>
              <a:rPr lang="en-IN" sz="1800" dirty="0" smtClean="0">
                <a:solidFill>
                  <a:srgbClr val="7030A0"/>
                </a:solidFill>
              </a:rPr>
              <a:t>Research Director </a:t>
            </a:r>
            <a:r>
              <a:rPr lang="en-IN" sz="1800" dirty="0" smtClean="0">
                <a:solidFill>
                  <a:schemeClr val="accent5">
                    <a:lumMod val="75000"/>
                  </a:schemeClr>
                </a:solidFill>
              </a:rPr>
              <a:t>Receives highest salary of almost </a:t>
            </a:r>
            <a:r>
              <a:rPr lang="en-IN" sz="1800" dirty="0" smtClean="0">
                <a:solidFill>
                  <a:srgbClr val="7030A0"/>
                </a:solidFill>
              </a:rPr>
              <a:t>~$175,000  </a:t>
            </a:r>
            <a:r>
              <a:rPr lang="en-IN" sz="1800" dirty="0" smtClean="0">
                <a:solidFill>
                  <a:schemeClr val="accent5">
                    <a:lumMod val="75000"/>
                  </a:schemeClr>
                </a:solidFill>
              </a:rPr>
              <a:t>whereas </a:t>
            </a:r>
            <a:r>
              <a:rPr lang="en-IN" sz="1800" dirty="0" smtClean="0">
                <a:solidFill>
                  <a:srgbClr val="7030A0"/>
                </a:solidFill>
              </a:rPr>
              <a:t>Sales Representatives </a:t>
            </a:r>
            <a:r>
              <a:rPr lang="en-IN" sz="1800" dirty="0" smtClean="0">
                <a:solidFill>
                  <a:schemeClr val="accent5">
                    <a:lumMod val="75000"/>
                  </a:schemeClr>
                </a:solidFill>
              </a:rPr>
              <a:t>gets lowest salary around </a:t>
            </a:r>
            <a:r>
              <a:rPr lang="en-IN" sz="1800" dirty="0" smtClean="0">
                <a:solidFill>
                  <a:srgbClr val="7030A0"/>
                </a:solidFill>
              </a:rPr>
              <a:t>~$25,000.</a:t>
            </a:r>
          </a:p>
          <a:p>
            <a:pPr marL="12700" algn="l">
              <a:spcBef>
                <a:spcPts val="420"/>
              </a:spcBef>
              <a:tabLst>
                <a:tab pos="469900" algn="l"/>
              </a:tabLst>
            </a:pPr>
            <a:endParaRPr lang="en-IN" sz="1800" dirty="0" smtClean="0">
              <a:solidFill>
                <a:srgbClr val="7030A0"/>
              </a:solidFill>
            </a:endParaRPr>
          </a:p>
          <a:p>
            <a:pPr marL="12700" algn="l">
              <a:spcBef>
                <a:spcPts val="420"/>
              </a:spcBef>
              <a:tabLst>
                <a:tab pos="469900" algn="l"/>
              </a:tabLst>
            </a:pPr>
            <a:r>
              <a:rPr lang="en-IN" sz="1800" dirty="0" smtClean="0">
                <a:solidFill>
                  <a:schemeClr val="accent5">
                    <a:lumMod val="75000"/>
                  </a:schemeClr>
                </a:solidFill>
              </a:rPr>
              <a:t>Employees who are there in company for more than </a:t>
            </a:r>
            <a:r>
              <a:rPr lang="en-IN" sz="1800" dirty="0" smtClean="0">
                <a:solidFill>
                  <a:srgbClr val="7030A0"/>
                </a:solidFill>
              </a:rPr>
              <a:t>20 years </a:t>
            </a:r>
            <a:r>
              <a:rPr lang="en-IN" sz="1800" dirty="0" smtClean="0">
                <a:solidFill>
                  <a:schemeClr val="accent5">
                    <a:lumMod val="75000"/>
                  </a:schemeClr>
                </a:solidFill>
              </a:rPr>
              <a:t>receives salary above </a:t>
            </a:r>
            <a:r>
              <a:rPr lang="en-IN" sz="1800" dirty="0" smtClean="0">
                <a:solidFill>
                  <a:srgbClr val="7030A0"/>
                </a:solidFill>
              </a:rPr>
              <a:t>~$125,000</a:t>
            </a:r>
            <a:r>
              <a:rPr lang="en-IN" sz="1800" dirty="0" smtClean="0">
                <a:solidFill>
                  <a:schemeClr val="accent5">
                    <a:lumMod val="75000"/>
                  </a:schemeClr>
                </a:solidFill>
              </a:rPr>
              <a:t>. But there is an exception of employee working for </a:t>
            </a:r>
            <a:r>
              <a:rPr lang="en-IN" sz="1800" dirty="0" smtClean="0">
                <a:solidFill>
                  <a:srgbClr val="7030A0"/>
                </a:solidFill>
              </a:rPr>
              <a:t>40 years </a:t>
            </a:r>
            <a:r>
              <a:rPr lang="en-IN" sz="1800" dirty="0" smtClean="0">
                <a:solidFill>
                  <a:schemeClr val="accent5">
                    <a:lumMod val="75000"/>
                  </a:schemeClr>
                </a:solidFill>
              </a:rPr>
              <a:t>receives </a:t>
            </a:r>
            <a:r>
              <a:rPr lang="en-IN" sz="1800" dirty="0" smtClean="0">
                <a:solidFill>
                  <a:srgbClr val="7030A0"/>
                </a:solidFill>
              </a:rPr>
              <a:t>lower salary </a:t>
            </a:r>
            <a:r>
              <a:rPr lang="en-IN" sz="1800" dirty="0" smtClean="0">
                <a:solidFill>
                  <a:schemeClr val="accent5">
                    <a:lumMod val="75000"/>
                  </a:schemeClr>
                </a:solidFill>
              </a:rPr>
              <a:t>when compared to others.</a:t>
            </a:r>
            <a:endParaRPr lang="en-IN" sz="1800" dirty="0" smtClean="0">
              <a:solidFill>
                <a:srgbClr val="7030A0"/>
              </a:solidFill>
            </a:endParaRPr>
          </a:p>
          <a:p>
            <a:pPr marL="12700" algn="just">
              <a:spcBef>
                <a:spcPts val="420"/>
              </a:spcBef>
              <a:tabLst>
                <a:tab pos="469900" algn="l"/>
              </a:tabLst>
            </a:pPr>
            <a:endParaRPr lang="en-IN" sz="1800" b="1" dirty="0" smtClean="0">
              <a:solidFill>
                <a:schemeClr val="accent5">
                  <a:lumMod val="75000"/>
                </a:schemeClr>
              </a:solidFill>
            </a:endParaRPr>
          </a:p>
          <a:p>
            <a:pPr marL="12700" algn="just">
              <a:lnSpc>
                <a:spcPct val="100000"/>
              </a:lnSpc>
              <a:spcBef>
                <a:spcPts val="420"/>
              </a:spcBef>
              <a:tabLst>
                <a:tab pos="469900" algn="l"/>
              </a:tabLst>
            </a:pPr>
            <a:endParaRPr lang="en-US" sz="1800" b="1" dirty="0" smtClean="0">
              <a:solidFill>
                <a:schemeClr val="accent5">
                  <a:lumMod val="75000"/>
                </a:schemeClr>
              </a:solidFill>
              <a:latin typeface="Verdana"/>
              <a:cs typeface="Verdana"/>
            </a:endParaRPr>
          </a:p>
          <a:p>
            <a:pPr marL="12700" algn="just">
              <a:lnSpc>
                <a:spcPct val="100000"/>
              </a:lnSpc>
              <a:spcBef>
                <a:spcPts val="420"/>
              </a:spcBef>
              <a:tabLst>
                <a:tab pos="469900" algn="l"/>
              </a:tabLst>
            </a:pPr>
            <a:endParaRPr lang="en-US" sz="1800" b="1" dirty="0" smtClean="0">
              <a:solidFill>
                <a:srgbClr val="7030A0"/>
              </a:solidFill>
              <a:latin typeface="Verdana"/>
              <a:cs typeface="Verdana"/>
            </a:endParaRPr>
          </a:p>
          <a:p>
            <a:pPr marL="469900" indent="-457200" algn="just">
              <a:lnSpc>
                <a:spcPct val="100000"/>
              </a:lnSpc>
              <a:spcBef>
                <a:spcPts val="420"/>
              </a:spcBef>
              <a:buFont typeface="AoyagiKouzanFontT"/>
              <a:buChar char="❏"/>
              <a:tabLst>
                <a:tab pos="469900" algn="l"/>
              </a:tabLst>
            </a:pPr>
            <a:endParaRPr lang="en-US" sz="1800" b="1" dirty="0">
              <a:solidFill>
                <a:srgbClr val="7030A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621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128792" cy="1368152"/>
          </a:xfrm>
        </p:spPr>
        <p:txBody>
          <a:bodyPr>
            <a:normAutofit/>
          </a:bodyPr>
          <a:lstStyle/>
          <a:p>
            <a:r>
              <a:rPr lang="en-IN" sz="3600" b="1" dirty="0" smtClean="0">
                <a:solidFill>
                  <a:schemeClr val="bg2">
                    <a:lumMod val="60000"/>
                    <a:lumOff val="40000"/>
                  </a:schemeClr>
                </a:solidFill>
              </a:rPr>
              <a:t>Why analyse the HR analytics? </a:t>
            </a:r>
            <a:endParaRPr lang="en-IN" sz="3600" b="1" dirty="0">
              <a:solidFill>
                <a:schemeClr val="accent5">
                  <a:lumMod val="75000"/>
                </a:schemeClr>
              </a:solidFill>
            </a:endParaRPr>
          </a:p>
        </p:txBody>
      </p:sp>
      <p:sp>
        <p:nvSpPr>
          <p:cNvPr id="3" name="Subtitle 2"/>
          <p:cNvSpPr>
            <a:spLocks noGrp="1"/>
          </p:cNvSpPr>
          <p:nvPr>
            <p:ph type="subTitle" idx="1"/>
          </p:nvPr>
        </p:nvSpPr>
        <p:spPr>
          <a:xfrm>
            <a:off x="1371600" y="1556792"/>
            <a:ext cx="6400800" cy="4536504"/>
          </a:xfrm>
        </p:spPr>
        <p:txBody>
          <a:bodyPr>
            <a:normAutofit lnSpcReduction="10000"/>
          </a:bodyPr>
          <a:lstStyle/>
          <a:p>
            <a:pPr algn="l"/>
            <a:r>
              <a:rPr lang="en-IN" dirty="0" smtClean="0">
                <a:solidFill>
                  <a:srgbClr val="CC0000"/>
                </a:solidFill>
              </a:rPr>
              <a:t>1.</a:t>
            </a:r>
            <a:r>
              <a:rPr lang="en-IN" b="1" dirty="0" smtClean="0">
                <a:solidFill>
                  <a:srgbClr val="CC0000"/>
                </a:solidFill>
              </a:rPr>
              <a:t>Cost </a:t>
            </a:r>
            <a:r>
              <a:rPr lang="en-IN" b="1" dirty="0">
                <a:solidFill>
                  <a:srgbClr val="CC0000"/>
                </a:solidFill>
              </a:rPr>
              <a:t>Management</a:t>
            </a:r>
          </a:p>
          <a:p>
            <a:pPr algn="l"/>
            <a:r>
              <a:rPr lang="en-US" sz="2400" b="1" dirty="0">
                <a:solidFill>
                  <a:schemeClr val="accent5">
                    <a:lumMod val="75000"/>
                  </a:schemeClr>
                </a:solidFill>
              </a:rPr>
              <a:t>Hiring new employees is expensive. It involves recruitment costs, </a:t>
            </a:r>
            <a:r>
              <a:rPr lang="en-US" sz="2400" b="1" dirty="0" smtClean="0">
                <a:solidFill>
                  <a:schemeClr val="accent5">
                    <a:lumMod val="75000"/>
                  </a:schemeClr>
                </a:solidFill>
              </a:rPr>
              <a:t>onboarding</a:t>
            </a:r>
            <a:r>
              <a:rPr lang="en-US" sz="2400" b="1" dirty="0">
                <a:solidFill>
                  <a:schemeClr val="accent5">
                    <a:lumMod val="75000"/>
                  </a:schemeClr>
                </a:solidFill>
              </a:rPr>
              <a:t>, and training</a:t>
            </a:r>
            <a:r>
              <a:rPr lang="en-US" sz="2400" b="1" dirty="0" smtClean="0">
                <a:solidFill>
                  <a:schemeClr val="accent5">
                    <a:lumMod val="75000"/>
                  </a:schemeClr>
                </a:solidFill>
              </a:rPr>
              <a:t>.</a:t>
            </a:r>
          </a:p>
          <a:p>
            <a:pPr algn="l"/>
            <a:r>
              <a:rPr lang="en-IN" b="1" dirty="0" smtClean="0">
                <a:solidFill>
                  <a:srgbClr val="CC0000"/>
                </a:solidFill>
              </a:rPr>
              <a:t>2. </a:t>
            </a:r>
            <a:r>
              <a:rPr lang="en-IN" b="1" dirty="0">
                <a:solidFill>
                  <a:srgbClr val="CC0000"/>
                </a:solidFill>
              </a:rPr>
              <a:t>Employee Retention</a:t>
            </a:r>
          </a:p>
          <a:p>
            <a:pPr algn="l"/>
            <a:r>
              <a:rPr lang="en-US" sz="2400" b="1" dirty="0">
                <a:solidFill>
                  <a:schemeClr val="accent5">
                    <a:lumMod val="75000"/>
                  </a:schemeClr>
                </a:solidFill>
              </a:rPr>
              <a:t>Understanding why employees leave helps in identifying patterns (e.g., high attrition in specific departments or job roles</a:t>
            </a:r>
            <a:r>
              <a:rPr lang="en-US" sz="2400" b="1" dirty="0" smtClean="0">
                <a:solidFill>
                  <a:schemeClr val="accent5">
                    <a:lumMod val="75000"/>
                  </a:schemeClr>
                </a:solidFill>
              </a:rPr>
              <a:t>).</a:t>
            </a:r>
          </a:p>
          <a:p>
            <a:pPr algn="l"/>
            <a:r>
              <a:rPr lang="en-IN" b="1" dirty="0" smtClean="0">
                <a:solidFill>
                  <a:srgbClr val="CC0000"/>
                </a:solidFill>
              </a:rPr>
              <a:t>3. </a:t>
            </a:r>
            <a:r>
              <a:rPr lang="en-IN" b="1" dirty="0">
                <a:solidFill>
                  <a:srgbClr val="CC0000"/>
                </a:solidFill>
              </a:rPr>
              <a:t>Strategic </a:t>
            </a:r>
            <a:r>
              <a:rPr lang="en-IN" b="1" dirty="0" smtClean="0">
                <a:solidFill>
                  <a:srgbClr val="CC0000"/>
                </a:solidFill>
              </a:rPr>
              <a:t>Planning</a:t>
            </a:r>
            <a:endParaRPr lang="en-IN" sz="2400" b="1" dirty="0" smtClean="0"/>
          </a:p>
          <a:p>
            <a:pPr algn="l"/>
            <a:r>
              <a:rPr lang="en-US" sz="2400" b="1" dirty="0">
                <a:solidFill>
                  <a:schemeClr val="accent5">
                    <a:lumMod val="75000"/>
                  </a:schemeClr>
                </a:solidFill>
              </a:rPr>
              <a:t>Analyzing attrition rates aids in effective workforce planning and ensures the organization has the right talent at the right time.</a:t>
            </a:r>
            <a:endParaRPr lang="en-IN" sz="2400" b="1" dirty="0">
              <a:solidFill>
                <a:schemeClr val="accent5">
                  <a:lumMod val="75000"/>
                </a:schemeClr>
              </a:solidFill>
            </a:endParaRPr>
          </a:p>
          <a:p>
            <a:pPr algn="l"/>
            <a:endParaRPr lang="en-IN" b="1" dirty="0">
              <a:solidFill>
                <a:srgbClr val="CC000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254773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40000"/>
                    <a:lumOff val="60000"/>
                  </a:schemeClr>
                </a:solidFill>
              </a:rPr>
              <a:t>.</a:t>
            </a:r>
            <a:endParaRPr lang="en-IN" sz="3600" b="1" dirty="0">
              <a:solidFill>
                <a:schemeClr val="bg2">
                  <a:lumMod val="40000"/>
                  <a:lumOff val="60000"/>
                </a:schemeClr>
              </a:solidFill>
            </a:endParaRPr>
          </a:p>
        </p:txBody>
      </p:sp>
      <p:sp>
        <p:nvSpPr>
          <p:cNvPr id="3" name="Subtitle 2"/>
          <p:cNvSpPr>
            <a:spLocks noGrp="1"/>
          </p:cNvSpPr>
          <p:nvPr>
            <p:ph type="subTitle" idx="1"/>
          </p:nvPr>
        </p:nvSpPr>
        <p:spPr>
          <a:xfrm>
            <a:off x="460375" y="1412776"/>
            <a:ext cx="8072065" cy="3240360"/>
          </a:xfrm>
          <a:ln>
            <a:noFill/>
          </a:ln>
        </p:spPr>
        <p:txBody>
          <a:bodyPr>
            <a:noAutofit/>
          </a:bodyPr>
          <a:lstStyle/>
          <a:p>
            <a:pPr marL="12700" algn="just">
              <a:lnSpc>
                <a:spcPct val="100000"/>
              </a:lnSpc>
              <a:spcBef>
                <a:spcPts val="420"/>
              </a:spcBef>
              <a:tabLst>
                <a:tab pos="469900" algn="l"/>
              </a:tabLst>
            </a:pPr>
            <a:r>
              <a:rPr lang="en-US" sz="1800" b="1" dirty="0" smtClean="0">
                <a:solidFill>
                  <a:srgbClr val="00B0F0"/>
                </a:solidFill>
                <a:latin typeface="Verdana"/>
                <a:cs typeface="Verdana"/>
              </a:rPr>
              <a:t>.</a:t>
            </a:r>
            <a:endParaRPr lang="en-US" sz="1800" b="1" dirty="0">
              <a:solidFill>
                <a:srgbClr val="00B0F0"/>
              </a:solidFill>
              <a:latin typeface="Verdana"/>
              <a:cs typeface="Verdana"/>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65138"/>
            <a:ext cx="5760639" cy="519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76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Introduction</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196752"/>
            <a:ext cx="6400800" cy="4536504"/>
          </a:xfrm>
        </p:spPr>
        <p:txBody>
          <a:bodyPr>
            <a:noAutofit/>
          </a:bodyPr>
          <a:lstStyle/>
          <a:p>
            <a:r>
              <a:rPr lang="en-US" sz="2800" b="1" dirty="0">
                <a:solidFill>
                  <a:schemeClr val="accent5">
                    <a:lumMod val="75000"/>
                  </a:schemeClr>
                </a:solidFill>
              </a:rPr>
              <a:t>Human Resource (HR) analytics, also known as people analytics, workforce analytics, or talent analytics, involves applying analytical processes to HR data to improve</a:t>
            </a:r>
            <a:r>
              <a:rPr lang="en-US" sz="2800" b="1" dirty="0">
                <a:solidFill>
                  <a:schemeClr val="accent5">
                    <a:lumMod val="75000"/>
                  </a:schemeClr>
                </a:solidFill>
              </a:rPr>
              <a:t> employee </a:t>
            </a:r>
            <a:r>
              <a:rPr lang="en-US" sz="2800" b="1" dirty="0">
                <a:solidFill>
                  <a:schemeClr val="accent5">
                    <a:lumMod val="75000"/>
                  </a:schemeClr>
                </a:solidFill>
              </a:rPr>
              <a:t>performance and achieve better business outcomes. By leveraging data and analytical techniques, HR professionals can gain insights into various aspects of workforce management, such as recruitment, retention, employee engagement, and performance.</a:t>
            </a:r>
            <a:endParaRPr lang="en-IN" sz="28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35038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Problem Statement</a:t>
            </a:r>
            <a:endParaRPr lang="en-IN" sz="3600" b="1" dirty="0">
              <a:solidFill>
                <a:schemeClr val="accent5">
                  <a:lumMod val="75000"/>
                </a:schemeClr>
              </a:solidFill>
            </a:endParaRPr>
          </a:p>
        </p:txBody>
      </p:sp>
      <p:sp>
        <p:nvSpPr>
          <p:cNvPr id="3" name="Subtitle 2"/>
          <p:cNvSpPr>
            <a:spLocks noGrp="1"/>
          </p:cNvSpPr>
          <p:nvPr>
            <p:ph type="subTitle" idx="1"/>
          </p:nvPr>
        </p:nvSpPr>
        <p:spPr>
          <a:xfrm>
            <a:off x="1403648" y="1484784"/>
            <a:ext cx="6400800" cy="4536504"/>
          </a:xfrm>
        </p:spPr>
        <p:txBody>
          <a:bodyPr>
            <a:noAutofit/>
          </a:bodyPr>
          <a:lstStyle/>
          <a:p>
            <a:pPr marL="457200" indent="-457200" algn="l">
              <a:buFont typeface="Wingdings" pitchFamily="2" charset="2"/>
              <a:buChar char="q"/>
            </a:pPr>
            <a:r>
              <a:rPr lang="en-IN" sz="2400" b="1" dirty="0" smtClean="0">
                <a:solidFill>
                  <a:srgbClr val="CC0000"/>
                </a:solidFill>
              </a:rPr>
              <a:t>Attrition in HR :</a:t>
            </a:r>
            <a:r>
              <a:rPr lang="en-US" sz="2400" b="1" dirty="0" smtClean="0">
                <a:solidFill>
                  <a:schemeClr val="accent5">
                    <a:lumMod val="75000"/>
                  </a:schemeClr>
                </a:solidFill>
              </a:rPr>
              <a:t>Attrition in human resources refers to the gradual loss of employees </a:t>
            </a:r>
            <a:r>
              <a:rPr lang="en-US" sz="2400" b="1" dirty="0">
                <a:solidFill>
                  <a:schemeClr val="accent5">
                    <a:lumMod val="75000"/>
                  </a:schemeClr>
                </a:solidFill>
              </a:rPr>
              <a:t>overtime</a:t>
            </a:r>
            <a:r>
              <a:rPr lang="en-US" sz="2400" b="1" dirty="0" smtClean="0">
                <a:solidFill>
                  <a:schemeClr val="accent5">
                    <a:lumMod val="75000"/>
                  </a:schemeClr>
                </a:solidFill>
              </a:rPr>
              <a:t>. In general, relatively high attrition is problematic for companies.</a:t>
            </a:r>
          </a:p>
          <a:p>
            <a:pPr marL="457200" indent="-457200" algn="l">
              <a:buFont typeface="Wingdings" pitchFamily="2" charset="2"/>
              <a:buChar char="q"/>
            </a:pPr>
            <a:r>
              <a:rPr lang="en-IN" sz="2400" b="1" dirty="0" smtClean="0">
                <a:solidFill>
                  <a:srgbClr val="CC0000"/>
                </a:solidFill>
              </a:rPr>
              <a:t>Attrition affecting Companies :</a:t>
            </a:r>
            <a:r>
              <a:rPr lang="en-US" sz="2400" b="1" dirty="0" smtClean="0">
                <a:solidFill>
                  <a:schemeClr val="accent5">
                    <a:lumMod val="75000"/>
                  </a:schemeClr>
                </a:solidFill>
              </a:rPr>
              <a:t>A major problem in high employee attrition is its cost to an organization. Job postings, hiring processes, paperwork, and new hire training are some of the common expenses of losing employees and replacing them.</a:t>
            </a:r>
            <a:endParaRPr lang="en-IN" sz="2400" b="1" dirty="0">
              <a:solidFill>
                <a:schemeClr val="accent5">
                  <a:lumMod val="7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Tree>
    <p:extLst>
      <p:ext uri="{BB962C8B-B14F-4D97-AF65-F5344CB8AC3E}">
        <p14:creationId xmlns:p14="http://schemas.microsoft.com/office/powerpoint/2010/main" val="174102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0136" y="404664"/>
            <a:ext cx="4956429"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5">
                    <a:lumMod val="75000"/>
                  </a:schemeClr>
                </a:solidFill>
                <a:latin typeface="Old Standard TT"/>
                <a:cs typeface="Old Standard TT"/>
              </a:rPr>
              <a:t>OVERVIEW OF</a:t>
            </a:r>
            <a:r>
              <a:rPr sz="2400" b="1" spc="-95" dirty="0">
                <a:solidFill>
                  <a:schemeClr val="accent5">
                    <a:lumMod val="75000"/>
                  </a:schemeClr>
                </a:solidFill>
                <a:latin typeface="Old Standard TT"/>
                <a:cs typeface="Old Standard TT"/>
              </a:rPr>
              <a:t> </a:t>
            </a:r>
            <a:r>
              <a:rPr sz="2400" b="1" dirty="0">
                <a:solidFill>
                  <a:schemeClr val="accent5">
                    <a:lumMod val="75000"/>
                  </a:schemeClr>
                </a:solidFill>
                <a:latin typeface="Old Standard TT"/>
                <a:cs typeface="Old Standard TT"/>
              </a:rPr>
              <a:t>ANALYSIS</a:t>
            </a:r>
          </a:p>
        </p:txBody>
      </p:sp>
      <p:sp>
        <p:nvSpPr>
          <p:cNvPr id="7" name="object 7"/>
          <p:cNvSpPr/>
          <p:nvPr/>
        </p:nvSpPr>
        <p:spPr>
          <a:xfrm>
            <a:off x="5632703" y="1586992"/>
            <a:ext cx="3305810" cy="892387"/>
          </a:xfrm>
          <a:custGeom>
            <a:avLst/>
            <a:gdLst/>
            <a:ahLst/>
            <a:cxnLst/>
            <a:rect l="l" t="t" r="r" b="b"/>
            <a:pathLst>
              <a:path w="3305809" h="669289">
                <a:moveTo>
                  <a:pt x="2971038" y="0"/>
                </a:moveTo>
                <a:lnTo>
                  <a:pt x="0" y="0"/>
                </a:lnTo>
                <a:lnTo>
                  <a:pt x="334518" y="334517"/>
                </a:lnTo>
                <a:lnTo>
                  <a:pt x="0" y="669035"/>
                </a:lnTo>
                <a:lnTo>
                  <a:pt x="2971038" y="669035"/>
                </a:lnTo>
                <a:lnTo>
                  <a:pt x="3305555" y="334517"/>
                </a:lnTo>
                <a:lnTo>
                  <a:pt x="2971038" y="0"/>
                </a:lnTo>
                <a:close/>
              </a:path>
            </a:pathLst>
          </a:custGeom>
          <a:solidFill>
            <a:srgbClr val="00695C"/>
          </a:solidFill>
        </p:spPr>
        <p:txBody>
          <a:bodyPr wrap="square" lIns="0" tIns="0" rIns="0" bIns="0" rtlCol="0"/>
          <a:lstStyle/>
          <a:p>
            <a:endParaRPr/>
          </a:p>
        </p:txBody>
      </p:sp>
      <p:sp>
        <p:nvSpPr>
          <p:cNvPr id="8" name="object 8"/>
          <p:cNvSpPr txBox="1"/>
          <p:nvPr/>
        </p:nvSpPr>
        <p:spPr>
          <a:xfrm>
            <a:off x="6277102" y="1824500"/>
            <a:ext cx="201676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Predictive</a:t>
            </a:r>
            <a:r>
              <a:rPr sz="1800" spc="-25" dirty="0">
                <a:solidFill>
                  <a:srgbClr val="FFFFFF"/>
                </a:solidFill>
                <a:latin typeface="Arial"/>
                <a:cs typeface="Arial"/>
              </a:rPr>
              <a:t> </a:t>
            </a:r>
            <a:r>
              <a:rPr sz="1800" spc="-10" dirty="0">
                <a:solidFill>
                  <a:srgbClr val="FFFFFF"/>
                </a:solidFill>
                <a:latin typeface="Arial"/>
                <a:cs typeface="Arial"/>
              </a:rPr>
              <a:t>Modeling</a:t>
            </a:r>
            <a:endParaRPr sz="1800" dirty="0">
              <a:latin typeface="Arial"/>
              <a:cs typeface="Arial"/>
            </a:endParaRPr>
          </a:p>
        </p:txBody>
      </p:sp>
      <p:sp>
        <p:nvSpPr>
          <p:cNvPr id="9" name="object 9"/>
          <p:cNvSpPr txBox="1"/>
          <p:nvPr/>
        </p:nvSpPr>
        <p:spPr>
          <a:xfrm>
            <a:off x="6308597" y="3626782"/>
            <a:ext cx="1905000" cy="1605568"/>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Arial"/>
                <a:cs typeface="Arial"/>
              </a:rPr>
              <a:t>Formulate a  statistical model</a:t>
            </a:r>
            <a:r>
              <a:rPr sz="1800" spc="-35" dirty="0">
                <a:latin typeface="Arial"/>
                <a:cs typeface="Arial"/>
              </a:rPr>
              <a:t> </a:t>
            </a:r>
            <a:r>
              <a:rPr sz="1800" dirty="0">
                <a:latin typeface="Arial"/>
                <a:cs typeface="Arial"/>
              </a:rPr>
              <a:t>to  </a:t>
            </a:r>
            <a:r>
              <a:rPr sz="1800" spc="-5" dirty="0">
                <a:latin typeface="Arial"/>
                <a:cs typeface="Arial"/>
              </a:rPr>
              <a:t>forecast an  outcome using  relevant</a:t>
            </a:r>
            <a:r>
              <a:rPr sz="1800" spc="-40" dirty="0">
                <a:latin typeface="Arial"/>
                <a:cs typeface="Arial"/>
              </a:rPr>
              <a:t> </a:t>
            </a:r>
            <a:r>
              <a:rPr sz="1800" spc="-5" dirty="0">
                <a:latin typeface="Arial"/>
                <a:cs typeface="Arial"/>
              </a:rPr>
              <a:t>predictors</a:t>
            </a:r>
            <a:endParaRPr sz="1800" dirty="0">
              <a:latin typeface="Arial"/>
              <a:cs typeface="Arial"/>
            </a:endParaRPr>
          </a:p>
        </p:txBody>
      </p:sp>
      <p:sp>
        <p:nvSpPr>
          <p:cNvPr id="10" name="object 10"/>
          <p:cNvSpPr/>
          <p:nvPr/>
        </p:nvSpPr>
        <p:spPr>
          <a:xfrm>
            <a:off x="1" y="1586992"/>
            <a:ext cx="3302000" cy="892387"/>
          </a:xfrm>
          <a:custGeom>
            <a:avLst/>
            <a:gdLst/>
            <a:ahLst/>
            <a:cxnLst/>
            <a:rect l="l" t="t" r="r" b="b"/>
            <a:pathLst>
              <a:path w="3546475" h="669289">
                <a:moveTo>
                  <a:pt x="3211830" y="0"/>
                </a:moveTo>
                <a:lnTo>
                  <a:pt x="0" y="0"/>
                </a:lnTo>
                <a:lnTo>
                  <a:pt x="0" y="669035"/>
                </a:lnTo>
                <a:lnTo>
                  <a:pt x="3211830" y="669035"/>
                </a:lnTo>
                <a:lnTo>
                  <a:pt x="3546348" y="334517"/>
                </a:lnTo>
                <a:lnTo>
                  <a:pt x="3211830" y="0"/>
                </a:lnTo>
                <a:close/>
              </a:path>
            </a:pathLst>
          </a:custGeom>
          <a:solidFill>
            <a:srgbClr val="359E93"/>
          </a:solidFill>
        </p:spPr>
        <p:txBody>
          <a:bodyPr wrap="square" lIns="0" tIns="0" rIns="0" bIns="0" rtlCol="0"/>
          <a:lstStyle/>
          <a:p>
            <a:endParaRPr/>
          </a:p>
        </p:txBody>
      </p:sp>
      <p:sp>
        <p:nvSpPr>
          <p:cNvPr id="11" name="object 11"/>
          <p:cNvSpPr txBox="1"/>
          <p:nvPr/>
        </p:nvSpPr>
        <p:spPr>
          <a:xfrm>
            <a:off x="955650" y="1825244"/>
            <a:ext cx="147002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0" dirty="0">
                <a:solidFill>
                  <a:srgbClr val="FFFFFF"/>
                </a:solidFill>
                <a:latin typeface="Arial"/>
                <a:cs typeface="Arial"/>
              </a:rPr>
              <a:t> </a:t>
            </a:r>
            <a:r>
              <a:rPr sz="1800" spc="-5" dirty="0">
                <a:solidFill>
                  <a:srgbClr val="FFFFFF"/>
                </a:solidFill>
                <a:latin typeface="Arial"/>
                <a:cs typeface="Arial"/>
              </a:rPr>
              <a:t>Cleaning</a:t>
            </a:r>
            <a:endParaRPr sz="1800" dirty="0">
              <a:latin typeface="Arial"/>
              <a:cs typeface="Arial"/>
            </a:endParaRPr>
          </a:p>
        </p:txBody>
      </p:sp>
      <p:sp>
        <p:nvSpPr>
          <p:cNvPr id="12" name="object 12"/>
          <p:cNvSpPr txBox="1"/>
          <p:nvPr/>
        </p:nvSpPr>
        <p:spPr>
          <a:xfrm>
            <a:off x="734060" y="3581001"/>
            <a:ext cx="2065655" cy="1287660"/>
          </a:xfrm>
          <a:prstGeom prst="rect">
            <a:avLst/>
          </a:prstGeom>
        </p:spPr>
        <p:txBody>
          <a:bodyPr vert="horz" wrap="square" lIns="0" tIns="13335" rIns="0" bIns="0" rtlCol="0">
            <a:spAutoFit/>
          </a:bodyPr>
          <a:lstStyle/>
          <a:p>
            <a:pPr marL="12700" marR="5080">
              <a:lnSpc>
                <a:spcPct val="114999"/>
              </a:lnSpc>
              <a:spcBef>
                <a:spcPts val="105"/>
              </a:spcBef>
            </a:pPr>
            <a:r>
              <a:rPr sz="1800" spc="-5" dirty="0">
                <a:latin typeface="Arial"/>
                <a:cs typeface="Arial"/>
              </a:rPr>
              <a:t>Understand </a:t>
            </a:r>
            <a:r>
              <a:rPr sz="1800" dirty="0">
                <a:latin typeface="Arial"/>
                <a:cs typeface="Arial"/>
              </a:rPr>
              <a:t>the  structure of the  </a:t>
            </a:r>
            <a:r>
              <a:rPr sz="1800" spc="-5" dirty="0">
                <a:latin typeface="Arial"/>
                <a:cs typeface="Arial"/>
              </a:rPr>
              <a:t>dataset and clean  data before</a:t>
            </a:r>
            <a:r>
              <a:rPr sz="1800" spc="-50" dirty="0">
                <a:latin typeface="Arial"/>
                <a:cs typeface="Arial"/>
              </a:rPr>
              <a:t> </a:t>
            </a:r>
            <a:r>
              <a:rPr sz="1800" spc="-10" dirty="0">
                <a:latin typeface="Arial"/>
                <a:cs typeface="Arial"/>
              </a:rPr>
              <a:t>analysis</a:t>
            </a:r>
            <a:endParaRPr sz="1800" dirty="0">
              <a:latin typeface="Arial"/>
              <a:cs typeface="Arial"/>
            </a:endParaRPr>
          </a:p>
        </p:txBody>
      </p:sp>
      <p:sp>
        <p:nvSpPr>
          <p:cNvPr id="13" name="object 13"/>
          <p:cNvSpPr/>
          <p:nvPr/>
        </p:nvSpPr>
        <p:spPr>
          <a:xfrm>
            <a:off x="2944367" y="1586992"/>
            <a:ext cx="3305810" cy="892387"/>
          </a:xfrm>
          <a:custGeom>
            <a:avLst/>
            <a:gdLst/>
            <a:ahLst/>
            <a:cxnLst/>
            <a:rect l="l" t="t" r="r" b="b"/>
            <a:pathLst>
              <a:path w="3305810" h="669289">
                <a:moveTo>
                  <a:pt x="2971037" y="0"/>
                </a:moveTo>
                <a:lnTo>
                  <a:pt x="0" y="0"/>
                </a:lnTo>
                <a:lnTo>
                  <a:pt x="334518" y="334517"/>
                </a:lnTo>
                <a:lnTo>
                  <a:pt x="0" y="669035"/>
                </a:lnTo>
                <a:lnTo>
                  <a:pt x="2971037" y="669035"/>
                </a:lnTo>
                <a:lnTo>
                  <a:pt x="3305555" y="334517"/>
                </a:lnTo>
                <a:lnTo>
                  <a:pt x="2971037" y="0"/>
                </a:lnTo>
                <a:close/>
              </a:path>
            </a:pathLst>
          </a:custGeom>
          <a:solidFill>
            <a:srgbClr val="1C8175"/>
          </a:solidFill>
        </p:spPr>
        <p:txBody>
          <a:bodyPr wrap="square" lIns="0" tIns="0" rIns="0" bIns="0" rtlCol="0"/>
          <a:lstStyle/>
          <a:p>
            <a:endParaRPr/>
          </a:p>
        </p:txBody>
      </p:sp>
      <p:sp>
        <p:nvSpPr>
          <p:cNvPr id="14" name="object 14"/>
          <p:cNvSpPr txBox="1"/>
          <p:nvPr/>
        </p:nvSpPr>
        <p:spPr>
          <a:xfrm>
            <a:off x="3742691" y="1824500"/>
            <a:ext cx="1710689"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Data</a:t>
            </a:r>
            <a:r>
              <a:rPr sz="1800" spc="-75" dirty="0">
                <a:solidFill>
                  <a:srgbClr val="FFFFFF"/>
                </a:solidFill>
                <a:latin typeface="Arial"/>
                <a:cs typeface="Arial"/>
              </a:rPr>
              <a:t> </a:t>
            </a:r>
            <a:r>
              <a:rPr sz="1800" spc="-5" dirty="0">
                <a:solidFill>
                  <a:srgbClr val="FFFFFF"/>
                </a:solidFill>
                <a:latin typeface="Arial"/>
                <a:cs typeface="Arial"/>
              </a:rPr>
              <a:t>Exploration</a:t>
            </a:r>
            <a:endParaRPr sz="1800" dirty="0">
              <a:latin typeface="Arial"/>
              <a:cs typeface="Arial"/>
            </a:endParaRPr>
          </a:p>
        </p:txBody>
      </p:sp>
      <p:sp>
        <p:nvSpPr>
          <p:cNvPr id="15" name="object 15"/>
          <p:cNvSpPr txBox="1"/>
          <p:nvPr/>
        </p:nvSpPr>
        <p:spPr>
          <a:xfrm>
            <a:off x="3626358" y="3545641"/>
            <a:ext cx="1993900" cy="1923475"/>
          </a:xfrm>
          <a:prstGeom prst="rect">
            <a:avLst/>
          </a:prstGeom>
        </p:spPr>
        <p:txBody>
          <a:bodyPr vert="horz" wrap="square" lIns="0" tIns="12065" rIns="0" bIns="0" rtlCol="0">
            <a:spAutoFit/>
          </a:bodyPr>
          <a:lstStyle/>
          <a:p>
            <a:pPr marL="12700" marR="5080">
              <a:lnSpc>
                <a:spcPct val="114999"/>
              </a:lnSpc>
              <a:spcBef>
                <a:spcPts val="95"/>
              </a:spcBef>
            </a:pPr>
            <a:r>
              <a:rPr sz="1800" spc="-5" dirty="0">
                <a:latin typeface="Arial"/>
                <a:cs typeface="Arial"/>
              </a:rPr>
              <a:t>Uncover initial  patterns,  characteristics,</a:t>
            </a:r>
            <a:r>
              <a:rPr sz="1800" spc="-30" dirty="0">
                <a:latin typeface="Arial"/>
                <a:cs typeface="Arial"/>
              </a:rPr>
              <a:t> </a:t>
            </a:r>
            <a:r>
              <a:rPr sz="1800" spc="-5" dirty="0">
                <a:latin typeface="Arial"/>
                <a:cs typeface="Arial"/>
              </a:rPr>
              <a:t>and  points </a:t>
            </a:r>
            <a:r>
              <a:rPr sz="1800" dirty="0">
                <a:latin typeface="Arial"/>
                <a:cs typeface="Arial"/>
              </a:rPr>
              <a:t>of </a:t>
            </a:r>
            <a:r>
              <a:rPr sz="1800" spc="-5" dirty="0">
                <a:latin typeface="Arial"/>
                <a:cs typeface="Arial"/>
              </a:rPr>
              <a:t>interest  using visual  exploration</a:t>
            </a:r>
            <a:endParaRPr sz="1800" dirty="0">
              <a:latin typeface="Arial"/>
              <a:cs typeface="Arial"/>
            </a:endParaRPr>
          </a:p>
        </p:txBody>
      </p:sp>
      <p:sp>
        <p:nvSpPr>
          <p:cNvPr id="16" name="object 16"/>
          <p:cNvSpPr/>
          <p:nvPr/>
        </p:nvSpPr>
        <p:spPr>
          <a:xfrm>
            <a:off x="4454652" y="2570481"/>
            <a:ext cx="617220" cy="82092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7083553" y="2588768"/>
            <a:ext cx="527303" cy="70104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232916" y="2588769"/>
            <a:ext cx="617220" cy="820927"/>
          </a:xfrm>
          <a:prstGeom prst="rect">
            <a:avLst/>
          </a:prstGeom>
          <a:blipFill>
            <a:blip r:embed="rId4"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6376" y="12568"/>
            <a:ext cx="1190925" cy="1112176"/>
          </a:xfrm>
          <a:prstGeom prst="rect">
            <a:avLst/>
          </a:prstGeom>
          <a:effectLst>
            <a:glow>
              <a:schemeClr val="accent1">
                <a:alpha val="32000"/>
              </a:schemeClr>
            </a:glow>
            <a:softEdge rad="330200"/>
          </a:effectLst>
        </p:spPr>
      </p:pic>
    </p:spTree>
    <p:extLst>
      <p:ext uri="{BB962C8B-B14F-4D97-AF65-F5344CB8AC3E}">
        <p14:creationId xmlns:p14="http://schemas.microsoft.com/office/powerpoint/2010/main" val="14141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Correlation Heatmap</a:t>
            </a:r>
            <a:endParaRPr lang="en-IN" sz="3600" b="1" dirty="0">
              <a:solidFill>
                <a:schemeClr val="accent5">
                  <a:lumMod val="75000"/>
                </a:schemeClr>
              </a:solidFill>
            </a:endParaRPr>
          </a:p>
        </p:txBody>
      </p:sp>
      <p:sp>
        <p:nvSpPr>
          <p:cNvPr id="3" name="Subtitle 2"/>
          <p:cNvSpPr>
            <a:spLocks noGrp="1"/>
          </p:cNvSpPr>
          <p:nvPr>
            <p:ph type="subTitle" idx="1"/>
          </p:nvPr>
        </p:nvSpPr>
        <p:spPr>
          <a:xfrm>
            <a:off x="323528" y="1448780"/>
            <a:ext cx="2160240" cy="3924436"/>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There is a huge </a:t>
            </a:r>
            <a:r>
              <a:rPr lang="en-IN" sz="1800" b="1" dirty="0" smtClean="0">
                <a:solidFill>
                  <a:srgbClr val="7030A0"/>
                </a:solidFill>
              </a:rPr>
              <a:t>positive</a:t>
            </a:r>
            <a:r>
              <a:rPr lang="en-IN" sz="1800" b="1" dirty="0" smtClean="0">
                <a:solidFill>
                  <a:schemeClr val="accent5">
                    <a:lumMod val="75000"/>
                  </a:schemeClr>
                </a:solidFill>
              </a:rPr>
              <a:t> correlation between </a:t>
            </a:r>
            <a:r>
              <a:rPr lang="en-IN" sz="1800" b="1" dirty="0" smtClean="0">
                <a:solidFill>
                  <a:srgbClr val="7030A0"/>
                </a:solidFill>
              </a:rPr>
              <a:t>TotalWorkingYears</a:t>
            </a:r>
            <a:r>
              <a:rPr lang="en-IN" sz="1800" b="1" dirty="0" smtClean="0">
                <a:solidFill>
                  <a:schemeClr val="accent5">
                    <a:lumMod val="75000"/>
                  </a:schemeClr>
                </a:solidFill>
              </a:rPr>
              <a:t> and </a:t>
            </a:r>
            <a:r>
              <a:rPr lang="en-IN" sz="1800" b="1" dirty="0" smtClean="0">
                <a:solidFill>
                  <a:srgbClr val="7030A0"/>
                </a:solidFill>
              </a:rPr>
              <a:t>Monthly Income.</a:t>
            </a:r>
          </a:p>
          <a:p>
            <a:pPr marL="457200" indent="-457200" algn="l">
              <a:buFont typeface="Wingdings" pitchFamily="2" charset="2"/>
              <a:buChar char="q"/>
            </a:pPr>
            <a:r>
              <a:rPr lang="en-IN" sz="1800" b="1" dirty="0" smtClean="0">
                <a:solidFill>
                  <a:srgbClr val="7030A0"/>
                </a:solidFill>
              </a:rPr>
              <a:t>Positive</a:t>
            </a:r>
            <a:r>
              <a:rPr lang="en-IN" sz="1800" b="1" dirty="0" smtClean="0">
                <a:solidFill>
                  <a:schemeClr val="accent5">
                    <a:lumMod val="75000"/>
                  </a:schemeClr>
                </a:solidFill>
              </a:rPr>
              <a:t> relation between </a:t>
            </a:r>
            <a:r>
              <a:rPr lang="en-IN" sz="1800" b="1" dirty="0" smtClean="0">
                <a:solidFill>
                  <a:srgbClr val="7030A0"/>
                </a:solidFill>
              </a:rPr>
              <a:t>Age </a:t>
            </a:r>
            <a:r>
              <a:rPr lang="en-IN" sz="1800" b="1" dirty="0" smtClean="0">
                <a:solidFill>
                  <a:schemeClr val="accent5">
                    <a:lumMod val="75000"/>
                  </a:schemeClr>
                </a:solidFill>
              </a:rPr>
              <a:t>and </a:t>
            </a:r>
            <a:r>
              <a:rPr lang="en-IN" sz="1800" b="1" dirty="0" smtClean="0">
                <a:solidFill>
                  <a:srgbClr val="7030A0"/>
                </a:solidFill>
              </a:rPr>
              <a:t>ToatalWorkingYears.</a:t>
            </a:r>
            <a:endParaRPr lang="en-IN" sz="1800" b="1" dirty="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84784"/>
            <a:ext cx="6120680" cy="375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Attirition</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16.1% </a:t>
            </a:r>
            <a:r>
              <a:rPr lang="en-IN" sz="1800" b="1" dirty="0" smtClean="0">
                <a:solidFill>
                  <a:schemeClr val="accent5">
                    <a:lumMod val="75000"/>
                  </a:schemeClr>
                </a:solidFill>
              </a:rPr>
              <a:t>of employee attirition and </a:t>
            </a:r>
            <a:r>
              <a:rPr lang="en-IN" sz="1800" b="1" dirty="0" smtClean="0">
                <a:solidFill>
                  <a:srgbClr val="7030A0"/>
                </a:solidFill>
              </a:rPr>
              <a:t>83.9% </a:t>
            </a:r>
            <a:r>
              <a:rPr lang="en-IN" sz="1800" b="1" dirty="0" smtClean="0">
                <a:solidFill>
                  <a:schemeClr val="accent5">
                    <a:lumMod val="75000"/>
                  </a:schemeClr>
                </a:solidFill>
              </a:rPr>
              <a:t>employee retain their job.</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06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 Salary Hike</a:t>
            </a:r>
            <a:endParaRPr lang="en-IN" sz="3600" b="1" dirty="0">
              <a:solidFill>
                <a:schemeClr val="accent5">
                  <a:lumMod val="75000"/>
                </a:schemeClr>
              </a:solidFill>
            </a:endParaRPr>
          </a:p>
        </p:txBody>
      </p:sp>
      <p:sp>
        <p:nvSpPr>
          <p:cNvPr id="3" name="Subtitle 2"/>
          <p:cNvSpPr>
            <a:spLocks noGrp="1"/>
          </p:cNvSpPr>
          <p:nvPr>
            <p:ph type="subTitle" idx="1"/>
          </p:nvPr>
        </p:nvSpPr>
        <p:spPr>
          <a:xfrm>
            <a:off x="307975" y="1556792"/>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a:t>
            </a:r>
            <a:r>
              <a:rPr lang="en-IN" sz="1800" b="1" dirty="0" smtClean="0">
                <a:solidFill>
                  <a:srgbClr val="7030A0"/>
                </a:solidFill>
              </a:rPr>
              <a:t>14.29% </a:t>
            </a:r>
            <a:r>
              <a:rPr lang="en-IN" sz="1800" b="1" dirty="0" smtClean="0">
                <a:solidFill>
                  <a:schemeClr val="accent5">
                    <a:lumMod val="75000"/>
                  </a:schemeClr>
                </a:solidFill>
              </a:rPr>
              <a:t>was maximum salary hike and lowest salary hike was </a:t>
            </a:r>
            <a:r>
              <a:rPr lang="en-IN" sz="1800" b="1" dirty="0" smtClean="0">
                <a:solidFill>
                  <a:srgbClr val="7030A0"/>
                </a:solidFill>
              </a:rPr>
              <a:t>1.22% </a:t>
            </a:r>
            <a:r>
              <a:rPr lang="en-IN" sz="1800" b="1" dirty="0" smtClean="0">
                <a:solidFill>
                  <a:schemeClr val="accent5">
                    <a:lumMod val="75000"/>
                  </a:schemeClr>
                </a:solidFill>
              </a:rPr>
              <a:t>for 25 employees which was maximum.</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9756"/>
            <a:ext cx="4977780" cy="4464496"/>
          </a:xfrm>
          <a:prstGeom prst="rect">
            <a:avLst/>
          </a:prstGeom>
          <a:noFill/>
          <a:ln>
            <a:noFill/>
          </a:ln>
          <a:effectLst>
            <a:glow>
              <a:schemeClr val="accent1">
                <a:alpha val="57000"/>
              </a:schemeClr>
            </a:glow>
            <a:outerShdw dist="35921" dir="2700000" algn="ctr" rotWithShape="0">
              <a:schemeClr val="bg2"/>
            </a:outerShdw>
            <a:softEdge rad="3556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3417" y="908720"/>
            <a:ext cx="5274543" cy="5400600"/>
          </a:xfrm>
          <a:prstGeom prst="rect">
            <a:avLst/>
          </a:prstGeom>
          <a:noFill/>
          <a:ln>
            <a:noFill/>
          </a:ln>
          <a:effectLst>
            <a:glow>
              <a:schemeClr val="tx1">
                <a:alpha val="97000"/>
              </a:schemeClr>
            </a:glow>
            <a:outerShdw dist="35921" dir="2700000" algn="ctr" rotWithShape="0">
              <a:schemeClr val="bg2"/>
            </a:outerShdw>
            <a:softEdge rad="762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57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3720"/>
            <a:ext cx="7128792" cy="1152128"/>
          </a:xfrm>
        </p:spPr>
        <p:txBody>
          <a:bodyPr>
            <a:normAutofit/>
          </a:bodyPr>
          <a:lstStyle/>
          <a:p>
            <a:r>
              <a:rPr lang="en-IN" sz="3600" b="1" dirty="0" smtClean="0">
                <a:solidFill>
                  <a:schemeClr val="bg2">
                    <a:lumMod val="60000"/>
                    <a:lumOff val="40000"/>
                  </a:schemeClr>
                </a:solidFill>
              </a:rPr>
              <a:t>Overtime</a:t>
            </a:r>
            <a:endParaRPr lang="en-IN" sz="3600" b="1" dirty="0">
              <a:solidFill>
                <a:schemeClr val="accent5">
                  <a:lumMod val="75000"/>
                </a:schemeClr>
              </a:solidFill>
            </a:endParaRPr>
          </a:p>
        </p:txBody>
      </p:sp>
      <p:sp>
        <p:nvSpPr>
          <p:cNvPr id="3" name="Subtitle 2"/>
          <p:cNvSpPr>
            <a:spLocks noGrp="1"/>
          </p:cNvSpPr>
          <p:nvPr>
            <p:ph type="subTitle" idx="1"/>
          </p:nvPr>
        </p:nvSpPr>
        <p:spPr>
          <a:xfrm>
            <a:off x="15367" y="1628800"/>
            <a:ext cx="3600400" cy="1368152"/>
          </a:xfrm>
          <a:ln>
            <a:solidFill>
              <a:srgbClr val="00B0F0"/>
            </a:solidFill>
          </a:ln>
        </p:spPr>
        <p:txBody>
          <a:bodyPr>
            <a:noAutofit/>
          </a:bodyPr>
          <a:lstStyle/>
          <a:p>
            <a:pPr marL="457200" indent="-457200" algn="l">
              <a:buFont typeface="Wingdings" pitchFamily="2" charset="2"/>
              <a:buChar char="q"/>
            </a:pPr>
            <a:r>
              <a:rPr lang="en-IN" sz="1800" b="1" dirty="0" smtClean="0">
                <a:solidFill>
                  <a:schemeClr val="accent5">
                    <a:lumMod val="75000"/>
                  </a:schemeClr>
                </a:solidFill>
              </a:rPr>
              <a:t>We observed that only </a:t>
            </a:r>
            <a:r>
              <a:rPr lang="en-IN" sz="1800" b="1" dirty="0" smtClean="0">
                <a:solidFill>
                  <a:srgbClr val="7030A0"/>
                </a:solidFill>
              </a:rPr>
              <a:t>28.3% </a:t>
            </a:r>
            <a:r>
              <a:rPr lang="en-IN" sz="1800" b="1" dirty="0" smtClean="0">
                <a:solidFill>
                  <a:schemeClr val="accent5">
                    <a:lumMod val="75000"/>
                  </a:schemeClr>
                </a:solidFill>
              </a:rPr>
              <a:t>employees did overtime in company.</a:t>
            </a:r>
            <a:endParaRPr lang="en-IN" sz="1800" b="1" dirty="0" smtClean="0">
              <a:solidFill>
                <a:srgbClr val="7030A0"/>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Layer>
                </a14:imgProps>
              </a:ext>
              <a:ext uri="{28A0092B-C50C-407E-A947-70E740481C1C}">
                <a14:useLocalDpi xmlns:a14="http://schemas.microsoft.com/office/drawing/2010/main" val="0"/>
              </a:ext>
            </a:extLst>
          </a:blip>
          <a:stretch>
            <a:fillRect/>
          </a:stretch>
        </p:blipFill>
        <p:spPr>
          <a:xfrm>
            <a:off x="8028384" y="13720"/>
            <a:ext cx="1115616" cy="1120596"/>
          </a:xfrm>
          <a:prstGeom prst="rect">
            <a:avLst/>
          </a:prstGeom>
          <a:gradFill>
            <a:gsLst>
              <a:gs pos="0">
                <a:schemeClr val="bg2">
                  <a:tint val="40000"/>
                  <a:satMod val="350000"/>
                </a:schemeClr>
              </a:gs>
              <a:gs pos="100000">
                <a:schemeClr val="bg2">
                  <a:tint val="45000"/>
                  <a:shade val="99000"/>
                  <a:satMod val="350000"/>
                  <a:lumMod val="100000"/>
                  <a:alpha val="87000"/>
                </a:schemeClr>
              </a:gs>
              <a:gs pos="100000">
                <a:schemeClr val="bg2">
                  <a:shade val="20000"/>
                  <a:satMod val="255000"/>
                </a:schemeClr>
              </a:gs>
            </a:gsLst>
            <a:path path="circle">
              <a:fillToRect l="50000" t="-80000" r="50000" b="180000"/>
            </a:path>
          </a:gradFill>
          <a:effectLst>
            <a:glow>
              <a:schemeClr val="accent1">
                <a:alpha val="49000"/>
              </a:schemeClr>
            </a:glow>
            <a:softEdge rad="317500"/>
          </a:effectLst>
        </p:spPr>
      </p:pic>
      <p:sp>
        <p:nvSpPr>
          <p:cNvPr id="5" name="AutoShape 2"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data:image/png;base64,iVBORw0KGgoAAAANSUhEUgAAAnwAAAJ8CAYAAABk7XxWAAAAOXRFWHRTb2Z0d2FyZQBNYXRwbG90bGliIHZlcnNpb24zLjcuMSwgaHR0cHM6Ly9tYXRwbG90bGliLm9yZy/bCgiHAAAACXBIWXMAAA9hAAAPYQGoP6dpAABcaklEQVR4nO3dZ3hc1bn28XuKRr1LtmRJ7t24YNNNx9iATWimJtSQQPrJG0JCzuEkgRwCIaRQTEsoIQFCDxB6B7n33uUiybKs3qe/HwwGBxtrtGdm79nz/12XL4M03npkj2bfs9Z61nKEw+GwAAAAYFtOswsAAABAbB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I7ABxxEOBzWtGnTNGPGjC99bs6cOcrLy1N1dbUJlQEAEBkCH3AQDodDjz76qBYsWKAHH3xw38erqqp044036p577lF5ebmJFQIA0DsEPuArVFRU6M9//rNuuOEGVVVVKRwO65vf/KamT5+uww8/XGeeeaaysrLUv39/XX755WpoaNj3Z5977jmNHz9e6enpKiws1LRp09TZ2WnidwMASFaOcDgcNrsIwOrOPfdctba26vzzz9ett96qNWvWaNy4cbr22mt1xRVXqLu7Wz/72c8UCAT03nvvadeuXRo4cKB+97vf6bzzzlN7e7s+/vhjXXHFFcrKyjL72wEAJBkCH9AL9fX1GjdunJqamvT8889r9erV+vjjj/Xmm2/ue0x1dbUqKiq0YcMGdXR0aMqUKdq2bZsGDRpkYuUAADClC/RKv379dN1112nMmDE699xztWLFCr3//vvKysra92v06NGSpC1btmjixIk67bTTNH78eF144YV6+OGH1dzcbPJ3AQBIVgQ+oJfcbrfcbrckqaOjQ2effbaWL1++369NmzbpxBNPlMvl0ttvv63XX39dY8eO1T333KNRo0apqqrK5O8CAJCMCHxAH0yePFlr1qzR4MGDNXz48P1+ZWZmStrb5Tt16lT9+te/1rJly+TxePTiiy+aXDkAIBkR+IA++N73vqempiZdeumlWrRokbZs2aI333xTV199tYLBoBYsWKDbbrtNixcv1o4dO/TCCy9oz549GjNmjNmlAwCSkNvsAoBENGDAAFVWVupnP/uZpk+fLq/Xq0GDBumMM86Q0+lUTk6OPvroI/3pT39SW1ubBg0apLvuuktnnnmm2aUDAJIQXboAAAA2x5QuAACAzTGlCyChhcNhBcJh+UOf/QrJHworEArLHw4pENo7ieFwOOSU5HBIDjnkcEjOT393SHI6HHJ84fPOTz/udjqU6nQq1eWU0+Ew8TsFgL4j8AGwjFA4rK5AUJ2BoDoDob2/+4PqCYbkD4W+EOxC+wJeII6rUjxOh1JdTqV9+uuzIJjm+o/fP/04IRGAVbCGD0BchMNhdQc/D3GdgS//6g6EZKcXJIekdLdT2W63slNcykrZ+/tn/53hcspBIAQQBwQ+AFEVCofV5g+o2RtQk9evZl9ALT6/Ov1BhcwuzmKm9svVyNxMs8sAkASY0gXQZ92B4L5Q1/yFcBfkbWSvZKfwEgwgPni1AXBIoXB4b7DzBtTk8+8Ldz1BxuyMIPABiBdebQB8SSAUVkOPT3XdPtV1e7Wnxx/X5ohk4HJImW52xgIQHwQ+APKHQqrv3hvwdnf71OD1MS0bY9kpbho2AMQNgQ9IQt7gpwGvx6u6Lp8avX5bdccmghymcwHEEa84QBIIhsPa1eVVTZdXdd1eNXsDBDyTZae4zC4BQBIh8AE25QuGVN3Vo+0dParp8sofIuJZCSN8AOKJVxzARroCQe3o6NH2zh7VdXtFxrOuHA8vvwDih1ccIMG1+Px7Q15Hjxq8frPLQS8xpQsgngh8QIIJh8Oq7/FrR2e3dnT0qM0fNLskRMjpkLLcBD4A8UPgAxJEY49fm9u7VNXerW42PE5o2W62ZAEQXwQ+wMK6AkFtbe/W5rYuNfsCZpeDKMnxMLoHIL4IfIDFBENh7ejs0ea2LtV0edk+xYY4Ug1AvPGqA1hEi9evDW1d2tLWLW+IKVs7Y0sWAPHGqw5gokAopKqOHm1s7VR9Dx22ySKHDl0AcUbgA0zQ5PVrQ2untrZ3y8dmeUmHKV0A8carDhBHNZ09Wt3codpun9mlwCROSVmM8AGIMwIfEGOhcFhV7d1a3dKhJi+dtskuK8UlJ1uyAIgzAh8QI/5QSBtbu7SmpVOdATZHxl5M5wIwA688QJR1B4Ja29Kp9a2drM/Dl9ChC8AMvPIAUdLqC2h1c4e2tHcpSM7DQbDpMgAzEPgAg3Z3e7W6uVM7OnvMLgUJgCldAGbglQfoo11dXi1tbFd9Dx236L1Ip3SveGShWrp8GlKUqcGFmRpanKlhxVka0T9LqW5GCwH0DoEPiFCT16/FDW2q6fKaXQoSjENSdoRbsqyqblFzl18rq1v3+7jb6dCw4iyNKc3WmNKcfb+Ks1OjWDEAuyDwAb3U7g9oaWO7trZ3m10KElSkW7K0dvvV3HXgE1gCobA27G7Xht3teml57b6PF2WlakxptsaW5mhcWa4mD8xTeX6G4doBJDYCH3AIPcGgljd1aENrp2i6hRGRrt/b3tgZ8ddo6PDq401efbypYd/HSnLSNHlQniYPzNeUQfk6rCxXKS5nxNcGkLgIfMBB+EMhrWnu1OqWDvlJeoiCSM/Q3dbYFZWvW9fWo9dW1em1VXWSpFS3UxPKczV5UL4mD8zXUYMLlJ/picrXAmBNBD7gP4TCYW1o7dKKpnZ1B0NmlwMbibRhY3tD5CN8veENhLRoW7MWbWuWJDkd0rgBuTp+RJFOGF6kKYPzaQgBbIbAB3wqHA6rqqNHSxvb1O7nZAxEX6SBr6oPU7p9EQpLq2pataqmVfd/sEXpKS4dOaRAJ44o0vEjijS6JCcudQCIHQIfoL1brCxqaFOj98AL5IFoyI5w0+XtUZrSjVS3P6iPNu7RRxv3SJKKs1N1/PAinTK6n04ZVazstBRT6gLQdwQ+JLXuQFCLGtq0hc5bxNjeLVli37QRC3vavXpxWY1eXFYjj8upY4cVasa4Ep0+tj/bwAAJwhEOh1mNjqQTDoe1sa1LixvaOO8WcZHldunCIf17/fgOb0CH/fLNGFZknNMhHT4wXzPG9deMcSUaVJhpdkkADoLAh6TT7PVrbn0rJ2QgrkrTPTqjvKjXj19d06pZ93wSw4qib1T/bM0Y119fm1Sm4f2yzC4HwBcwpYukEQiFtLypQ2uaO0TvLeIt4g5dk9bvGfHZRtB3v7dZ48tydd7hZfrapAEqymLaFzAbgQ9JobqzR/PqW9URoPsW5sjxRPZyu80i6/f66rOu39teW6epw4t0/uQyTR9bovQIG1cARAeBD7bWFQhqwZ5WbevoMbsUJLlIz9DdFqM9+OItEArrw4179OHGPcr0uDTjsBKdd3iZpg4rktPZ+2PmABhD4IMthcNhrWvt0tLGNk7JgCUkw5TuoXT6gnphaY1eWFqjsrx0XXJkhS4+qkL9stPMLg2wPZo2YDuNPX7NrW9RA3vqwUIuH1YqdwQjWkf93zuqb/fGsCJrcDsdOn1sf33jmEE6blihHA5G/YBYYIQPthEOh7WiuUPLG9vFuxhYSYbbGVHY6/YFkyLsSXunfF9fXafXV9dpaFGmLjt6oGZPKVdeBmf7AtHECB9socMf0Ed1LdrNViuwoJJ0j86MYEuWdbvadOafP45hRdaW6nZq5vhSfePYQZo8MN/scgBbYIQPCW9re7fm1bewgTIsK9L1e3Zp2OgrbyCkF5bV6IVlNZoyKF/fPnGoTh/TnyYPwAACHxKWPxTSvPpWjkWD5eVE2qFrw4aNvlqyvVnXPbFEQ4syde0JQ3X+5DKlRfj3CUByml0A0Bf13T79a8cewh4SQnaEe/BZ5QxdK9na0KlfvLhKx9/xnu55d5Nauli+AUSCNXxIKKFwWCubOrS8icYMJI5zBharIDWl14+/5KF5mr+1KYYVJb4Mj0sXHVGhbx4/RBUFGWaXA1gegQ8Jg8YMJKrLh5XI7ez9hMqxv31Xu1rZLLw3XE6Hzpk0QD88dYQGF2WaXQ5gWazhQ0LY0tal+XtaacxAwkl3OSMKez3+oOraCHu9FQyF9cLSGv1rea3OmThAPzhthIYQ/IAvIfDB0nzBkObvoTEDiasvJ2ww7xK5YCisF5bV6F8ranXOpAH6r9NGamAhU73AZwh8sKxWX0Dv1DaqzR80uxSgz3IibNjYRsOGIZ+N+L2yolazp1Toh6cNV2luutllAaajSxeWtLOzR6/u3EPYQ8KLdEsWOnSjwx8M66mFO3TSnR/o16+sUVMna3+R3Ah8sJyVTe16t7aJ9XqwhexIN11mD76o8gVCerRym06683098OEWeQO8iURyIvDBMgKhsD7Y1awlnIULG4l8DR8jfLHQ3hPQ7a+v12l3fahXVtSaXQ4QdwQ+WEKHP6jXqhtU1UFzBuwlxxPhKRsNjPDFUnVzt37w1DKdP6dSS3c0m10OEDcEPpiurturV3buUaPXb3YpQFSluZxKiWBLFm8gqF2tvOmJh6U7WnT+nLn6/pNLtbOJkA37I/DBVOtbO/VmdaN6giGzSwGiLtLp3J1NXWLpany9unKXTvvDh/rt6+vU6Q2YXQ4QMwQ+mCIUDmvu7hbNq28VUQ92FWmHLtO55vAFQnrww606/Q8f6o3VdWaXA8QEgQ9x1xMI6o3qRm1o4+YGe8tmD76EUtvao+v/vkTffGwR07ywHQIf4qrJ69fLOxs4DxdJoS+nbMB8766v1/Q/fqQ5H2yWn+UmsAkCH+Kmrsur16ob1Mk+WEgSEU/pMsJnGd3+oH73xgbNvPtjLaxqMrscwDACH+Jie0e33qptlJ8V6UgikW+6TOCzmo27O3TxQ/P002dXcFoHEhqBDzG3qa1L7+9qVpCshySS6nIq1dX7l1h/MKTalp4YVoS+CoelZ5dUa/ofP9Qbq3eZXQ7QJwQ+xNTq5g59sruFkzOQdCKdzt3Z1KUgI+CW1tDh0/V/X6ofPb1MLV2M9iGxEPgQM0sa2rSooc3sMgBT0LBhX/9aXqvpf/xI767bbXYpQK8R+BB14XBYlbtbtLK5w+xSANOwfs/e6tu9+ubji3XDsyvU1sMpQbA+Ah+iKhgO64O6Zm1kjz0kuUindBnhS0zPLanWjD9+pA837jG7FOArEfgQNf5QSO/UNmlbBwvPgZwIN12uamCEL1Htau3RlY8s1E0vrFK3j22nYE0EPkSFNxjSmzWNqu3yml0KYAmRr+Ej8CW6pxbu0Nn3fqL1daxdhvUQ+GBYZyCo16obtId1LIAkyeN0RLQlSyAYUk1LdwwrQrxsru/QOfdW6on5280uBdgPgQ+GdPgDem1ng1p8AbNLASwj0tG9mpZu+dmo0ja8gZBufmm1vvuPJWrt5o0wrIHAhz7rCgT1Rk2jOjgqDdhPpIFvGw0btvTaqjrNvPtjLd3RbHYpAIEPfdMTDOrNmka1+wl7wH/K9kTaocv6Pbuqbu7WRQ/M05wPNiscZhQX5iHwIWK+YEhv1TQxjQscRKQjfHTo2lsgFNbv3tigKx5ZyHm8MA2BDxHxh0J6u7ZRjV7WpQAHwykbOJCPNzXo7Hs+0eqaVrNLQRIi8KHXAqGw3q1tUj3duMBXinTTZU7ZSB41Ld2a/cBc/Wt5jdmlIMkQ+NAroXBY7+9q0q5upiOAr+JxOpTm7n3gC4XCqm5iS5Zk0uMP6UdPL9dvXl2rYIh1fYgPAh8OKRQO68O6ZlWzqTJwSJGeoVvT0i1fMBSjamBlf/mkSlc8skDNrOtDHBD48JXC4bAqd7dwXBrQS9mcoYsIVG5u1Nn3fqI1tazrQ2wR+PCV5u9p1eZ2ppuA3oq4Q5f1e0mvurlbs++fx7o+xBSBDwe1qKFV61sZfQAikeOJsEOXLVkgqdsf1I+eXq4/vbPR7FJgUwQ+HNDypnatbuZGBEQq8g5d3lThc396Z5NueHaF/KzrRJQR+PAlm9u6tKyx3ewygIQUadMGp2zgPz23pFpXPbpQbWyBhSgi8GE/dV1eVda3mF0GkJDcDocyItiSJRwOa0cTI3z4ssrNjbrw/nmqbWENNaKDwId9Wn0BvburSWwLBfRNpNO5u1p75A0wdYcD27C7XefeV8nJHIgKAh8kST3BoN6ubZSPtAf0WXaEDRvbaNjAIdS3e3Xxg/P0/oZ6s0tBgiPwQcFQWO/WNqvdHzS7FCChRbolCw0b6I1OX1DXPr5YTy3cYXYpSGAEPmhlc7vqe9jpHTAq0ildGjbQW8FQWDe9sEoPfbTF7FKQoAh80Pj8bA3OSjO7DCDhRT7CR+BDZG57bb3+8NYGs8tAAiLwQW6nQyeX5GtiQZbZpQAJLdI1fByrhr64+73NuuWVtWaXgQRD4IMkyeFwaHJhjk4qyZPLYXY1QOJxOxzKcPX+JTUcDhP40GePVFbp58+vVIhGO/QSgQ/7GZqdoTPKipQewY0LgJSV4pLD0ft3S7vbvOqmUQoGPL1op3749DJO5UCvcFfHl/RL92hWRZHyI5yeApIZ6/dghldX7tL1TyxRD28ecAgEPhxQVopbMyuKVJGZanYpQELI8dChC3O8u75e1zy2SN0+Qh8OjsCHg0pxOnVaaYEOy880uxTA8tiDD2aau6VR33x8ESN9OCgCH76Sw+HQkUW5mtovjycL8BWyIwx8jPAh2uZuadS1jy8m9OGAuIejV0bmZmhGeaFSnTxlgAOJdNPlbQ2M8CH6PtncoG8/sUTeAKEP++PujV4rSU/VrIoi5dLMAezH5ZAy3azhgzV8tHGPrn9iiXwBunfxOQIfIpLjcWtWeZEGZNDMAXwmK8Ud0ZYs9e096mSBPWLo/Q179MOnlinIPn34FIEPEfO4nDp9QIFG52aYXQpgCZE2bLDhMuLhjTV1+skzy9mcGZIIfOgjp8OhY/vl6ZjiXHEwB5Jd5Ov3mM5FfLy0vFa/eHGV2WXAAgh8MGRMXqZOH1Agj5PYh+TFCB+s7OlFO3XHG+vNLgMmI/DBsLLMNM2sKFJ2hKMciI0Ni+brz9ddqR8fP1nXjCzT0rff+NJjajdv0t3XX6XvTR6t6ycO1y3nn6XG2pqDXrNm0wbd9/1v6aenHK1rRpbprcce/tJj5r38gn5y4hH6/hFj9fRtv9rvcw3VO3XT9OPV3dFu+Puzokif+5yygXi7/4MtenzuNrPLgIkIfIiKPE+Kzq4oVkm6x+xSkp63q0sVo8fqG//7fwf8fP2ObfrtZeeqZOhw3fj353TLK+/o7O/9l1JSD96I4+vuVnHFQM3+yS+UW9zvS59vb2rSY//9U138s5v1k0ee1LyXX9Dy99/e9/knfvULzf7JL5SelW38G7SgnAg71wl8MMOvX1mj11btMrsMmIT9NRA1qS6nZpQVam59qza1MWVllgknnaoJJ5160M+/8Ic7NOHEU3XRjf+z72P9Bg7+ymsOmTBJQyZMkiQ9d9dtX/r8np3blZ6draNmniNJGn30cdq1ZbMmnXK65r/6klwpbk2ZcVbk30wCcPZpSxZ+PhB/obD0X/9croJMj44ZWmh2OYgzRvgQVU6HQ8f3z9ORRTk0c1hQKBTSig/fVf8hQ3XXNZfpR8dM0K2zZx1w2jcS/QcPka+7W9vXrlZHS7OqVq1Qxagx6mxt0Ut/ulPf+N/fROk7sJ5st1vOCLZkaezwqr0nEMOKgIPzBUL69t8Wa0OdPZdX4OAIfIiJw/KzdGppgdwR3AgRe+2NDfJ2duq1h+7T+BNO1k8eeVKTTz9D933/Wm1YOK/P183MzdM37/iT/nLjj/Sb2bN03LmzddgJJ+ufd9yqU79xlfZU79Svzpmum2eeqsVvvBrF78h8ka/fY3QP5mrrCejKRxaqtqXb7FIQR0zpImYGZu1t5nintkmdHPNjCaHQ3p33Dz9thqZf/W1J0sCxh2nLssV6/6knNOqoY/t87SnTz9SU6Wfu+/8NC+epev06ff3m3+jnp0/V9X+4TzlFxfrN7FkaeeQxyiksMvbNWESk6/c4YQNWUNfWoysfWajnrj9OuRkpZpeDOGCEDzFVkJqisyuKVJzGC4oVZOcXyOV2a8DwEft9vHTYCDXtOniXbqT8Pq+e+NUvdOWtd6h+e5VCgYBGHXWsSocOV//BQ7V1xdKofS2zZUe4JQsjfLCKTfUd+tbfFnMEW5Ig8CHm0t0unVlWpKHZ6WaXkvTcHo8Gj5+ouq1b9vt4XdVWFQ4oj9rXeWXOn3XYCSdr0LjxCoVCCgU/H+ENBvwKBe1zg2HTZSSyhdua9D8vsTFzMmBKF4fU4w+qpcuvkty0Pl/D5XTopJJ85XrcWtbIYuFY6unsVP32qn3/31C9QzvWrlZmXr4KB5TpjG9+Rw/8+DsaeeQxGn3McVr90Qda8f7buvGJ5/b9mYd/+kPl9y/V7BtukiQFfD7Vbt6497/9frXsrtOOtauVmpmp/oOG7Pf1azZv1KLXXtavXnpLklQ6dJgcDoc+evYp5RYVa9fWLRoyfmKs/xriJvJNlwl8sJZnFldrVEmOvnn8kEM/GAnLEQ6HOWQPX+kHTy3Tgq2NeviKIzSxIs/w9arau/Xx7hYFeerFxPoFc/W7yy/80sennnehvnnHnyRJHz/3tP794D1qrqtTyZChOveHN+jwaTP2PfaOb8xWUVn5vsc3VO/Ujace86VrjjrqWP3s758HxXA4rN9eep7Ouu57mnTK6fs+vvz9t/WPX/+3/D6fzv+vG3XiRZdF6bs1l0PSFcNLI+rSnfjrt9Ta7Y9dUUAfuJwOPXrVkTpxZLHZpSBGCHz4Sve8u0l3vb13ZCctxak7Z0/U2RMHGL5uQ49P79Y2qctGU3tIPtkpLs0e3L/Xj2/p8mnSLW8f+oGACXLS3Hrxe1M1rDjL7FIQA6zhw0G9sbpOf3hn477/7/GH9MOnl+lPX/hYXxWleTRrYLEKU2nmQOKKdDqXhg1YWVtPQN96fDEj0DZF4MMBra9r0/97Zrn+c/w3HJb+9M4m/eCpZerxG9tqJdPt0lnlhRqU1fe1gYCZWL8Hu9na0KkfPLVMwRCTf3ZD4MOXtPX4df0TS9TlO3ige2VFrS55aL7q23sMfS2306lTSvI1IZ8pBCSeSDddrqJDFwngo417dNtr68wuA1FG4MOX/PTZFb2aelq+s0Xn3luptbVthr6ew+HQlKIcndg/Ty4O5kACiXzTZaZ0kRj++kmVXlhabXYZiCICH/bz4Idb9Oaa3b1+fG1rjy58YK7eXtv7P3Mww3IyNKOsSGkunpZIDJGv4WOED4njf15arU272UbLLrizYp8FWxv1uzc3RPznOn1BXffEYj3w4ZZDP/gQ+qd7dHZFkfIiHDkB4s2hyKd0GeFDIunyBfWdfyxVly9gdimIAgIfJEn17T36voGFuqGwdPvr63XDsysMH9OTleLWrIoilWekGroOEEuZbldE+++19fjV1OmLYUVA9G2u79B/v7ja7DIQBQQ+KBAM6ftPLtOedq/haz23pFrf+MsCwze2FKdT0wYUaFxepuGagFiIeP1eA6N7SEwvLqvRUwt3mF0GDCLwQXe+uUELq5qidr2F25p07n2Vhtd+OBwOHVWcq+P65fJEheVEeoZuFev3kMB+9fIaww16MBf30ST31po6PfjR1qhfd0dTl86fM1cfbtxj+FqjcjM1vaxQqU5aeGEd2ZHuwceWLEhg3kBI33tyqdp72JQ5URH4ktjuth797PmVMbt+uzegax5bpMcqqwxfqzQjVTMripUb4U0WiBVO2UCyqWro1M+fX2V2GegjAl+SCofDuuHZFWruiu27tWAorF+9slb/89IqBQyem5vrcWtmRZEGpHuiVB3QdzmeSDt0GeFD4vv3ql16Yv52s8tAHxD4ktQjldv08aaGuH29v8/foaseXWT4jMZUl1OnlxVqdG5GlCoDIueQlO1mhA/J6bZ/r9PWPR1ml4EIEfiS0Pq6Nt3xxvq4f91PNjfovDmV2mZwLZPT4dCx/fJ0dHGOWNUHM2S4XXJFsKa0wxtQQ4fxLnjACrr9Qf34mRWGZ20QXwS+JNPjD+pHTy03vFdeX23d06lz51Rq3pZGw9cam5elaQMKlEIzB+Is0g5do29yAKtZsbNF976/2ewyEAECX5K544312mDyUTktXX5d8cgCPR2FfZ3KM9M0q7wo4hMPACMi7tBlOhc2dO97m7ViZ4vZZaCXCHxJ5KONe/TY3G1mlyFJ8gfD+vkLq/SbV9cq1MfTPT6Tl5qiWRVF6p9GMwfiI9JNlzlDF3YUCIX1438uV7cvaHYp6AUCX5Jo7vTphmdXKGwsW0XdXz6p0rV/W6wOr7GzGtNcLs0oL9Tw7PQoVQYcXKRTunTowq62NnTqttfWmV0GeoHAlyR++fIa1Ufh6LRYeG99vWbfP1fVzcamvVwOh04oydcRhdk0cyCm2IMP+NwT87frgw31ZpeBQyDwJYH31u/WyytqzS7jK62va9e591VqyXbjR7yNL8jWKaX5ckdwsD0QicjX8DHCB3u78bmVao3xvq4whsBncx3egP77xdVml9ErDR0+XfrwAr24rNrwtQZlpeusiiJlumnmQHRluJ1yR9AZ3u0LanebNUfXgWipb/fq/15ba3YZ+AoEPpv77WvrtKu1x+wyes0XCOnH/1yhO99cr7DBBYeFnzZzFKelRKk6oC/TuYzuITk8s7g6KltuITYIfDa2YGujnozC1idmuO/9LfruP5Ya7v7KcLt0RlmRhmTRzIHoiDTwMZ2LZPKLF1epx0/XrhUR+Gyqxx/UTS+sslxXbiReX12nix6cpzqDI5Rup0Mnl+ZrUkF2lCpDMot0z0caNpBMqho6de97bMhsRQQ+m/rTO5u01Qa7+6+qadU5932iVdWthq91eGG2TirJl4tmDhjACB/w1R78aIvW17WZXQb+A4HPhlbXtOovH281u4yo2d3m1UUPztPrq3YZvtbQ7HSdWV6odBdPffRNxJsuNzDCh+TiD4Z10wurDG+qj+jirmczoVBYP39hpQI2+0Hr9gf13SeX6t73Nhm+VnGaR2dXFKsgNbIbNyD1ZUqXET4kn2U7WvTE/O1ml4EvIPDZzJMLd2h1jT2H0sNh6fdvbdR/Pb1M3oCxRcGZKS6dVV6kgZlpUaoOySDd5VSKs/cvmz3+oOraEqdLHoimO9/coF2t3WaXgU8R+Gykpcun37+1wewyYu6l5bW69KH5augwtrdZitOpU0vzNT4/K0qVwe4iXb+3o6kroRunACM6vAHd8gp781kFgc9G7nxzg1qSZKfzpTtadM69lYYXBjscDh1RlKPj++cpgr10kaRyPBFO59qgcQow4vXVdZq7pcHsMiACn22srmnVUwm6515f1bR064I5c/Xuut2GrzUiJ0NnlBUqlWYOfIXIj1SjYQO45ZW1CtpsXXki4u5mE796eY2S8eep0xfUt/62WA9/ZLwruX96qs6uKFJehF2YSB6csgFEbn1de8IeAmAnBD4beHFZtRZvbza7DNOEwtL/vbZOP3tupfzBkKFrZae4NbO8SGUZqVGqDnZChy7QN394a4Nak2TJkVUR+BJchzeg37623uwyLOGfi3fq8r8uUEuXz9B1PC6npg0o0Ni8zChVBruIeISPPfgASVJzl19/fGej2WUkNQJfgrvn3U2qbzfWrWon87c26dz7KrVlT4eh6zgdDh1dnKtj++WKXg5IUprLKU8Eazx9gRBbUgBf8Pf527Vpd7vZZSQtAl8C29HYpUcrt5ldhuVsa+zSefdV6uNNewxfa3RupqaXFcpDC2/Sy4lwOndHU1dSrqsFDiYQCuuWV9mmxSwEvgR219sb5DO4Zs2u2noCuvrRRXpi3jbD1xqQkapZFcUR3/BhL5F36LJ+D/hPH29q0Ntrje+sgMgR+BLUmtpWvbyi1uwyLC0QCuvmf63RL/+12vCWALket2ZVFKsk3ROl6pBoIu/QZf0ecCC3v76ObVpMQOBLUHe8sYEd/Hvp8XnbdfVji9TWY6xDLNXl1IyyQo3MyYhSZUgkbLoMRMeWPZ16fmm12WUkHQJfApq7pUEfbTS+Pi2ZfLRxj86fM1c7DI66OB0OTe2fp6OKcmjmSDKRTumyJQtwcH9+Z5N8AZYkxROBLwHd8Yb9z8uNhc31HTrnvk+0YGuj4WuNy8/SaQMKlEIzR9KIdEqXUzaAg6tp6dY/Fmw3u4ykQuBLMK+v2qUVO1vMLiNhNXf5dflfF+qZxTsNX6siM00zy4uU5aaZw+5Snc6Ijt3zB0OqaWFLFuCr3Pf+ZnX5AmaXkTQIfAkkEAzpzjcZ3TPKFwzpxudW6rbX1ilkcOFwfmqKzq4oUr+0lChVByuKdP1edXM3i9KBQ2jo8OmRT6rMLiNpEPgSyDOLq7WVheBR89BHW/XtJ5ao02vsHWaa26Uzyoo0LDs9SpXBali/B8TGgx9t5ci1OCHwJQhfIKR739tkdhm288663Zr9wDzD028up0MnluRrcmF2lCqDlUS6ByMdukDvtPcEdP+HW8wuIykQ+BLE80urVdvaY3YZtrRuV5vOubdSy3Y0G77WxIJsnVKaL7eDZg47oWEDiJ3H5lapvo37W6wR+BJAIBjS/R/wDiiWGjq8uuSh+frX8hrD1xqcla6zyouU4ebHyy6Y0gVip8cf0gMfbjW7DNvjjpQA/rW8VjuaGDGINW8gpB89vVx/eHujwgZ3tS5MS9HZFcUqSqWZww5yPIzwAbH01MIdauzwml2GrRH4LC4UCmvOB5vNLiOp3P3uJn3/qWXq8QcNXSfD7dKZ5UUanJUWpcpgBo/TobQItmQJhsKqbibwAZHo9gf1Vzp2Y4rAZ3Gvrd6lLXuYHoq3f6/cpYsfnGd4XYnb6dDJJfmaWJAVpcoQb5Gu36tp7pY/yJYsQKSemLddrd107MYKgc/CwuGw7n2P0T2zrKhu1Tn3VWp1Tauh6zgcDk0uzNGJ/fPkopcj4US6fq+K9XtAn7R7A/rb3G1ml2FbBD4Le2ddvdbXtZtdRlLb1dqjix6cpzdW1xm+1rCcDJ1RVqT0CKYHYb5IN13eTuAD+uyxudsML6fBgXHnsTD23bOGLl9Q3/nHEt33vvHR1n7pHs2qKFJ+hE0AME/EHboNrN8D+qqx0xeVoy/xZQQ+i5q7pUErqo1NJSJ6wmHpzjc36P89s1y+QMjQtbJS3JpZUaSKzNQoVYdYinwPPkb4ACMe/ngrRxPGAIHPoh75ZJvZJeAAXlhao8senm94+4AUp1OnlRbosLzMKFWGWIn4lA0CH2DIzqZuvbqy1uwybIfAZ0E7Grv03vrdZpeBg1i8vVnnzqnUxt3G1lc6HA4dWZyrqf3y+EG0qBSnQ+nu3ge+UCisnc3GjukDsHeUD9HFfcaCHp1bJUazrW1nU7cumDNX72+oN3ytkbkZmlFeqFQnP45WE+n6vZqWbsNT/gCk1TVtWrLd+HGX+Bx3GIvp8Ab03OJqs8tAL7R7A7r28cVR2Sy0JD1VsyqKlEszh6VEOp3LCRtA9DzOFi1RReCzmGcX71S7N2B2GeilYCisW19dq5teWKVA0NjITo7HrVnlRRqQQTOHVUTasMH6PSB6Xl+9S/Xtxja/x+cIfBYSCoV5R5Ognlq4Q1c8slCtXcZ2ife4nDp9QIFG52ZEqTIYQYcuYB5/MKwnF+wwuwzbIPBZyHvr67WNKaGENXdLo86bU6mtezoMXcfpcOjYfnk6pjhXHMxhruwIN13m5xeIricX7JDf4OwJ9iLwWcijczk4OtFtbejUeXPmau7mBsPXGpOXqdMHFMjjJPaZhRE+wFz17V69HoWTjkDgs4xNu9tVubnR7DIQBa3dfl3xyMKoTEWUZaZpZkWRsiNsHoBxbodDGRFsyRIOh2naAGKA83Wjg8BnEU8uZJ2CnQRCYf3ixVX69StrDO8Yn+dJ0ayKYpWke6JUHXoj0pC9q7VHXrZkAaJu8fZmra7h5CmjCHwW4A0E9dKyGrPLQAw8WrlN1z6+SO09xpo50lxOzSgr1IgcmjnihQ5dwDqemLfd7BISHoHPAt5YXadmg92dsK73N+zRBffP1c4mY9N9TodDx/fP0xFFOTRzxEFOhHsiMp0LxM6rK2vV5WPLMiMIfBbw9MKdZpeAGNu4u0Pn3lepRduaDF9rfH6WTi0tkNtB7IslztAFrKPTF9Trq2jeMILAZ7LtjZ2aX0WzRjJo7PTp6w8v0PNLjJ+kMjBrbzNHZgRNBYhMpMeqbW9ghA+Ipeei8NqZzAh8JntuSbXCnJubNHzBkH7y7Ard8cZ6hQ3+wxekpujsiiIVp6VEqTp8EWv4AGuZX9VoeGlMMiPwmSgUCkdltAeJ5/4Ptuj6vy8xvCYl3e3SmWVFGpqdHqXKIEkuh0MZ7sheHlnDB8RWOCw9v5R7Zl8R+Ew0d0ujals5JzBZvblmty58YJ52tXYbuo7L6dBJJfk6vDA7SpUhO8UlRwRrJHe39ajbH4xhRQCkvYHP6OxIsiLwmejZJTRrJLs1tW06595KrdjZYvhakwqydXJJvlw0cxgW8XRuA9O5QDzsbOrW/K3Gm9+SEYHPJF2+gN5as9vsMmAB9e1eXfzQPL26stbwtYZkp+us8kJluPjRNiLSDl2mc4H4oXmjb7grmOTddfVMAWGfHn9IP3hqmf78zibD1ypK82jWwGIVptLM0VfZEe7BR8MGED+vr96lTi978kWKwGeSaIzmwF7CYemP72zUD59aph6DbwYy3S6dVV6oQZlpUaouudChC1hXly+ot9cyQxYpAp8J2nv8+mDDHrPLgEW9vKJWlz48X3vavYau43Y6dUppvibkZ0WpsuQR8abL7MEHxNW/V+0yu4SEQ+Azwdtrd3PIOr7Ssh0tOve+Sq2tbTN0HYfDoSlFOTqhf55c9HL0isuhiDe03sHeYEBcfbRxjzqY1o0Igc8Er67knQkOraalWxc+MDcqUxfDczI0o6xIaTRzHFJWijuiLVn2tHu58QBx5g2E9O46pnUjwat/nLV2+fXxJqZz0TudvqCue2KxHvhwi+Fr9U/36OyKIuVF2JCQbCLv0GX9HmAGztaNDIEvzt5cUyd/kE0j0XuhsHT76+v102dXyGdwKUBWiluzKopUnpEapersJ/KGDaZzATN8sLHe8GlFyYTAF2ev0J2LPnp2SbW+8dcFau70GbpOitOpaQMKNC4vM0qV2Us2my4DCaHHH9J76+vNLiNhEPjiqLnTp3lbGs0uAwlsYVWTzrmvUpvr2w1dx+Fw6KjiXB3XL5cXgf8QcYcuU7qAaZjW7T1e6+Pog431CoSYzoUxO5q6dN6cufpwo/G1oKNyMzW9rFCpTlp4P5MT4RpHTtkAzPP+hnp1+zjEoDcIfHH03nqaNRAd7T0BXfPYIj0+d5vha5VmpGpmRbFyI5zKtCOnIt+ShaYNwDxdvqA+3Mi0bm8Q+OIkEAzpoyiMyACfCYbC+uXLa3TzS6sVCBpr5sj1uDWzokil6Z4oVZeYslJcckawJUtTp09tPSwaB8zEOr7eIfDFyZLtzWrt9ptdBmzoifnbdfVjiww/v1JdTk0vK9So3IwoVZZ4OFINSDzRWN6SDAh8cfLeBt6BIHY+3tSg8+dUGu4YdTocOq5fno4uzlEyrurLjnD9Hh26gPl2t3kNn0qUDAh8cfLeOgIfYmvLnk6dO6dS87ca7wQfm5elaQMKlJJkzRyRd+jSsAFYwQes4zskAl8c7Gzq0qb6DrPLQBJo6fLr8r8u0D8X7TB8rfLMNM0qL1J2hCEokUU6pUvDBmANH2xgWvdQCHxx8D7TuYgjfzCsnz2/Sr95da1CBrcByktN0ayKIvVPS45mjog3XWaED7CEpdub1dbDOvmvQuCLg3eZzoUJ/vJJlb71t8Xq8BrrIk1zuTSjvFDDs9OjVJk1OaSIRzMZ4QOsIRAKq3JTg9llWBqBL8a8gWBU1lQBffHu+nrNvn+uqpuNjUS5HA6dUJKvIwqzbdvMEemWLK1dfrV0MaIAWAXTul+NwBdjS7e3yGvwwHvAiPV17Tr3vkot2d5s+FrjC7J1Smm+3BEEo0QR6fq9Kkb3AEthe5avRuCLMUb3YAUNHT5d+vB8vbSsxvC1BmWl66yKoohPpLA6pnOBxFbX1qMNdcbOGbczAl+MEfhgFb5ASP/1z+X6/ZsbFA4ba+Yo/LSZoyg1JUrVmS/iTZcbaNgArGZBFffcgyHwxVCPP6hlO1vMLgPYz73vb9b3nlxq+MDxDLdLZ5YXaUhWWpQqMxdbsgCJb2FVk9klWBaBL4aW7WiRj/V7sKDXVtXpogfnaXdbj6HruJ0OnVxaoEkF2VGqzDw5kZ6yQeADLGfRNgLfwRD4YojpXFjZqppWnXNvpVbXtBq+1uGF2TqpJF+uBO3lcGhvl24ktrMHH2A5u9u8HHl4EAS+GJpH4IPF1bX16MIH5un1VbsMX2todrrOLC9SuivxXlYy3S65Iug8buvxq7HTF8OKAPTVQkb5DijxXpkTRI8/qOWs30MC6PYH9d0nl+re9zYZvlZxmkezKopVkBrZ9KjZIj1DdzsNG4BlsY7vwAh8MbJ0RzPr95AwwmHp929t1I//uVzegLFmjqwUl84qL9LAzMRp5shm/R5gGwS+AyPwxciSbcY3uQXi7cVlNbr0oflq6PAauk6K06lTS/M1Pj8rSpXFFh26gH3saOpSXauxhjQ7IvDFyIpq4wvhATMs3dGic+6t1Pq6NkPXcTgcOqIoR8f3z5PT4s0cEe/BR8MGYGms4/syAl+MrKxuMbsEoM9qWro1+/55enfdbsPXGpGToTPKCpVq4WaOiNfwMcIHWNrSKBwlaTfWfQVOYHWtPapvNzYlBpitwxvQt/62WH/5eKvha/VPT9XZFUXKi3CtXDw4JGVHeo4uTRuApa2KwnZTdkPgi4EVjO7BJkJh6Tf/XqefP79S/qCxJqTsFLdmlhepLCM1StVFR4bbJVcEc86d3oDhNY4AYmttbZuCIWNHSNoNgS8GmM6F3Ty9aKcu/+sCtXQZ23vO43Jq2oACjcnLjFJlxmVHOJ1Lhy5gfd3+oLbs6TC7DEsh8MXASho2YEPztzbp3PsqDb+IOh0OHVOcq2OLc2WFXo7IO3SZzgUSQTROEbITAl8MsHYAdrWtsUvn3VepTzY1GL7W6LxMTS8rlMfkFl7O0AXsiXvx/gh8Uba9sVMtXX6zywBipq0noKseXagn5m83fK0BGamaVVEc8bRqNHHKBmBPjPDtj8AXZey/h2QQCIV180ur9auX1xheGJ3rcevsimKVpHuiVF1kIu7QZYQPSAhra9sUonFjHwJflK2tNbZZLZBIHpu7Tdc8tkjtPcZGtVNdTs0oK9TInIwoVdZ77MEH2FOnL6itDfy8fobAF2WbdrebXQIQVx9u3KPz58zVDoPNDE6HQ1P75+moopy4NXNkuJxyO3v/MtjtC7LHJpBAmNb9HIEvyjbV0waO5LOpvkPnzqmMyqHl4/KzdNqAAqXEoZkjO8KGje1NnQozQwQkjHW7mHX7DIEvinr8QVU3s6Abyamp06dv/GWBnl280/C1KjLTNLO8SFnu2DZzRHyGLg0bQELZsocp3c8Q+KJoc32HWB+KZOYLhvTT51bqt6+tM7xYOj81RWdXFKlfWkqUqvsy1u8B9raVzZf3IfBF0WamcwFJ0oMfbdV1f1+iLl/A0HXS3C6dUVakYdnpUapsfxGP8BH4gISyo6nL8LGQdkHgi6JN9TRsAJ95e+1uXXD/PNW2dBu6jsvp0Ikl+ZpcmB2lyj4X6Ro+pnSBxBIIhRmZ/xSBL4o27WaED/iidbvadM59lVq2o9nwtSYWZOuU0ny5HdFr5mBKF7C/zfX83EoEvqhiShf4sj3tXl3y0Hy9vKLW8LUGZ6XrzPJCZbiNv3Slu5xKiWBLlh5/ULvaegx/XQDxtbWBe7NE4IsabyCo7U1M9wAH4g2E9MOnlumPb29U2OC+JkVpHp1dUayiVGPNHJGu39vZ1MWWLEAC2sIInyQCX9TsbOo2fMQUYHd/fneTfvDUMvX4g4auk+F26czyIg3OSuvzNSI9v3ebwY2lAZhjC526kgh8UcP+e0DvvLpyly5+aL7q241Nj7qdDp1ckq+JBVl9+vM5ETdsMEoAJCK2ZtmLwBclNQY7EYFksmJni865t1Jrao0de+RwODS5MEcn9s+TK8Jejmy2ZAGSQltPQE2dPrPLMB2BL0qqmwl8QCR2tfbowgfm6c01dYavNSwnQ2eUFSnd1fuXtMg7dBnFBxJVDfdoAl+08GQCItflC+r6vy/RnA82G75Wv3SPZlUUKb+XU7Vsugwkj5oW3rAR+KKEKV2gb8Jh6XdvbNBPnlkhX8DYjvhZKW7NrChSRWbqVz4uzeWUJ4LRQF8gpF2tbMkCJCpm4Qh8UUPTBmDM80ur9fW/zDe81ibF6dRppQU6LC/zoI+JtEN3Z3MXXfhAAqtt4Q0bgS8KfIGQ6tu9ZpcBJLxF25p1zn2faONuY8cUOhwOHVmcq6n98g74IhfxdC4dukBCM3rEox0Q+KKgtqWbDVmBKNnZ1K0L5szV+xvqDV9rZG6GZpQVKvU/TtSIfP0eI/hAIqvjlBwCXzSwfg+IrnZvQNc+vliPfFJl+FolGamaVVGk3C+EvEindDlDF0hsdazBJfBFA08kIPqCobBueXWtfvHiKgWCxpo5cjx7mzkGZKTu+/9IMMIHJLY9Hd6kX4dL4IsCNnQEYufJBTt05aML1drlN3SdVJdTpw8o0OjcjIindBnhAxJbMBRWQ0dyr7Un8EVBUxeBD4ilys2NOm9OpaoMNk84HQ4d2y9PqRFsyRIIhthnE7CB+jYCHwxq6iDwAbG2taFT582p1NwtDXH9ujubuxVI8qkgwA6ak3xwhsAXBY1M6QJx0dLl15WPLNRTC3fE7WtywgZgDwQ+GJbsTyIgnvzBsG56YZVueWVtXBZhb2cPPsAWWruNrQNOdAS+KKBpA4i/RyqrdO3ji9TeE9sXcTp0AXto7iTwwaDGJO/8Aczy/oY9uuD+udrZFLtQRocuYA8t3ck9OEPgMygQDKndGzC7DCBpbdzdoXPvq9TibU0xuf52RvgAWzC6tVOiI/AZ1NTl41g1wGSNnT5d9pcFemFpdVSvGwyFtbOZwAfYQbKvtyfwGZTs7xgAq/AFQvp/z6zQ795Yr3CU3oXVNHfLH+QdHWAHLTRtwIhOX9DsEgB8wZwPtug7f1+q7ij8bLIlC2AfyT5AQ+AzqIv1e4DlvLGmTrMfmGv4nGsaNgD7YFsWGMIIH2BNa2rb9LV7P9HK6pY+X4MtWQD76PEn9/2awGdQl48RPsCq6tu9uujBefr3yl19+vOM8AH24Q2EzC7BVAQ+g6KxTghA7PT4Q/r+U0t197ubIv6zVZyyAdhGIBRWKInPxSbwGZTsQ8RAIgiHpT+8vVE/enpZr39mQ6GwdjZ3x7gyAPGUzKN8BD6DkvnJAySafy2v1aUPz9ee9kOfjlPb2i0fP9+ArXgDyTtIQ+AzqMfPDQFIJMt2tOjc+yq1blfbVz6OEzYA+0nmQRoCn0HJ/G4BSFQ1Ld2aff9cvbN290Efwx58gP14k3iQhsBnkD+YvE8eIJF1+oL69hOL9eCHWw74eUb4APvxBZN3kIbAZxDn6AKJKxSWfvv6et343IovvXmjQxewn2RehkXgM8jhMLsCAEY9s7haX//LAjV3fn64OnvwAfbjS+JZOQIfAEhaWNWkc+dUanN9u8LhsHY0MaUL2E0yj9EQ+AxyMMQH2Mb2xi6dN2eunl1cndRTP4BduZzJe88m8AHAF7T3BHTj8yvNLgNADDiTeJCGwGdQ8j51AABILAQ+AAAAm2NKF32XvM8dAAASiiuJU08Sf+sAACCZJHOjJYHPoGReDwAAQCJxJfE9m8BnUJrbZXYJAACgF1jDhz7L8BD4AABIBE4CH/oqncAHAEBCyEhJ3ns2gc8gRvgAAEgMmalus0swDYHPIAIfAADW53E55XEnb+xJ3u88StI9yftuAQCARJGVltz3awKfQYzwAQBgfZmpyX2/JvAZlJ7EC0ABAEgUmUk+I0fgM4gRPgAArC+bKV0YkcwdPwAAJIpkv18T+AzKy0gxuwQAAHAIBD4Ykup2KSvJn0QAAFhddpLfqwl8UVCY5TG7BAAA8BXyM5P7Xk3gi4LCJH8SAQBgdcVZqWaXYCoCXxQUZCb3kwgAAKsryk7uezWBLwqKmNIFAMDSGOGDYazhAwDA2ooZ4YNRTOkCAGBtBD4YxpQuAADW5XE7lZue3PvmEviioCjJ1wUAAGBlyb5+TyLwRUVJbprZJQAAgINI9g5dicAXFWV56XI4zK4CAAAcCCN8BL6oSEtxMa0LAIBFleUxE0fgi5KK/HSzSwAAAAcwsDDT7BJMR+CLkvL8DLNLAAAABzCwgHs0gS9KyhnhAwDAkgYVEvgIfFHCCB8AANbjcDDCJxH4ooYRPgAArKc4K1VpKS6zyzAdgS9KKnj3AACA5TCduxeBL0rK8tLlZC8+AAAsZWABHboSgS9qPG4n6/gAALAY1u/tReCLopH9s8wuAQAAfAFTunsR+KJoRP9ss0sAAABfMKyYwRiJwBdVjPABAGAdLqdDI7g3SyLwRdWIfozwAQBgFYMKM9iS5VMEviga3i+LTl0AACxidAkDMZ8h8EVRWoqLbiAAACxidEmO2SVYBoEvymjcAADAGkYxwrcPgS/KaNwAAMAamNL9HIEvykYywgcAgOkyPCyz+iICX5SNG5BrdgkAACS9kf2z5XDQSfkZAl+UDSvOVHaa2+wyAABIakzn7o/AF2UOh0MTyhnlAwDATOPKuBd/EYEvBiaW55ldAgAASW0S9+L9EPhiYAJPMgAATJPqdmp0KVO6X0Tgi4FJFXlmlwAAQNIaNyBHKS4izhfxtxEDJblp6p+TanYZAAAkpYkMvHwJgS9GWMcHAIA5Jg/MN7sEyyHwxQjvLgAAMMeUQQS+/0Tgi5HDCXwAAMTdgNw0DchLN7sMyyHwxcjhA/PlYcEoAABxNZnRvQMikcRIuseliRVs+ggAQDwxnXtgBL4YOnZoodklAACQVI7h3ntABL4YOmYYTzoAAOKlKMvDGboHQeCLockD8+Vx81cMAEA8HDusSA6Hw+wyLIk0EkNpKS5NHphndhkAACSFqcysHRSBL8aOHVpkdgkAACSFqcO55x4MgS/GjuXdBgAAMTewIEMVBRlml2FZBL4Ym1SRp7QU/poBAIglRve+Gkkkxjxup44cXGB2GQAA2NrU4cyofRUCXxycNLLY7BIAALAth0M6bhgjfF+FwBcHp4zuZ3YJAADY1tjSHBVkeswuw9IIfHEwrDhLgwpZSAoAQCycxsDKIRH44uRkpnUBAIiJ08eWmF2C5RH44uTUMf3NLgEAANspzU3T+PJcs8uwPAJfnBw7tFBZqW6zywAAwFamMaDSKwS+OPG4nTpxJB1EAABE07SxBL7eIPDFEe9CAACInuxUt44dyv57vUHgi6NTR/eTy+kwuwwAAGzhxFHF8riJMr3B31Ic5WV4dBSnbgAAEBXTmc7tNQJfnM2aWGp2CQAAJDy306GTR7H/Xm8R+OLsrMNK5WZaFwAAQ44dVqjc9BSzy0gYBL44y8/0aOpwunUBADDi7IkDzC4hoRD4TMCTFACAvkt1O3XmYZyuEQkCnwlmjOtPVxEAAH102ph+yk5jOjcSpA4TZKelcLYuAAB99LWJZWaXkHAIfCZhWhcAgMjlpLl1ymgGTSJF4DPJtDH9leFxmV0GAAAJ5czDSpXq5v4ZKQKfSdI9Lo5aAwAgQucczgxZXxD4THT+ZNYgAADQWyU5aTpmCGfn9gWBz0QnjihWWV662WUAAJAQzp5YKieHF/QJgc9ETqdDs6eUm10GAAAJ4cIjKswuIWER+Ex20ZEV4s0KAABfbcqgfI3sn212GQmLwGeysrx0HT+C9nIAAL7KZUcNNLuEhEbgs4BLjmSIGgCAg8lNT9HMCaVml5HQCHwWcPrY/irM9JhdBgAAlnTe4WVKS2HvPSMIfBaQ4nLqApo3AAA4oK8fzXSuUQQ+i7iYaV0AAL7kiEH5GkGzhmEEPosYVpylo4cUmF0GAACWchmje1FB4LOQq6cOMbsEAAAsIy8jRWeNp1kjGgh8FjJ9bH9VFHDyBgAAkjR7cjnNGlFC4LMQp9OhK48dbHYZAACYzuV06Kqpg80uwzYIfBZz8ZEVykp1m10GAACmOvOwEpXnZ5hdhm0Q+CwmOy1FFx7BFi0AgOT2rROGml2CrRD4LOjq44Zwvi4AIGkdNbhAEyvyzC7DVgh8FjSwMEPTxvQ3uwwAAEzxrRMZ3Ys2Ap9FXXM8W7QAAJLP0KJMTRvTz+wybIfAZ1HHDC3UYWU5ZpcBAEBcXXP8EDkcrGuKNgKfhX3v5OFmlwAAQNwUZHo0m7PlY4LAZ2FnHFaikf2zzC4DAIC4+MYxg9hoOUYIfBbmcDj0vVMY5QMA2F92qlvXsNFyzBD4LO7sCQM0tDjT7DIAAIipK48brLwMj9ll2BaBz+KcTgdr+QAAtpad6ta1J7A7RSwR+BLAOZMGaGABx8sAAOyJ0b3YI/AlALfLqe+ePMzsMgAAiLosRvfigsCXIC6YUq6yvHSzywAAIKquPG4Qo3txQOBLECkup65nlA8AYCNZqW596wSOUYsHAl8CueTICtbyAQBsg9G9+CHwJZAUl1M3zBhldhkAABiWzeheXBH4EszZE0o1vizX7DIAADDk+pOHMboXRwS+BONwOPTzM0ebXQYAAH1Wmpumbx5PZ248EfgS0NThRTphRJHZZQAA0Cc/mT6KM3PjjMCXoH5+5mg5HGZXAQBAZMaW5uj8w8vMLiPpEPgS1LgBuTpn4gCzywAAICL/PXOMnE5GLOKNwJfAfjJ9lDwu/gkBAInh5FHFmjqcJUlmIC0ksIqCDF1+7CCzywAA4JBcToduOnOM2WUkLQJfgvvRtBEqyqKtHQBgbbMnl2tUSbbZZSQtAl+Cy0lL0Y1nsE0LAMC6Mj0u/WT6SLPLSGoEPhu4cEq5Dh+YZ3YZAAAc0A9OG6F+OWlml5HUCHw24HA4dMvXDhNNTwAAqxneL4tNli2AwGcT48tzdclRA80uAwCA/fz6a+OUwo4SpuNfwEZunDFK+RkpZpcBAIAkaeb4UrZhsQgCn43kZXh0w4xRZpcBAIAyPS7dPGus2WXgUwQ+m7n0yIEaX5ZrdhkAgCT349NHqiSXRg2rIPDZjNPp0K3n0sABADDP2NIcXT2VRg0rIfDZ0KSKPF3DDxoAwAROh3Tb+ePlYuTBUtxmF4DYuGHGKL29bre2N3aZXQqAPgiHgmr95El1rP1Aoc5mubIKlHnYaco97hI5HHtvpC2f/EOd6z5WsH2PHE63PCXDlXfiFUodcPC1vCFvl1o+/ru6Ns1TqKtVnn5DlT/t20ot/XxT3NYFL6ht4fOSpNyjL1DOUefv+5y3doOa3pqjkiv+IIfTFaPvHons8mMGaVJFntll4D8Q+GwqLcWl28+foMv+Ml/hsNnVAIhU24Ln1b78dRXO/LE8RQPl3bVJja//Wc7UTOUc8TVJUkpBmQpOv17uvBKF/V61L/6Xdv/zZpVd97BcGQdey9v4xj3y79muolk/kSurQJ1r3tfup/9HA66dI3d2kXz1VWr95B8qnv2/UjisPc/forQhk+UpHqxwKKjGN+9T4RnfJ+zhgAYWZOhnZ3L6kxUxpWtjxw4r1KXszQckJG/NOqUPP1oZw46UO7e/Mkcfr/TBh8u3a+O+x2SOPVnpgycpJa9EnuJByj/1WoV9XfLVVx3wmiG/V10bKpV3ytVKqzhMKfkDlHf815WSX6r2Za9LkvyN1UopHqz0QRP3Xrt4sPyN1ZL2htC0inH7jQYCn3E4pDsumKAMD2NJVkTgs7mbzhytUrqkgISTWjZGPdtXyN9UI0ny1W9VT/VapQ2dcsDHh4N+tS9/Q47UTHn6HWQNbygohUNyuPbfr9PhTpW3eo0kyVM8WIHmGgXa6hVorVegqUaeokHyN+9Sx6p3lHfC5dH7JmEr3zh6kI4dVmh2GTgIYrjNZael6LbzxuvqxxaZXQqACOQcM1shb5dqH75ecjqlUEh5J16urHGn7Pe4rs0L1fDy7xT2e+XKylf/i2896HSuMzVDqQNGq3Xu00oprJArM0+d6z6St3a93PmlkqSUogrlnXiFdv/zZklS3klXKqWoQruf/m/ln3y1uquWqrXyScnpVsG0byut4rDY/kUgIVQUpOums5jKtTJHOMwKr2Tw438u14vLaswuA0Avda79UM0fPKr8k69WSvEg+XZvVfO7Dyv/1GuVNf60fY8L+XoU7GxSqKtN7SveVM+OlSq9/C65MvMOeF1/8y41vv5neXeulhxOeUqGKSW/TN66zSr71gMH/DMdq95V16Z5KpzxPdU8fL1Kr/iDgu2Nanj19yq77q9yuDnhJ5k5HNI/rj1axw3jRA0rY4QvSfzy7LH6eFODGjq8ZpcCoBeaP3hUucfMVubYkyR9OtXaVq/W+c/uF/icnjQ5PQOk/AFKLRutmoe+pY6Vbyn32IsOeN2U/FKVXHa7Qr4ehXxdcmcVaM+/7lBKXskBHx/salVr5ZPqf9kd8tZuVErBAKUUlCmloEzhYED+5hp5igdH/ftH4vj60QMJewmANXxJIi/Do9vPH292GQB6Kez3So79X6IdDqcUDh3iD4YVDvoPeX2nJ03urAIFezrUXbVU6SOOOeDjmt/7i7KPPFfunCIpHFQ4GPz8k6GgFDpEPbC18vx03XTmGLPLQC8wwpdEpo3tr0uPGqinFu4wuxQAh5A+/Ci1zv2nXDnF8hQNlG/3FrUteklZE06XtHcqt3XeP5Ux/Gi5sgoU7G5T+9JXFWhvVMao4/ddZ/fTv1D6iGOVM+VsSVL31iWSJHdBmQLNu9T8wSNKKShX1vhpX6qhu2qZ/E01Kpz5Y0mSp2SkAk3V6t6yWIH2BsnpkrugLNZ/FbAoh0P63QUTlJlKlEgE/Cslmf+dNVYLtjZqa0On2aUA+AoF065Ty8d/V9NbcxTqapUrq0BZk85U3tRLJEkOp1P+pmrteeldBbvb5ErPkadkhEq+foc8xYP2XcffXKfU7rZ9/x/ydqnlo8cVaG+QKy1bGaOOU96JV8jh2v92EPJ71fTOAyr+2s/2jixKcucUKX/adWp4/U9yuFJUOPPHcqakxuFvA1b07ROG6rjhTOUmCpo2ktCKnS264P65CoT4pwcARG5iea6e+85xSnGxMixR8C+VhCZW5Om/po0wuwwAQALKSnXr7ksPJ+wlGP61ktR3Tx6uY4YWmF0GACDB3HruOA0qzDS7DESIwJeknE6H/njxJOVlsH8WAKB3zju8TOcdXm52GegDAl8SK81N1x0XTDC7DABAAhhcmKFbz+VklURF4EtyM8aV6KrjBptdBgDAwlJcDt196eHKYguWhEXgg/575hhNHphndhkAAIu6YfooTSjPM7sMGEDgg1JcTs35+hQVZXnMLgUAYDHTx/bXt08canYZMIjAB0lSSW6a7r70cLmcDrNLAQBYxNDiTN110UQ5HNwbEh2BD/scN6xIN0wfZXYZAAALyEp166HLpyg7jd0c7IDAh/185+Rhmj62v9llAABM5HBIv79wgob3yza7FEQJgQ9fctdFEzWkiE01ASBZXX/SMJ1xWKnZZSCKCHz4kuy0FN3/jclKT3GZXQoAIM5OGFGkn7K8x3YIfDig0SU5+v2FE8U6XQBIHuX56brn0sPlpIHPdgh8OKiZE0r142kjzS4DABAHaSlOPfCNKcrLYIsuOyLw4Sv98LQROu/wMrPLAADEkMMh/fGiSTqsLNfsUhAjBD4c0u0XjNcRg/LNLgMAECM/P2O0zhxPk4adEfhwSKlulx68fIoqCtLNLgUAEGWXHT1Q1500zOwyEGMEPvRKYVaqHrnySGWncXA2ANjFiSOLdcvXxpldBuKAwIdeG9E/W/ddNlluurcAIOGNLsnWnK9PlttFFEgG/CsjIieOLNYveTcIAAmtX3aqHrnqSGWlMmuTLAh8iNjlxwzSd05mvQcAJKIMj0uPXHWkBuSxLjuZEPjQJz87Y7QuObLC7DIAABFwOx26+5LD2X4lCRH40Gf/d954nTGuxOwyAAC94HBIv5s9QdPG9je7FJiAwIc+czkd+vOlk3Ts0EKzSwEAHMIvZ43V+ZPLzS4DJiHwwZBUt0sPX3mExjM9AACW9eNpI3XV1CFmlwETEfhgWFaqW49dfaSGFmWaXQoA4D988/gh+tG0EWaXAZMR+BAVhVmp+ts3j1JJTprZpQAAPnXhlHL9z8wxZpcBCyDwIWrK8zP0xDePUmGmx+xSACDpnXlYiW6/YIIcDjbLB4EPUTaif7b+8a2jCX0AYKITRhTpz5ccLhcnI+FTBD5E3eiSHP3jW0ergNAHAHF3/PAiPXzFEfK4ucXjczwbEBOjS3L0JKEPAOLqhBFF+suVRygtxWV2KbAYAh9iZnRJjv5xLaEPAOLh5FHFevgKwh4OjMCHmBpTSugDgFg7bXQ/PXj5FMIeDorAh5j7LPTlZ6SYXQoA2M7pY/vr/m9MUaqbsIeDI/AhLsaU5ujJbx1D9y4ARNEZ40o05+uTadDAITnC4XDY7CKQPLbu6dDlf12ompZus0sBgIR21vgS3X3J4XK7CHs4NAIf4m5Xa7cu/+tCba7vMLsUAEhIF04p1+0XTGCfPfQagQ+maO706arHFmnFzhazSwGAhPKdk4fpZ2eMNrsMJBgCH0zT6Q3ouieW6JPNDWaXAgCW53BIN88cq2uOH2J2KUhABD6YyhcI6UdPL9Prq+vMLgUALMvjcur3F03U1yYOMLsUJCgCH0wXCoX1ixdX6elFO80uBQAsJ9Pj0gOXT9EJI4rNLgUJjMAHy7jzzfW67/0tZpcBAJZRmOnRo1cfqQnleWaXggRH4IOlPLt4p37x4ir5gzwtASS3ioJ0/e2aozWkKNPsUmADBD5Yzvytjbr+70vU0uU3uxQAMMXhA/P08BVHqCgr1exSYBMEPlhSVUOnrnlskaoaOs0uBQDi6uyJA3Tn7Amci4uoIvDBslq6fLruiSVaUNVkdikAEBc/PG2EfjxthBwONlRGdBH4YGn+YEg3vbBKzy2pNrsUAIiZtBSn7rhggs6ZVGZ2KbApAh8SwpwPNuvONzeIZysAuynJSdNDV0yhExcxReBDwnhn7W79+Jnlau8JmF0KAETFpIo8PXT5FPXLSTO7FNgcgQ8JZVtDp67/+xKtr2s3uxQAMGT2lHL933mHKdVNcwZij8CHhNPtC+qmF1bqpeW1ZpcCABFLdTt1yznjdPGRA80uBUmEwIeE9fjcbfrNv9eySTOAhDGoMENzvj5Z4wbkml0KkgyBDwltyfZmfe8fS1XX1mN2KQDwlaaP7a/fXzRROWkpZpeCJETgQ8Lb0+7V959cyn59ACzJ7XTopzNG6bqThpldCpIYgQ+2EAiG9Ie3N+qBD7coxDMagEX0y07VvZdN1lFDCswuBUmOwAdb+WRTg/7fM8tV3+41uxQASW7q8EL96eLDVZzNebgwH4EPttPY4dUNz67Q+xv2mF0KgCTkcTt144xR+ubxQzgiDZZB4IMthcNhPVq5TXe8sV7eQMjscgAkidEl2frTJZM0uiTH7FKA/RD4YGsb6tr1o6eXsVEzgJhyOKRrpg7RjWeMYiNlWBKBD7bnDQR15xsb9NfKKs7iBRB1JTlpuuuiiZo6vMjsUoCDIvAhaczd0qCfP79KO5q6zC4FgE3MHF+q284br9wM9taDtRH4kFS6fAH97o0N+tu8bWzfAqDP8jJS9L+zxur8yeVmlwL0CoEPSWnxtibd+PxKbd3TaXYpABLMzAml+vXXxqkoi+1WkDgIfEhaPf6g/vjORv3l4yoFGe4DcAglOWm69dzDdPrY/maXAkSMwIekt7K6RT99dqU27KaTF8CXORzSZUcN1M/PHK1szsFFgiLwAZJ8gZDue3+z7v9gi3xB9u0DsNfQ4kzdfv4EjkZDwiPwAV+wdU+HfvXKWn20kVM6gGTmdjp03UlD9cPTRrCvHmyBwAccwBurd+nWV9eppqXb7FIAxNkJI4r0y7PHani/bLNLAaKGwAccRLcvqHvf36SHP6pimhdIAhUF6fqfmWM1Y1yJ2aUAUUfgAw6hqqFTv3p5jT5kmhewpbQUp75z0nBdd9JQpaUwfQt7IvABvfTG6jrd+upapnkBG5k5vlS/mDlGZXnpZpcCxBSBD4hAjz+oRyu36f4PNqutJ2B2OQD6aFT/bP3ya2N13DDOv0VyIPABfdDS5dO9723W3+Zvly/A+j4gUZTmpulHp43QhUdUyOV0mF0OEDcEPsCAnU1duuutDfrXilrxkwRYV15Gir578jBdcexg1ukhKRH4gChYXdOq219fr082N5hdCoAvSE9x6ZrjB+u6k4Yph1MykMQIfEAUfbRxj25/fb3W7mozuxQgqaW4HLr4yAr98LQR6pedZnY5gOkIfECUhcNhvbV2t+55b5NW1xD8gHhyOqSZEwbohukjNagw0+xyAMsg8AEx9O663br7vc1asbPF7FIAW3M7HfrapAH67snDNbxfltnlAJZD4APi4MONe3T3u5u0ZHuz2aUAtuJxO3XhlHJdf9IwVRRkmF0OYFkEPiCOKjc36M/vbtLCqiazSwESWnqKS5cdPVDfPnGo+uewRg84FAIfYIIFWxv18MdVem/9boX4CQR6LTvNrSuPHaxrjh+igkyP2eUACYPAB5hoW0OnHqms0nNLqtXlC5pdDmBZ5fnpuvLYwbr4qAq2VwH6gMAHWEBrl19PLdqhx+du067WHrPLASzj2KGFumrqYJ0+pr+cnIwB9BmBD7CQQDCk11bX6a+fVNHZi6SVluLUORPLdNXUwRpTmmN2OYAtEPgAi1qyvUl/n79Dr63aJS/n9SIJlOam6fJjB+nSIwcqn/V5QFQR+ACLa+3y68Vl1Xp60U6tr2s3uxwgqpwO6YQRxbr0qApNG9NfbpfT7JIAWyLwAQlk2Y5m/XPRTr2yoladNHkggZXlpevCI8p10REVGpCXbnY5gO0R+IAE1OEN6JUVtXp64Q6tqG41uxygV9JSnJo+tkSzp5Tr+OFFNGEAcUTgAxLchrp2vbyiRq+s2KUdTV1mlwN8yeSBeZo9pUKzJpaypQpgEgIfYCPLdjTrlRW79OrKWtW3e80uB0lsfFmuZk0o1VnjSznyDLAAAh9gQ6FQWPOrGvXKilq9vrpOLV1+s0tCEhg3IEczJ5Rq1vgBGlhIyAOshMAH2Jw/GNLHm/bo9VV1end9vZo6fWaXBBsZXZKtWRNKNXPCAA0pyjS7HAAHQeADkkgoFNaSHc16a02d3l67W9saWfOHyHhcTh01pECnjO6nU0f3I+QBCYLABySxLXs69P76er23vl6LtjXJH+TlAF9WkpOmk0cV65TR/XT88CJlprrNLglAhAh8ACRJ7T1+fbKpQZ9sbtC8LY3a2tBpdkkwicvp0KSKPJ3yacgbNyDX7JIAGETgA3BAu9t6NHdLg+ZubtTcLY2qaek2uyTEiNvp0LiyXB0zpEDHDC3UEYPzlc32KYCtEPgA9MrOpi7N3bJ39G/+1ibVtfWYXRL6KMXl0PiyXB09tFBHDynQkYMLmKYFbI7AB6BPdrV2a/mOFi3fuffXqppWdXHcmyX1y07VhPJcjS/L0+RBeZoyKF8ZHgIekEwIfACiIhgKa+Pudq3Y+XkI3FTfoWCIl5h4Ksj06LCyXE0sz9X4slxNKM9TSW6a2WUBMBmBD0DM9PiD2lzfoQ117dq4+7NfHawHjAKPy6nBRRka3i9Lw/tla3RJtsaX5XKqBYADIvABiLv2Hr821XdoY93eALipvl3Vzd2qae6WLxgyuzxLyfC4NKw469Ng9/mvQQUZcrucZpcHIEEQ+ABYRigU1u72Hu1s6tbOpi7tbO7a+9/NXapu6lJdW4/sNkOck+ZWWX6GyvLSVJaXrrL8dA3IS9/338VZqXI4HGaXCSDBEfgAJIxAMKSmLp8a2n1q7PSqscOnhg6vGjp8auzwqrFz7/83dvjU6QuoyxuM+4ihx+VUXkaKCjI9Ksj0KD/To4KMz35P2ft7pkf9stM0IC+N7U8AxAWBD4CtBYIhdfqC6vIF1OkNqtsX3BsGfQF1+YL7mkrCYSms8N7fw1JYUujT/wgrLLfTqdQUpzwup1JTXEp1O5We4lKGx6V0j0sZHrcyPC6lpbjM/YYB4AAIfAAAy7rqqqv0+OOP67e//a1+/vOf7/v4Sy+9pPPOO0/cwoDeYcUvAMDS0tLSdMcdd6i5udnsUoCEReADAFjatGnTVFJSot/+9rcHfczzzz+vcePGKTU1VYMHD9Zdd90VxwoB6yPwAQAszeVy6bbbbtM999yj6urqL31+yZIluuiii3TJJZdo1apV+tWvfqWbb75Zjz32WPyLBSyKwAcAsLzzzjtPkyZN0i9/+csvfe4Pf/iDTjvtNN18880aOXKkrrrqKn3/+9/XnXfeaUKlgDUR+AAACeGOO+7Q448/rnXr1u338XXr1mnq1Kn7fWzq1KnatGmTgkHOdwYkAh8AIEGceOKJmjFjhm666SazSwESjtvsAgAA6K3bb79dkyZN0qhRo/Z9bMyYMaqsrNzvcZWVlRo5cqRcLvZFBCQCHwAggYwfP15f//rXdffdd+/72E9+8hMdeeSRuvXWW3XxxRdr3rx5uvfeezVnzhwTKwWshSldAEBCueWWWxQKfX5k3uTJk/XMM8/o6aef1mGHHab//d//1S233KKrrrrKvCIBi+GkDQAAAJtjhA8AAMDmCHwAAAA2R+ADAACwOQIfAACAzRH4AAAAbI7ABwAAYHMEPgAAAJsj8AEAANgcgQ8AAMDmCHwAAAA2R+ADAACwOQIfAACAzRH4AAAAbI7ABwAAYHMEPgAAAJsj8AEAANgcgQ8AAMDmCHwAAAA2R+ADAACwOQIfAACAzRH4AAAAbI7ABwAAYHMEPgAAAJsj8AEAANgcgQ8AAMDmCHwAAAA2R+ADAACwOQIfAACAzRH4AAAAbI7ABwAAYHMEPgAAAJsj8AEAANgcgQ8AAMDmCHwAAAA2R+ADAACwOQIfAACAzRH4AAAAbO7/Ay6XykVCjCPB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268760"/>
            <a:ext cx="5184576" cy="4945038"/>
          </a:xfrm>
          <a:prstGeom prst="rect">
            <a:avLst/>
          </a:prstGeom>
          <a:solidFill>
            <a:schemeClr val="accent1"/>
          </a:solidFill>
          <a:ln>
            <a:noFill/>
          </a:ln>
          <a:effectLst>
            <a:outerShdw sx="1000" sy="1000" algn="tl" rotWithShape="0">
              <a:schemeClr val="tx1">
                <a:alpha val="36000"/>
              </a:schemeClr>
            </a:outerShdw>
          </a:effectLst>
        </p:spPr>
      </p:pic>
    </p:spTree>
    <p:extLst>
      <p:ext uri="{BB962C8B-B14F-4D97-AF65-F5344CB8AC3E}">
        <p14:creationId xmlns:p14="http://schemas.microsoft.com/office/powerpoint/2010/main" val="91986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730</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MST PRACTISE PROJECT 1 EDA ON HR ANALYTICS</vt:lpstr>
      <vt:lpstr>Why analyse the HR analytics? </vt:lpstr>
      <vt:lpstr>Introduction</vt:lpstr>
      <vt:lpstr>Problem Statement</vt:lpstr>
      <vt:lpstr>OVERVIEW OF ANALYSIS</vt:lpstr>
      <vt:lpstr>Correlation Heatmap</vt:lpstr>
      <vt:lpstr>Attirition</vt:lpstr>
      <vt:lpstr>% Salary Hike</vt:lpstr>
      <vt:lpstr>Overtime</vt:lpstr>
      <vt:lpstr>Age Vs Attirition</vt:lpstr>
      <vt:lpstr>Total working years Vs Attirition</vt:lpstr>
      <vt:lpstr>Department Vs Attirition</vt:lpstr>
      <vt:lpstr>Job-Role Vs Attirition</vt:lpstr>
      <vt:lpstr>No. Of Campanies Worked Vs Attirition</vt:lpstr>
      <vt:lpstr>Job-Role Vs Monthly Income</vt:lpstr>
      <vt:lpstr>Department Vs Monthly Income</vt:lpstr>
      <vt:lpstr>Years at Company Vs Monthly Income</vt:lpstr>
      <vt:lpstr>Challenges</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2024-05-21T07:36:11Z</dcterms:created>
  <dcterms:modified xsi:type="dcterms:W3CDTF">2024-05-21T11:53:37Z</dcterms:modified>
</cp:coreProperties>
</file>