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4" r:id="rId7"/>
    <p:sldId id="265" r:id="rId8"/>
    <p:sldId id="266" r:id="rId9"/>
    <p:sldId id="267" r:id="rId10"/>
    <p:sldId id="268" r:id="rId11"/>
    <p:sldId id="269" r:id="rId12"/>
    <p:sldId id="270" r:id="rId13"/>
    <p:sldId id="279" r:id="rId14"/>
    <p:sldId id="276" r:id="rId15"/>
    <p:sldId id="27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3570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80834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500239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6248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06928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CFFA6B64-FB25-45A5-BF1C-47CC64FBADAB}"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4368" y="28890"/>
            <a:ext cx="1259632" cy="1167862"/>
          </a:xfrm>
          <a:prstGeom prst="rect">
            <a:avLst/>
          </a:prstGeom>
          <a:blipFill dpi="0" rotWithShape="1">
            <a:blip r:embed="rId3">
              <a:alphaModFix amt="97000"/>
            </a:blip>
            <a:srcRect/>
            <a:tile tx="0" ty="0" sx="100000" sy="100000" flip="none" algn="tl"/>
          </a:blipFill>
        </p:spPr>
      </p:pic>
    </p:spTree>
    <p:extLst>
      <p:ext uri="{BB962C8B-B14F-4D97-AF65-F5344CB8AC3E}">
        <p14:creationId xmlns:p14="http://schemas.microsoft.com/office/powerpoint/2010/main" val="246775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3297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FA6B64-FB25-45A5-BF1C-47CC64FBADAB}"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4078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FA6B64-FB25-45A5-BF1C-47CC64FBADAB}"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9965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FA6B64-FB25-45A5-BF1C-47CC64FBADAB}"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14050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A6B64-FB25-45A5-BF1C-47CC64FBADAB}"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77260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25190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A6B64-FB25-45A5-BF1C-47CC64FBADAB}" type="datetimeFigureOut">
              <a:rPr lang="en-IN" smtClean="0"/>
              <a:t>29-08-2024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01A53-24D8-4751-83A2-A5BF52053515}" type="slidenum">
              <a:rPr lang="en-IN" smtClean="0"/>
              <a:t>‹#›</a:t>
            </a:fld>
            <a:endParaRPr lang="en-IN"/>
          </a:p>
        </p:txBody>
      </p:sp>
    </p:spTree>
    <p:extLst>
      <p:ext uri="{BB962C8B-B14F-4D97-AF65-F5344CB8AC3E}">
        <p14:creationId xmlns:p14="http://schemas.microsoft.com/office/powerpoint/2010/main" val="12758230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872208"/>
          </a:xfrm>
        </p:spPr>
        <p:txBody>
          <a:bodyPr>
            <a:normAutofit fontScale="90000"/>
          </a:bodyPr>
          <a:lstStyle/>
          <a:p>
            <a:r>
              <a:rPr lang="en-IN" sz="5400" b="1" dirty="0" smtClean="0">
                <a:solidFill>
                  <a:schemeClr val="bg2">
                    <a:lumMod val="60000"/>
                    <a:lumOff val="40000"/>
                  </a:schemeClr>
                </a:solidFill>
              </a:rPr>
              <a:t>MINI </a:t>
            </a:r>
            <a:r>
              <a:rPr lang="en-IN" sz="5400" b="1" dirty="0" smtClean="0">
                <a:solidFill>
                  <a:schemeClr val="bg2">
                    <a:lumMod val="60000"/>
                    <a:lumOff val="40000"/>
                  </a:schemeClr>
                </a:solidFill>
              </a:rPr>
              <a:t>PROJECT 1</a:t>
            </a:r>
            <a:r>
              <a:rPr lang="en-IN" b="1" dirty="0" smtClean="0">
                <a:solidFill>
                  <a:schemeClr val="bg2">
                    <a:lumMod val="60000"/>
                    <a:lumOff val="40000"/>
                  </a:schemeClr>
                </a:solidFill>
              </a:rPr>
              <a:t/>
            </a:r>
            <a:br>
              <a:rPr lang="en-IN" b="1" dirty="0" smtClean="0">
                <a:solidFill>
                  <a:schemeClr val="bg2">
                    <a:lumMod val="60000"/>
                    <a:lumOff val="40000"/>
                  </a:schemeClr>
                </a:solidFill>
              </a:rPr>
            </a:br>
            <a:r>
              <a:rPr lang="en-IN" b="1" dirty="0" smtClean="0">
                <a:solidFill>
                  <a:srgbClr val="C00000"/>
                </a:solidFill>
              </a:rPr>
              <a:t>ZOMATO PRICE PREDICTION FOR TWO(REGRESSION)</a:t>
            </a:r>
            <a:endParaRPr lang="en-IN" b="1" dirty="0">
              <a:solidFill>
                <a:srgbClr val="C00000"/>
              </a:solidFill>
            </a:endParaRPr>
          </a:p>
        </p:txBody>
      </p:sp>
      <p:sp>
        <p:nvSpPr>
          <p:cNvPr id="3" name="Subtitle 2"/>
          <p:cNvSpPr>
            <a:spLocks noGrp="1"/>
          </p:cNvSpPr>
          <p:nvPr>
            <p:ph type="subTitle" idx="1"/>
          </p:nvPr>
        </p:nvSpPr>
        <p:spPr>
          <a:xfrm>
            <a:off x="1403648" y="4221088"/>
            <a:ext cx="6400800" cy="1752600"/>
          </a:xfrm>
        </p:spPr>
        <p:txBody>
          <a:bodyPr>
            <a:normAutofit fontScale="92500"/>
          </a:bodyPr>
          <a:lstStyle/>
          <a:p>
            <a:r>
              <a:rPr lang="en-IN" b="1" dirty="0" smtClean="0">
                <a:solidFill>
                  <a:srgbClr val="FF0000"/>
                </a:solidFill>
              </a:rPr>
              <a:t>BY</a:t>
            </a:r>
          </a:p>
          <a:p>
            <a:r>
              <a:rPr lang="en-IN" b="1" dirty="0" smtClean="0">
                <a:solidFill>
                  <a:srgbClr val="FF0000"/>
                </a:solidFill>
              </a:rPr>
              <a:t>VIKASH KUMAR DIWAKAR</a:t>
            </a:r>
          </a:p>
          <a:p>
            <a:r>
              <a:rPr lang="en-IN" b="1" dirty="0" smtClean="0">
                <a:solidFill>
                  <a:srgbClr val="FF0000"/>
                </a:solidFill>
              </a:rPr>
              <a:t>AI/ML INTERN</a:t>
            </a:r>
            <a:r>
              <a:rPr lang="en-IN" b="1" dirty="0" smtClean="0">
                <a:solidFill>
                  <a:srgbClr val="FF0000"/>
                </a:solidFill>
              </a:rPr>
              <a:t>, SCIFOR TECHNOLOGY</a:t>
            </a:r>
            <a:endParaRPr lang="en-IN" b="1" dirty="0" smtClean="0">
              <a:solidFill>
                <a:srgbClr val="FF0000"/>
              </a:solidFill>
            </a:endParaRPr>
          </a:p>
          <a:p>
            <a:endParaRPr lang="en-IN" dirty="0">
              <a:solidFill>
                <a:srgbClr val="FF0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78319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Restaurants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Price</a:t>
            </a:r>
            <a:endParaRPr lang="en-IN" sz="3600" b="1" dirty="0">
              <a:solidFill>
                <a:schemeClr val="accent5">
                  <a:lumMod val="75000"/>
                </a:schemeClr>
              </a:solidFill>
            </a:endParaRPr>
          </a:p>
        </p:txBody>
      </p:sp>
      <p:sp>
        <p:nvSpPr>
          <p:cNvPr id="3" name="Subtitle 2"/>
          <p:cNvSpPr>
            <a:spLocks noGrp="1"/>
          </p:cNvSpPr>
          <p:nvPr>
            <p:ph type="subTitle" idx="1"/>
          </p:nvPr>
        </p:nvSpPr>
        <p:spPr>
          <a:xfrm>
            <a:off x="799463" y="5589240"/>
            <a:ext cx="7560840" cy="778693"/>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All expensive restaurants are from lavish 5 stared hotels.</a:t>
            </a:r>
          </a:p>
          <a:p>
            <a:pPr marL="457200" indent="-457200" algn="l">
              <a:buFont typeface="Wingdings" pitchFamily="2" charset="2"/>
              <a:buChar char="q"/>
            </a:pPr>
            <a:r>
              <a:rPr lang="en-IN" sz="1800" b="1" dirty="0" err="1" smtClean="0">
                <a:solidFill>
                  <a:schemeClr val="accent5">
                    <a:lumMod val="75000"/>
                  </a:schemeClr>
                </a:solidFill>
              </a:rPr>
              <a:t>Prives</a:t>
            </a:r>
            <a:r>
              <a:rPr lang="en-IN" sz="1800" b="1" dirty="0" smtClean="0">
                <a:solidFill>
                  <a:schemeClr val="accent5">
                    <a:lumMod val="75000"/>
                  </a:schemeClr>
                </a:solidFill>
              </a:rPr>
              <a:t> are above 5000 </a:t>
            </a:r>
            <a:r>
              <a:rPr lang="en-IN" sz="1800" b="1" dirty="0" err="1" smtClean="0">
                <a:solidFill>
                  <a:schemeClr val="accent5">
                    <a:lumMod val="75000"/>
                  </a:schemeClr>
                </a:solidFill>
              </a:rPr>
              <a:t>rs</a:t>
            </a:r>
            <a:r>
              <a:rPr lang="en-IN" sz="1800" b="1" dirty="0" smtClean="0">
                <a:solidFill>
                  <a:schemeClr val="accent5">
                    <a:lumMod val="75000"/>
                  </a:schemeClr>
                </a:solidFill>
              </a:rPr>
              <a:t> which is very expensive.</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29" y="1052736"/>
            <a:ext cx="79914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47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Cheap Price Restaurants</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733256"/>
            <a:ext cx="7560840" cy="936104"/>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All are street food kind stalls and kiosks having average price of 50rs only.</a:t>
            </a:r>
          </a:p>
          <a:p>
            <a:pPr marL="457200" indent="-457200" algn="l">
              <a:buFont typeface="Wingdings" pitchFamily="2" charset="2"/>
              <a:buChar char="q"/>
            </a:pPr>
            <a:r>
              <a:rPr lang="en-IN" sz="1800" b="1" dirty="0" smtClean="0">
                <a:solidFill>
                  <a:schemeClr val="accent5">
                    <a:lumMod val="75000"/>
                  </a:schemeClr>
                </a:solidFill>
              </a:rPr>
              <a:t>Mainly tea and snacks food are there.</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1262063"/>
            <a:ext cx="73914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73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Gradient Boosting </a:t>
            </a:r>
            <a:r>
              <a:rPr lang="en-IN" sz="4800" b="1" dirty="0" err="1" smtClean="0">
                <a:solidFill>
                  <a:schemeClr val="bg2">
                    <a:lumMod val="60000"/>
                    <a:lumOff val="40000"/>
                  </a:schemeClr>
                </a:solidFill>
              </a:rPr>
              <a:t>Algo</a:t>
            </a:r>
            <a:r>
              <a:rPr lang="en-IN" sz="4800" b="1" dirty="0" smtClean="0">
                <a:solidFill>
                  <a:schemeClr val="bg2">
                    <a:lumMod val="60000"/>
                    <a:lumOff val="40000"/>
                  </a:schemeClr>
                </a:solidFill>
              </a:rPr>
              <a:t>.</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285750" indent="-285750" algn="l">
              <a:buFont typeface="Wingdings" pitchFamily="2" charset="2"/>
              <a:buChar char="q"/>
            </a:pPr>
            <a:r>
              <a:rPr lang="en-IN" sz="1800" b="1" dirty="0" smtClean="0">
                <a:solidFill>
                  <a:schemeClr val="accent5">
                    <a:lumMod val="75000"/>
                  </a:schemeClr>
                </a:solidFill>
              </a:rPr>
              <a:t> Gradient Boosting is Giving almost 80% R2 score and trying predicting our </a:t>
            </a:r>
            <a:r>
              <a:rPr lang="en-IN" sz="1800" b="1" dirty="0" err="1" smtClean="0">
                <a:solidFill>
                  <a:schemeClr val="accent5">
                    <a:lumMod val="75000"/>
                  </a:schemeClr>
                </a:solidFill>
              </a:rPr>
              <a:t>taget</a:t>
            </a:r>
            <a:r>
              <a:rPr lang="en-IN" sz="1800" b="1" dirty="0" smtClean="0">
                <a:solidFill>
                  <a:schemeClr val="accent5">
                    <a:lumMod val="75000"/>
                  </a:schemeClr>
                </a:solidFill>
              </a:rPr>
              <a:t> </a:t>
            </a:r>
            <a:r>
              <a:rPr lang="en-IN" sz="1800" b="1" dirty="0" err="1" smtClean="0">
                <a:solidFill>
                  <a:schemeClr val="accent5">
                    <a:lumMod val="75000"/>
                  </a:schemeClr>
                </a:solidFill>
              </a:rPr>
              <a:t>vriable</a:t>
            </a:r>
            <a:r>
              <a:rPr lang="en-IN" sz="1800" b="1" dirty="0" smtClean="0">
                <a:solidFill>
                  <a:schemeClr val="accent5">
                    <a:lumMod val="75000"/>
                  </a:schemeClr>
                </a:solidFill>
              </a:rPr>
              <a:t>.</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1412776"/>
            <a:ext cx="858450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9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Feature importance</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‘Price Category’ and ‘Price Range’ are the most important features.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268760"/>
            <a:ext cx="6480721" cy="400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31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Challenges</a:t>
            </a:r>
            <a:endParaRPr lang="en-IN" sz="6000" b="1" dirty="0">
              <a:solidFill>
                <a:schemeClr val="accent5">
                  <a:lumMod val="75000"/>
                </a:schemeClr>
              </a:solidFill>
            </a:endParaRPr>
          </a:p>
        </p:txBody>
      </p:sp>
      <p:sp>
        <p:nvSpPr>
          <p:cNvPr id="3" name="Subtitle 2"/>
          <p:cNvSpPr>
            <a:spLocks noGrp="1"/>
          </p:cNvSpPr>
          <p:nvPr>
            <p:ph type="subTitle" idx="1"/>
          </p:nvPr>
        </p:nvSpPr>
        <p:spPr>
          <a:xfrm>
            <a:off x="460374" y="1700808"/>
            <a:ext cx="8072065" cy="3240360"/>
          </a:xfrm>
          <a:ln>
            <a:solidFill>
              <a:srgbClr val="00B0F0"/>
            </a:solidFill>
          </a:ln>
        </p:spPr>
        <p:txBody>
          <a:bodyPr>
            <a:noAutofit/>
          </a:bodyPr>
          <a:lstStyle/>
          <a:p>
            <a:pPr marL="469900" indent="-457200" algn="just">
              <a:lnSpc>
                <a:spcPct val="100000"/>
              </a:lnSpc>
              <a:spcBef>
                <a:spcPts val="420"/>
              </a:spcBef>
              <a:buFont typeface="AoyagiKouzanFontT"/>
              <a:buChar char="❏"/>
              <a:tabLst>
                <a:tab pos="469900" algn="l"/>
              </a:tabLst>
            </a:pPr>
            <a:r>
              <a:rPr lang="en-US" sz="1800" b="1" spc="40" dirty="0" smtClean="0">
                <a:solidFill>
                  <a:schemeClr val="accent5">
                    <a:lumMod val="75000"/>
                  </a:schemeClr>
                </a:solidFill>
                <a:latin typeface="Verdana"/>
                <a:cs typeface="Verdana"/>
              </a:rPr>
              <a:t>Reading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0"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comprehending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45" dirty="0" smtClean="0">
                <a:solidFill>
                  <a:schemeClr val="accent5">
                    <a:lumMod val="75000"/>
                  </a:schemeClr>
                </a:solidFill>
                <a:latin typeface="Verdana"/>
                <a:cs typeface="Verdana"/>
              </a:rPr>
              <a:t>problem</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statement.</a:t>
            </a:r>
            <a:endParaRPr lang="en-US" sz="1800" b="1" dirty="0" smtClean="0">
              <a:solidFill>
                <a:schemeClr val="accent5">
                  <a:lumMod val="75000"/>
                </a:schemeClr>
              </a:solidFill>
              <a:latin typeface="Verdana"/>
              <a:cs typeface="Verdana"/>
            </a:endParaRPr>
          </a:p>
          <a:p>
            <a:pPr marL="469265" marR="10795" indent="-457200" algn="just">
              <a:lnSpc>
                <a:spcPct val="114999"/>
              </a:lnSpc>
              <a:buFont typeface="AoyagiKouzanFontT"/>
              <a:buChar char="❏"/>
              <a:tabLst>
                <a:tab pos="469900" algn="l"/>
              </a:tabLst>
            </a:pPr>
            <a:r>
              <a:rPr lang="en-US" sz="1800" b="1" spc="30" dirty="0" smtClean="0">
                <a:solidFill>
                  <a:schemeClr val="accent5">
                    <a:lumMod val="75000"/>
                  </a:schemeClr>
                </a:solidFill>
                <a:latin typeface="Verdana"/>
                <a:cs typeface="Verdana"/>
              </a:rPr>
              <a:t>Examining </a:t>
            </a:r>
            <a:r>
              <a:rPr lang="en-US" sz="1800" b="1" spc="35" dirty="0" smtClean="0">
                <a:solidFill>
                  <a:schemeClr val="accent5">
                    <a:lumMod val="75000"/>
                  </a:schemeClr>
                </a:solidFill>
                <a:latin typeface="Verdana"/>
                <a:cs typeface="Verdana"/>
              </a:rPr>
              <a:t>the </a:t>
            </a:r>
            <a:r>
              <a:rPr lang="en-US" sz="1800" b="1" spc="10" dirty="0" smtClean="0">
                <a:solidFill>
                  <a:schemeClr val="accent5">
                    <a:lumMod val="75000"/>
                  </a:schemeClr>
                </a:solidFill>
                <a:latin typeface="Verdana"/>
                <a:cs typeface="Verdana"/>
              </a:rPr>
              <a:t>business </a:t>
            </a:r>
            <a:r>
              <a:rPr lang="en-US" sz="1800" b="1" spc="-15" dirty="0" smtClean="0">
                <a:solidFill>
                  <a:schemeClr val="accent5">
                    <a:lumMod val="75000"/>
                  </a:schemeClr>
                </a:solidFill>
                <a:latin typeface="Verdana"/>
                <a:cs typeface="Verdana"/>
              </a:rPr>
              <a:t>KPIs </a:t>
            </a:r>
            <a:r>
              <a:rPr lang="en-US" sz="1800" b="1" spc="-20" dirty="0" smtClean="0">
                <a:solidFill>
                  <a:schemeClr val="accent5">
                    <a:lumMod val="75000"/>
                  </a:schemeClr>
                </a:solidFill>
                <a:latin typeface="Verdana"/>
                <a:cs typeface="Verdana"/>
              </a:rPr>
              <a:t>for </a:t>
            </a:r>
            <a:r>
              <a:rPr lang="en-US" sz="1800" b="1" spc="55" dirty="0" smtClean="0">
                <a:solidFill>
                  <a:schemeClr val="accent5">
                    <a:lumMod val="75000"/>
                  </a:schemeClr>
                </a:solidFill>
                <a:latin typeface="Verdana"/>
                <a:cs typeface="Verdana"/>
              </a:rPr>
              <a:t>app </a:t>
            </a:r>
            <a:r>
              <a:rPr lang="en-US" sz="1800" b="1" spc="35" dirty="0" smtClean="0">
                <a:solidFill>
                  <a:schemeClr val="accent5">
                    <a:lumMod val="75000"/>
                  </a:schemeClr>
                </a:solidFill>
                <a:latin typeface="Verdana"/>
                <a:cs typeface="Verdana"/>
              </a:rPr>
              <a:t>development </a:t>
            </a:r>
            <a:r>
              <a:rPr lang="en-US" sz="1800" b="1" spc="50" dirty="0" smtClean="0">
                <a:solidFill>
                  <a:schemeClr val="accent5">
                    <a:lumMod val="75000"/>
                  </a:schemeClr>
                </a:solidFill>
                <a:latin typeface="Verdana"/>
                <a:cs typeface="Verdana"/>
              </a:rPr>
              <a:t>and </a:t>
            </a:r>
            <a:r>
              <a:rPr lang="en-US" sz="1800" b="1" spc="15" dirty="0" smtClean="0">
                <a:solidFill>
                  <a:schemeClr val="accent5">
                    <a:lumMod val="75000"/>
                  </a:schemeClr>
                </a:solidFill>
                <a:latin typeface="Verdana"/>
                <a:cs typeface="Verdana"/>
              </a:rPr>
              <a:t>devising </a:t>
            </a:r>
            <a:r>
              <a:rPr lang="en-US" sz="1800" b="1" spc="-20" dirty="0" smtClean="0">
                <a:solidFill>
                  <a:schemeClr val="accent5">
                    <a:lumMod val="75000"/>
                  </a:schemeClr>
                </a:solidFill>
                <a:latin typeface="Verdana"/>
                <a:cs typeface="Verdana"/>
              </a:rPr>
              <a:t>a  </a:t>
            </a:r>
            <a:r>
              <a:rPr lang="en-US" sz="1800" b="1" spc="20" dirty="0" smtClean="0">
                <a:solidFill>
                  <a:schemeClr val="accent5">
                    <a:lumMod val="75000"/>
                  </a:schemeClr>
                </a:solidFill>
                <a:latin typeface="Verdana"/>
                <a:cs typeface="Verdana"/>
              </a:rPr>
              <a:t>solution</a:t>
            </a:r>
            <a:r>
              <a:rPr lang="en-US" sz="1800" b="1" spc="-170"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problem.</a:t>
            </a:r>
            <a:endParaRPr lang="en-US" sz="1800" b="1" dirty="0" smtClean="0">
              <a:solidFill>
                <a:schemeClr val="accent5">
                  <a:lumMod val="75000"/>
                </a:schemeClr>
              </a:solidFill>
              <a:latin typeface="Verdana"/>
              <a:cs typeface="Verdana"/>
            </a:endParaRPr>
          </a:p>
          <a:p>
            <a:pPr marL="469900" indent="-457200" algn="just">
              <a:lnSpc>
                <a:spcPct val="100000"/>
              </a:lnSpc>
              <a:spcBef>
                <a:spcPts val="325"/>
              </a:spcBef>
              <a:buFont typeface="AoyagiKouzanFontT"/>
              <a:buChar char="❏"/>
              <a:tabLst>
                <a:tab pos="469900" algn="l"/>
              </a:tabLst>
            </a:pPr>
            <a:r>
              <a:rPr lang="en-US" sz="1800" b="1" spc="55" dirty="0" smtClean="0">
                <a:solidFill>
                  <a:schemeClr val="accent5">
                    <a:lumMod val="75000"/>
                  </a:schemeClr>
                </a:solidFill>
                <a:latin typeface="Verdana"/>
                <a:cs typeface="Verdana"/>
              </a:rPr>
              <a:t>Handling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75" dirty="0" smtClean="0">
                <a:solidFill>
                  <a:schemeClr val="accent5">
                    <a:lumMod val="75000"/>
                  </a:schemeClr>
                </a:solidFill>
                <a:latin typeface="Verdana"/>
                <a:cs typeface="Verdana"/>
              </a:rPr>
              <a:t>error,</a:t>
            </a:r>
            <a:r>
              <a:rPr lang="en-US" sz="1800" b="1" spc="-165"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duplicate</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5" dirty="0" smtClean="0">
                <a:solidFill>
                  <a:schemeClr val="accent5">
                    <a:lumMod val="75000"/>
                  </a:schemeClr>
                </a:solidFill>
                <a:latin typeface="Verdana"/>
                <a:cs typeface="Verdana"/>
              </a:rPr>
              <a:t> </a:t>
            </a:r>
            <a:r>
              <a:rPr lang="en-US" sz="1800" b="1" spc="70" dirty="0" smtClean="0">
                <a:solidFill>
                  <a:schemeClr val="accent5">
                    <a:lumMod val="75000"/>
                  </a:schemeClr>
                </a:solidFill>
                <a:latin typeface="Verdana"/>
                <a:cs typeface="Verdana"/>
              </a:rPr>
              <a:t>null</a:t>
            </a:r>
            <a:r>
              <a:rPr lang="en-US" sz="1800" b="1" spc="-165" dirty="0" smtClean="0">
                <a:solidFill>
                  <a:schemeClr val="accent5">
                    <a:lumMod val="75000"/>
                  </a:schemeClr>
                </a:solidFill>
                <a:latin typeface="Verdana"/>
                <a:cs typeface="Verdana"/>
              </a:rPr>
              <a:t> </a:t>
            </a:r>
            <a:r>
              <a:rPr lang="en-US" sz="1800" b="1" spc="-20" dirty="0" smtClean="0">
                <a:solidFill>
                  <a:schemeClr val="accent5">
                    <a:lumMod val="75000"/>
                  </a:schemeClr>
                </a:solidFill>
                <a:latin typeface="Verdana"/>
                <a:cs typeface="Verdana"/>
              </a:rPr>
              <a:t>values</a:t>
            </a:r>
            <a:r>
              <a:rPr lang="en-US" sz="1800" b="1" spc="-160"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in</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25" dirty="0" smtClean="0">
                <a:solidFill>
                  <a:schemeClr val="accent5">
                    <a:lumMod val="75000"/>
                  </a:schemeClr>
                </a:solidFill>
                <a:latin typeface="Verdana"/>
                <a:cs typeface="Verdana"/>
              </a:rPr>
              <a:t>dataset.</a:t>
            </a:r>
            <a:endParaRPr lang="en-US" sz="1800" b="1" dirty="0" smtClean="0">
              <a:solidFill>
                <a:schemeClr val="accent5">
                  <a:lumMod val="75000"/>
                </a:schemeClr>
              </a:solidFill>
              <a:latin typeface="Verdana"/>
              <a:cs typeface="Verdana"/>
            </a:endParaRPr>
          </a:p>
          <a:p>
            <a:pPr marL="469265" marR="5080" indent="-457200" algn="just">
              <a:lnSpc>
                <a:spcPct val="114999"/>
              </a:lnSpc>
              <a:buFont typeface="AoyagiKouzanFontT"/>
              <a:buChar char="❏"/>
              <a:tabLst>
                <a:tab pos="469900" algn="l"/>
              </a:tabLst>
            </a:pPr>
            <a:r>
              <a:rPr lang="en-US" sz="1800" b="1" spc="45" dirty="0" smtClean="0">
                <a:solidFill>
                  <a:schemeClr val="accent5">
                    <a:lumMod val="75000"/>
                  </a:schemeClr>
                </a:solidFill>
                <a:latin typeface="Verdana"/>
                <a:cs typeface="Verdana"/>
              </a:rPr>
              <a:t>Designing </a:t>
            </a:r>
            <a:r>
              <a:rPr lang="en-US" sz="1800" b="1" spc="40" dirty="0" smtClean="0">
                <a:solidFill>
                  <a:schemeClr val="accent5">
                    <a:lumMod val="75000"/>
                  </a:schemeClr>
                </a:solidFill>
                <a:latin typeface="Verdana"/>
                <a:cs typeface="Verdana"/>
              </a:rPr>
              <a:t>multiple </a:t>
            </a:r>
            <a:r>
              <a:rPr lang="en-US" sz="1800" b="1" spc="-10" dirty="0" smtClean="0">
                <a:solidFill>
                  <a:schemeClr val="accent5">
                    <a:lumMod val="75000"/>
                  </a:schemeClr>
                </a:solidFill>
                <a:latin typeface="Verdana"/>
                <a:cs typeface="Verdana"/>
              </a:rPr>
              <a:t>visualizations </a:t>
            </a:r>
            <a:r>
              <a:rPr lang="en-US" sz="1800" b="1" spc="10" dirty="0" smtClean="0">
                <a:solidFill>
                  <a:schemeClr val="accent5">
                    <a:lumMod val="75000"/>
                  </a:schemeClr>
                </a:solidFill>
                <a:latin typeface="Verdana"/>
                <a:cs typeface="Verdana"/>
              </a:rPr>
              <a:t>to </a:t>
            </a:r>
            <a:r>
              <a:rPr lang="en-US" sz="1800" b="1" spc="20" dirty="0" smtClean="0">
                <a:solidFill>
                  <a:schemeClr val="accent5">
                    <a:lumMod val="75000"/>
                  </a:schemeClr>
                </a:solidFill>
                <a:latin typeface="Verdana"/>
                <a:cs typeface="Verdana"/>
              </a:rPr>
              <a:t>summarize </a:t>
            </a:r>
            <a:r>
              <a:rPr lang="en-US" sz="1800" b="1" spc="35" dirty="0" smtClean="0">
                <a:solidFill>
                  <a:schemeClr val="accent5">
                    <a:lumMod val="75000"/>
                  </a:schemeClr>
                </a:solidFill>
                <a:latin typeface="Verdana"/>
                <a:cs typeface="Verdana"/>
              </a:rPr>
              <a:t>the </a:t>
            </a:r>
            <a:r>
              <a:rPr lang="en-US" sz="1800" b="1" spc="20" dirty="0" smtClean="0">
                <a:solidFill>
                  <a:schemeClr val="accent5">
                    <a:lumMod val="75000"/>
                  </a:schemeClr>
                </a:solidFill>
                <a:latin typeface="Verdana"/>
                <a:cs typeface="Verdana"/>
              </a:rPr>
              <a:t>information </a:t>
            </a:r>
            <a:r>
              <a:rPr lang="en-US" sz="1800" b="1" spc="30" dirty="0" smtClean="0">
                <a:solidFill>
                  <a:schemeClr val="accent5">
                    <a:lumMod val="75000"/>
                  </a:schemeClr>
                </a:solidFill>
                <a:latin typeface="Verdana"/>
                <a:cs typeface="Verdana"/>
              </a:rPr>
              <a:t>in  </a:t>
            </a:r>
            <a:r>
              <a:rPr lang="en-US" sz="1800" b="1" spc="35" dirty="0" smtClean="0">
                <a:solidFill>
                  <a:schemeClr val="accent5">
                    <a:lumMod val="75000"/>
                  </a:schemeClr>
                </a:solidFill>
                <a:latin typeface="Verdana"/>
                <a:cs typeface="Verdana"/>
              </a:rPr>
              <a:t>the</a:t>
            </a:r>
            <a:r>
              <a:rPr lang="en-US" sz="1800" b="1" spc="-7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successfully</a:t>
            </a:r>
            <a:r>
              <a:rPr lang="en-US" sz="1800" b="1" spc="-65"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communicate</a:t>
            </a:r>
            <a:r>
              <a:rPr lang="en-US" sz="1800" b="1" spc="-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65" dirty="0" smtClean="0">
                <a:solidFill>
                  <a:schemeClr val="accent5">
                    <a:lumMod val="75000"/>
                  </a:schemeClr>
                </a:solidFill>
                <a:latin typeface="Verdana"/>
                <a:cs typeface="Verdana"/>
              </a:rPr>
              <a:t> </a:t>
            </a:r>
            <a:r>
              <a:rPr lang="en-US" sz="1800" b="1" spc="-15" dirty="0" smtClean="0">
                <a:solidFill>
                  <a:schemeClr val="accent5">
                    <a:lumMod val="75000"/>
                  </a:schemeClr>
                </a:solidFill>
                <a:latin typeface="Verdana"/>
                <a:cs typeface="Verdana"/>
              </a:rPr>
              <a:t>results</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trends</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  </a:t>
            </a:r>
            <a:r>
              <a:rPr lang="en-US" sz="1800" b="1" spc="35" dirty="0" smtClean="0">
                <a:solidFill>
                  <a:schemeClr val="accent5">
                    <a:lumMod val="75000"/>
                  </a:schemeClr>
                </a:solidFill>
                <a:latin typeface="Verdana"/>
                <a:cs typeface="Verdana"/>
              </a:rPr>
              <a:t>the</a:t>
            </a:r>
            <a:r>
              <a:rPr lang="en-US" sz="1800" b="1" spc="-170"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reader.</a:t>
            </a:r>
            <a:endParaRPr lang="en-US" sz="1800" b="1" dirty="0">
              <a:solidFill>
                <a:schemeClr val="accent5">
                  <a:lumMod val="75000"/>
                </a:schemeClr>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5141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5175" y="304054"/>
            <a:ext cx="7128792" cy="1152128"/>
          </a:xfrm>
        </p:spPr>
        <p:txBody>
          <a:bodyPr>
            <a:normAutofit/>
          </a:bodyPr>
          <a:lstStyle/>
          <a:p>
            <a:r>
              <a:rPr lang="en-IN" sz="6000" b="1" dirty="0" smtClean="0">
                <a:solidFill>
                  <a:schemeClr val="bg2">
                    <a:lumMod val="60000"/>
                    <a:lumOff val="40000"/>
                  </a:schemeClr>
                </a:solidFill>
              </a:rPr>
              <a:t>Conclusion</a:t>
            </a:r>
            <a:endParaRPr lang="en-IN" sz="6000" b="1" dirty="0">
              <a:solidFill>
                <a:schemeClr val="accent5">
                  <a:lumMod val="75000"/>
                </a:schemeClr>
              </a:solidFill>
            </a:endParaRPr>
          </a:p>
        </p:txBody>
      </p:sp>
      <p:sp>
        <p:nvSpPr>
          <p:cNvPr id="3" name="Subtitle 2"/>
          <p:cNvSpPr>
            <a:spLocks noGrp="1"/>
          </p:cNvSpPr>
          <p:nvPr>
            <p:ph type="subTitle" idx="1"/>
          </p:nvPr>
        </p:nvSpPr>
        <p:spPr>
          <a:xfrm>
            <a:off x="460375" y="1412776"/>
            <a:ext cx="8072065" cy="4896544"/>
          </a:xfrm>
          <a:ln>
            <a:noFill/>
          </a:ln>
        </p:spPr>
        <p:txBody>
          <a:bodyPr>
            <a:noAutofit/>
          </a:bodyPr>
          <a:lstStyle/>
          <a:p>
            <a:endParaRPr lang="en-IN" sz="1800" b="1" spc="-25" dirty="0">
              <a:solidFill>
                <a:schemeClr val="accent5">
                  <a:lumMod val="75000"/>
                </a:schemeClr>
              </a:solidFill>
              <a:latin typeface="Verdana"/>
              <a:cs typeface="Verdana"/>
            </a:endParaRPr>
          </a:p>
          <a:p>
            <a:endParaRPr lang="en-IN" sz="1800" b="1" spc="-25" dirty="0">
              <a:solidFill>
                <a:schemeClr val="accent5">
                  <a:lumMod val="75000"/>
                </a:schemeClr>
              </a:solidFill>
              <a:latin typeface="Verdana"/>
              <a:cs typeface="Verdana"/>
            </a:endParaRPr>
          </a:p>
          <a:p>
            <a:pPr algn="l"/>
            <a:r>
              <a:rPr lang="en-IN" sz="1800" b="1" spc="-25" dirty="0" smtClean="0">
                <a:solidFill>
                  <a:schemeClr val="accent5">
                    <a:lumMod val="75000"/>
                  </a:schemeClr>
                </a:solidFill>
                <a:latin typeface="Verdana"/>
                <a:cs typeface="Verdana"/>
              </a:rPr>
              <a:t>1.Training </a:t>
            </a:r>
            <a:r>
              <a:rPr lang="en-IN" sz="1800" b="1" spc="-25" dirty="0">
                <a:solidFill>
                  <a:schemeClr val="accent5">
                    <a:lumMod val="75000"/>
                  </a:schemeClr>
                </a:solidFill>
                <a:latin typeface="Verdana"/>
                <a:cs typeface="Verdana"/>
              </a:rPr>
              <a:t>data R2 and Adjusted R2 Score</a:t>
            </a:r>
          </a:p>
          <a:p>
            <a:pPr marL="285750" indent="-285750" algn="l">
              <a:buFont typeface="Arial" pitchFamily="34" charset="0"/>
              <a:buChar char="•"/>
            </a:pPr>
            <a:r>
              <a:rPr lang="en-IN" sz="1800" b="1" spc="-25" dirty="0">
                <a:solidFill>
                  <a:schemeClr val="accent5">
                    <a:lumMod val="75000"/>
                  </a:schemeClr>
                </a:solidFill>
                <a:latin typeface="Verdana"/>
                <a:cs typeface="Verdana"/>
              </a:rPr>
              <a:t>R2 score 0.83493</a:t>
            </a:r>
          </a:p>
          <a:p>
            <a:pPr marL="285750" indent="-285750" algn="l">
              <a:buFont typeface="Arial" pitchFamily="34" charset="0"/>
              <a:buChar char="•"/>
            </a:pPr>
            <a:r>
              <a:rPr lang="en-IN" sz="1800" b="1" spc="-25" dirty="0">
                <a:solidFill>
                  <a:schemeClr val="accent5">
                    <a:lumMod val="75000"/>
                  </a:schemeClr>
                </a:solidFill>
                <a:latin typeface="Verdana"/>
                <a:cs typeface="Verdana"/>
              </a:rPr>
              <a:t>Adjusted R2 score 0.83464</a:t>
            </a:r>
          </a:p>
          <a:p>
            <a:pPr algn="l"/>
            <a:r>
              <a:rPr lang="en-IN" sz="1800" b="1" spc="-25" dirty="0" smtClean="0">
                <a:solidFill>
                  <a:schemeClr val="accent5">
                    <a:lumMod val="75000"/>
                  </a:schemeClr>
                </a:solidFill>
                <a:latin typeface="Verdana"/>
                <a:cs typeface="Verdana"/>
              </a:rPr>
              <a:t>2.Testing </a:t>
            </a:r>
            <a:r>
              <a:rPr lang="en-IN" sz="1800" b="1" spc="-25" dirty="0">
                <a:solidFill>
                  <a:schemeClr val="accent5">
                    <a:lumMod val="75000"/>
                  </a:schemeClr>
                </a:solidFill>
                <a:latin typeface="Verdana"/>
                <a:cs typeface="Verdana"/>
              </a:rPr>
              <a:t>data R2 and Adjusted R2 Score</a:t>
            </a:r>
          </a:p>
          <a:p>
            <a:pPr marL="285750" indent="-285750" algn="l">
              <a:buFont typeface="Arial" pitchFamily="34" charset="0"/>
              <a:buChar char="•"/>
            </a:pPr>
            <a:r>
              <a:rPr lang="en-IN" sz="1800" b="1" spc="-25" dirty="0">
                <a:solidFill>
                  <a:schemeClr val="accent5">
                    <a:lumMod val="75000"/>
                  </a:schemeClr>
                </a:solidFill>
                <a:latin typeface="Verdana"/>
                <a:cs typeface="Verdana"/>
              </a:rPr>
              <a:t>R2 score 0.8120</a:t>
            </a:r>
          </a:p>
          <a:p>
            <a:pPr marL="285750" indent="-285750" algn="l">
              <a:buFont typeface="Arial" pitchFamily="34" charset="0"/>
              <a:buChar char="•"/>
            </a:pPr>
            <a:r>
              <a:rPr lang="en-IN" sz="1800" b="1" spc="-25" dirty="0">
                <a:solidFill>
                  <a:schemeClr val="accent5">
                    <a:lumMod val="75000"/>
                  </a:schemeClr>
                </a:solidFill>
                <a:latin typeface="Verdana"/>
                <a:cs typeface="Verdana"/>
              </a:rPr>
              <a:t>Adjusted R2 score 0.8107</a:t>
            </a:r>
          </a:p>
          <a:p>
            <a:pPr algn="l"/>
            <a:r>
              <a:rPr lang="en-IN" sz="1800" b="1" spc="-25" dirty="0" smtClean="0">
                <a:solidFill>
                  <a:schemeClr val="accent5">
                    <a:lumMod val="75000"/>
                  </a:schemeClr>
                </a:solidFill>
                <a:latin typeface="Verdana"/>
                <a:cs typeface="Verdana"/>
              </a:rPr>
              <a:t>3.Cross-validation </a:t>
            </a:r>
            <a:r>
              <a:rPr lang="en-IN" sz="1800" b="1" spc="-25" dirty="0">
                <a:solidFill>
                  <a:schemeClr val="accent5">
                    <a:lumMod val="75000"/>
                  </a:schemeClr>
                </a:solidFill>
                <a:latin typeface="Verdana"/>
                <a:cs typeface="Verdana"/>
              </a:rPr>
              <a:t>score</a:t>
            </a:r>
          </a:p>
          <a:p>
            <a:pPr marL="285750" indent="-285750" algn="l">
              <a:buFont typeface="Arial" pitchFamily="34" charset="0"/>
              <a:buChar char="•"/>
            </a:pPr>
            <a:r>
              <a:rPr lang="en-IN" sz="1800" b="1" spc="-25" dirty="0">
                <a:solidFill>
                  <a:schemeClr val="accent5">
                    <a:lumMod val="75000"/>
                  </a:schemeClr>
                </a:solidFill>
                <a:latin typeface="Verdana"/>
                <a:cs typeface="Verdana"/>
              </a:rPr>
              <a:t>cross-validation score 0.805</a:t>
            </a:r>
          </a:p>
          <a:p>
            <a:pPr algn="l"/>
            <a:r>
              <a:rPr lang="en-IN" sz="1800" b="1" spc="-25" dirty="0" smtClean="0">
                <a:solidFill>
                  <a:schemeClr val="accent5">
                    <a:lumMod val="75000"/>
                  </a:schemeClr>
                </a:solidFill>
                <a:latin typeface="Verdana"/>
                <a:cs typeface="Verdana"/>
              </a:rPr>
              <a:t>4.The </a:t>
            </a:r>
            <a:r>
              <a:rPr lang="en-IN" sz="1800" b="1" spc="-25" dirty="0">
                <a:solidFill>
                  <a:schemeClr val="accent5">
                    <a:lumMod val="75000"/>
                  </a:schemeClr>
                </a:solidFill>
                <a:latin typeface="Verdana"/>
                <a:cs typeface="Verdana"/>
              </a:rPr>
              <a:t>performance metrics</a:t>
            </a:r>
          </a:p>
          <a:p>
            <a:pPr marL="285750" indent="-285750" algn="l">
              <a:buFont typeface="Arial" pitchFamily="34" charset="0"/>
              <a:buChar char="•"/>
            </a:pPr>
            <a:r>
              <a:rPr lang="en-IN" sz="1800" b="1" spc="-25" dirty="0">
                <a:solidFill>
                  <a:schemeClr val="accent5">
                    <a:lumMod val="75000"/>
                  </a:schemeClr>
                </a:solidFill>
                <a:latin typeface="Verdana"/>
                <a:cs typeface="Verdana"/>
              </a:rPr>
              <a:t>MAE 0.314</a:t>
            </a:r>
          </a:p>
          <a:p>
            <a:pPr marL="285750" indent="-285750" algn="l">
              <a:buFont typeface="Arial" pitchFamily="34" charset="0"/>
              <a:buChar char="•"/>
            </a:pPr>
            <a:r>
              <a:rPr lang="en-IN" sz="1800" b="1" spc="-25" dirty="0">
                <a:solidFill>
                  <a:schemeClr val="accent5">
                    <a:lumMod val="75000"/>
                  </a:schemeClr>
                </a:solidFill>
                <a:latin typeface="Verdana"/>
                <a:cs typeface="Verdana"/>
              </a:rPr>
              <a:t>MSE 0.183</a:t>
            </a:r>
          </a:p>
          <a:p>
            <a:pPr marL="285750" indent="-285750" algn="l">
              <a:buFont typeface="Arial" pitchFamily="34" charset="0"/>
              <a:buChar char="•"/>
            </a:pPr>
            <a:r>
              <a:rPr lang="en-IN" sz="1800" b="1" spc="-25" dirty="0">
                <a:solidFill>
                  <a:schemeClr val="accent5">
                    <a:lumMod val="75000"/>
                  </a:schemeClr>
                </a:solidFill>
                <a:latin typeface="Verdana"/>
                <a:cs typeface="Verdana"/>
              </a:rPr>
              <a:t>RMSE 0.428</a:t>
            </a:r>
          </a:p>
          <a:p>
            <a:pPr marL="12700" algn="just">
              <a:spcBef>
                <a:spcPts val="420"/>
              </a:spcBef>
              <a:tabLst>
                <a:tab pos="469900" algn="l"/>
              </a:tabLst>
            </a:pPr>
            <a:endParaRPr lang="en-IN" sz="1800" b="1" dirty="0" smtClean="0">
              <a:solidFill>
                <a:schemeClr val="accent5">
                  <a:lumMod val="75000"/>
                </a:schemeClr>
              </a:solidFill>
            </a:endParaRPr>
          </a:p>
          <a:p>
            <a:pPr marL="12700" algn="just">
              <a:lnSpc>
                <a:spcPct val="100000"/>
              </a:lnSpc>
              <a:spcBef>
                <a:spcPts val="420"/>
              </a:spcBef>
              <a:tabLst>
                <a:tab pos="469900" algn="l"/>
              </a:tabLst>
            </a:pPr>
            <a:endParaRPr lang="en-US" sz="1800" b="1" dirty="0" smtClean="0">
              <a:solidFill>
                <a:schemeClr val="accent5">
                  <a:lumMod val="75000"/>
                </a:schemeClr>
              </a:solidFill>
              <a:latin typeface="Verdana"/>
              <a:cs typeface="Verdana"/>
            </a:endParaRPr>
          </a:p>
          <a:p>
            <a:pPr marL="12700" algn="just">
              <a:lnSpc>
                <a:spcPct val="100000"/>
              </a:lnSpc>
              <a:spcBef>
                <a:spcPts val="420"/>
              </a:spcBef>
              <a:tabLst>
                <a:tab pos="469900" algn="l"/>
              </a:tabLst>
            </a:pPr>
            <a:endParaRPr lang="en-US" sz="1800" b="1" dirty="0" smtClean="0">
              <a:solidFill>
                <a:srgbClr val="7030A0"/>
              </a:solidFill>
              <a:latin typeface="Verdana"/>
              <a:cs typeface="Verdana"/>
            </a:endParaRPr>
          </a:p>
          <a:p>
            <a:pPr marL="469900" indent="-457200" algn="just">
              <a:lnSpc>
                <a:spcPct val="100000"/>
              </a:lnSpc>
              <a:spcBef>
                <a:spcPts val="420"/>
              </a:spcBef>
              <a:buFont typeface="AoyagiKouzanFontT"/>
              <a:buChar char="❏"/>
              <a:tabLst>
                <a:tab pos="469900" algn="l"/>
              </a:tabLst>
            </a:pPr>
            <a:endParaRPr lang="en-US" sz="1800" b="1" dirty="0">
              <a:solidFill>
                <a:srgbClr val="7030A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621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40000"/>
                    <a:lumOff val="60000"/>
                  </a:schemeClr>
                </a:solidFill>
              </a:rPr>
              <a:t>.</a:t>
            </a:r>
            <a:endParaRPr lang="en-IN" sz="3600" b="1" dirty="0">
              <a:solidFill>
                <a:schemeClr val="bg2">
                  <a:lumMod val="40000"/>
                  <a:lumOff val="60000"/>
                </a:schemeClr>
              </a:solidFill>
            </a:endParaRPr>
          </a:p>
        </p:txBody>
      </p:sp>
      <p:sp>
        <p:nvSpPr>
          <p:cNvPr id="3" name="Subtitle 2"/>
          <p:cNvSpPr>
            <a:spLocks noGrp="1"/>
          </p:cNvSpPr>
          <p:nvPr>
            <p:ph type="subTitle" idx="1"/>
          </p:nvPr>
        </p:nvSpPr>
        <p:spPr>
          <a:xfrm>
            <a:off x="460375" y="1412776"/>
            <a:ext cx="8072065" cy="3240360"/>
          </a:xfrm>
          <a:ln>
            <a:noFill/>
          </a:ln>
        </p:spPr>
        <p:txBody>
          <a:bodyPr>
            <a:noAutofit/>
          </a:bodyPr>
          <a:lstStyle/>
          <a:p>
            <a:pPr marL="12700" algn="just">
              <a:lnSpc>
                <a:spcPct val="100000"/>
              </a:lnSpc>
              <a:spcBef>
                <a:spcPts val="420"/>
              </a:spcBef>
              <a:tabLst>
                <a:tab pos="469900" algn="l"/>
              </a:tabLst>
            </a:pPr>
            <a:r>
              <a:rPr lang="en-US" sz="1800" b="1" dirty="0" smtClean="0">
                <a:solidFill>
                  <a:srgbClr val="00B0F0"/>
                </a:solidFill>
                <a:latin typeface="Verdana"/>
                <a:cs typeface="Verdana"/>
              </a:rPr>
              <a:t>.</a:t>
            </a:r>
            <a:endParaRPr lang="en-US" sz="1800" b="1" dirty="0">
              <a:solidFill>
                <a:srgbClr val="00B0F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65138"/>
            <a:ext cx="5760639" cy="519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76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128792" cy="1368152"/>
          </a:xfrm>
        </p:spPr>
        <p:txBody>
          <a:bodyPr>
            <a:normAutofit/>
          </a:bodyPr>
          <a:lstStyle/>
          <a:p>
            <a:r>
              <a:rPr lang="en-IN" sz="4800" b="1" dirty="0" smtClean="0">
                <a:solidFill>
                  <a:schemeClr val="bg2">
                    <a:lumMod val="60000"/>
                    <a:lumOff val="40000"/>
                  </a:schemeClr>
                </a:solidFill>
              </a:rPr>
              <a:t>Why </a:t>
            </a:r>
            <a:r>
              <a:rPr lang="en-IN" sz="4800" b="1" dirty="0" smtClean="0">
                <a:solidFill>
                  <a:schemeClr val="bg2">
                    <a:lumMod val="60000"/>
                    <a:lumOff val="40000"/>
                  </a:schemeClr>
                </a:solidFill>
              </a:rPr>
              <a:t>Analysing the Price? </a:t>
            </a:r>
            <a:endParaRPr lang="en-IN" sz="4800" b="1" dirty="0">
              <a:solidFill>
                <a:schemeClr val="accent5">
                  <a:lumMod val="75000"/>
                </a:schemeClr>
              </a:solidFill>
            </a:endParaRPr>
          </a:p>
        </p:txBody>
      </p:sp>
      <p:sp>
        <p:nvSpPr>
          <p:cNvPr id="3" name="Subtitle 2"/>
          <p:cNvSpPr>
            <a:spLocks noGrp="1"/>
          </p:cNvSpPr>
          <p:nvPr>
            <p:ph type="subTitle" idx="1"/>
          </p:nvPr>
        </p:nvSpPr>
        <p:spPr>
          <a:xfrm>
            <a:off x="1043608" y="1556792"/>
            <a:ext cx="6984776" cy="4680520"/>
          </a:xfrm>
        </p:spPr>
        <p:txBody>
          <a:bodyPr>
            <a:normAutofit/>
          </a:bodyPr>
          <a:lstStyle/>
          <a:p>
            <a:pPr algn="l"/>
            <a:r>
              <a:rPr lang="en-IN" sz="4000" dirty="0">
                <a:solidFill>
                  <a:srgbClr val="CC0000"/>
                </a:solidFill>
              </a:rPr>
              <a:t>1</a:t>
            </a:r>
            <a:r>
              <a:rPr lang="en-IN" sz="4000" dirty="0" smtClean="0">
                <a:solidFill>
                  <a:srgbClr val="CC0000"/>
                </a:solidFill>
              </a:rPr>
              <a:t>.</a:t>
            </a:r>
            <a:r>
              <a:rPr lang="en-IN" sz="4000" b="1" dirty="0" smtClean="0">
                <a:solidFill>
                  <a:srgbClr val="CC0000"/>
                </a:solidFill>
              </a:rPr>
              <a:t>Average Order Value</a:t>
            </a:r>
          </a:p>
          <a:p>
            <a:pPr lvl="0" algn="l"/>
            <a:r>
              <a:rPr lang="en-IN" sz="2400" b="1" dirty="0" smtClean="0">
                <a:solidFill>
                  <a:schemeClr val="accent5">
                    <a:lumMod val="75000"/>
                  </a:schemeClr>
                </a:solidFill>
              </a:rPr>
              <a:t>The </a:t>
            </a:r>
            <a:r>
              <a:rPr lang="en-IN" sz="2400" b="1" dirty="0">
                <a:solidFill>
                  <a:schemeClr val="accent5">
                    <a:lumMod val="75000"/>
                  </a:schemeClr>
                </a:solidFill>
              </a:rPr>
              <a:t>average amount spent by customers per order.</a:t>
            </a:r>
          </a:p>
          <a:p>
            <a:pPr algn="l"/>
            <a:r>
              <a:rPr lang="en-IN" sz="4000" b="1" dirty="0" smtClean="0">
                <a:solidFill>
                  <a:srgbClr val="CC0000"/>
                </a:solidFill>
              </a:rPr>
              <a:t>2. </a:t>
            </a:r>
            <a:r>
              <a:rPr lang="en-IN" sz="4000" b="1" dirty="0">
                <a:solidFill>
                  <a:srgbClr val="CC0000"/>
                </a:solidFill>
              </a:rPr>
              <a:t>Customer Acquisition Cost </a:t>
            </a:r>
            <a:endParaRPr lang="en-IN" sz="4000" b="1" dirty="0" smtClean="0">
              <a:solidFill>
                <a:srgbClr val="CC0000"/>
              </a:solidFill>
            </a:endParaRPr>
          </a:p>
          <a:p>
            <a:pPr algn="l"/>
            <a:r>
              <a:rPr lang="en-US" sz="2400" b="1" dirty="0" smtClean="0">
                <a:solidFill>
                  <a:schemeClr val="accent5">
                    <a:lumMod val="75000"/>
                  </a:schemeClr>
                </a:solidFill>
              </a:rPr>
              <a:t>The </a:t>
            </a:r>
            <a:r>
              <a:rPr lang="en-US" sz="2400" b="1" dirty="0">
                <a:solidFill>
                  <a:schemeClr val="accent5">
                    <a:lumMod val="75000"/>
                  </a:schemeClr>
                </a:solidFill>
              </a:rPr>
              <a:t>cost associated with acquiring a new customer</a:t>
            </a:r>
            <a:r>
              <a:rPr lang="en-US" sz="2400" b="1" dirty="0" smtClean="0">
                <a:solidFill>
                  <a:schemeClr val="accent5">
                    <a:lumMod val="75000"/>
                  </a:schemeClr>
                </a:solidFill>
              </a:rPr>
              <a:t>.</a:t>
            </a:r>
          </a:p>
          <a:p>
            <a:pPr algn="l"/>
            <a:r>
              <a:rPr lang="en-IN" sz="4000" b="1" dirty="0" smtClean="0">
                <a:solidFill>
                  <a:srgbClr val="CC0000"/>
                </a:solidFill>
              </a:rPr>
              <a:t>3</a:t>
            </a:r>
            <a:r>
              <a:rPr lang="en-IN" sz="4000" b="1" dirty="0" smtClean="0">
                <a:solidFill>
                  <a:srgbClr val="CC0000"/>
                </a:solidFill>
              </a:rPr>
              <a:t>. </a:t>
            </a:r>
            <a:r>
              <a:rPr lang="en-IN" sz="4000" b="1" dirty="0">
                <a:solidFill>
                  <a:srgbClr val="CC0000"/>
                </a:solidFill>
              </a:rPr>
              <a:t>Customer Lifetime Value </a:t>
            </a:r>
            <a:endParaRPr lang="en-IN" sz="4000" b="1" dirty="0" smtClean="0">
              <a:solidFill>
                <a:srgbClr val="CC0000"/>
              </a:solidFill>
            </a:endParaRPr>
          </a:p>
          <a:p>
            <a:pPr algn="l"/>
            <a:r>
              <a:rPr lang="en-IN" sz="2400" b="1" dirty="0">
                <a:solidFill>
                  <a:schemeClr val="accent5">
                    <a:lumMod val="75000"/>
                  </a:schemeClr>
                </a:solidFill>
              </a:rPr>
              <a:t>Predicting prices that optimize CLTV ensures long-term revenue growth, aligning price points with customer retention strategies.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254773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Introduction</a:t>
            </a:r>
            <a:endParaRPr lang="en-IN" sz="6000" b="1" dirty="0">
              <a:solidFill>
                <a:schemeClr val="accent5">
                  <a:lumMod val="75000"/>
                </a:schemeClr>
              </a:solidFill>
            </a:endParaRPr>
          </a:p>
        </p:txBody>
      </p:sp>
      <p:sp>
        <p:nvSpPr>
          <p:cNvPr id="3" name="Subtitle 2"/>
          <p:cNvSpPr>
            <a:spLocks noGrp="1"/>
          </p:cNvSpPr>
          <p:nvPr>
            <p:ph type="subTitle" idx="1"/>
          </p:nvPr>
        </p:nvSpPr>
        <p:spPr>
          <a:xfrm>
            <a:off x="755576" y="1340768"/>
            <a:ext cx="7704856" cy="5688632"/>
          </a:xfrm>
        </p:spPr>
        <p:txBody>
          <a:bodyPr>
            <a:noAutofit/>
          </a:bodyPr>
          <a:lstStyle/>
          <a:p>
            <a:r>
              <a:rPr lang="en-US" sz="2400" b="1" dirty="0">
                <a:solidFill>
                  <a:schemeClr val="accent5">
                    <a:lumMod val="75000"/>
                  </a:schemeClr>
                </a:solidFill>
              </a:rPr>
              <a:t>In today’s competitive food delivery market, optimizing pricing strategies is crucial for both customer satisfaction and business profitability. </a:t>
            </a:r>
            <a:r>
              <a:rPr lang="en-US" sz="2400" b="1" dirty="0">
                <a:solidFill>
                  <a:schemeClr val="accent5">
                    <a:lumMod val="75000"/>
                  </a:schemeClr>
                </a:solidFill>
              </a:rPr>
              <a:t>This project focuses on developing a predictive model to determine optimal price points for restaurants listed on Zomato. </a:t>
            </a:r>
            <a:r>
              <a:rPr lang="en-US" sz="2400" b="1" dirty="0">
                <a:solidFill>
                  <a:schemeClr val="accent5">
                    <a:lumMod val="75000"/>
                  </a:schemeClr>
                </a:solidFill>
              </a:rPr>
              <a:t>By analyzing historical pricing data, customer purchase behavior, and restaurant characteristics, we aim to identify patterns that can guide pricing decisions</a:t>
            </a:r>
            <a:r>
              <a:rPr lang="en-US" sz="2400" b="1" dirty="0">
                <a:solidFill>
                  <a:schemeClr val="accent5">
                    <a:lumMod val="75000"/>
                  </a:schemeClr>
                </a:solidFill>
              </a:rPr>
              <a:t>. </a:t>
            </a:r>
            <a:r>
              <a:rPr lang="en-US" sz="2400" b="1" dirty="0">
                <a:solidFill>
                  <a:schemeClr val="accent5">
                    <a:lumMod val="75000"/>
                  </a:schemeClr>
                </a:solidFill>
              </a:rPr>
              <a:t>This presentation will walk you through the methodology, key findings, and business implications of our analysis.</a:t>
            </a:r>
            <a:endParaRPr lang="en-IN" sz="24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350386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Problem Statement</a:t>
            </a:r>
            <a:endParaRPr lang="en-IN" sz="6000" b="1" dirty="0">
              <a:solidFill>
                <a:schemeClr val="accent5">
                  <a:lumMod val="75000"/>
                </a:schemeClr>
              </a:solidFill>
            </a:endParaRPr>
          </a:p>
        </p:txBody>
      </p:sp>
      <p:sp>
        <p:nvSpPr>
          <p:cNvPr id="3" name="Subtitle 2"/>
          <p:cNvSpPr>
            <a:spLocks noGrp="1"/>
          </p:cNvSpPr>
          <p:nvPr>
            <p:ph type="subTitle" idx="1"/>
          </p:nvPr>
        </p:nvSpPr>
        <p:spPr>
          <a:xfrm>
            <a:off x="1403648" y="1484784"/>
            <a:ext cx="6400800" cy="4536504"/>
          </a:xfrm>
        </p:spPr>
        <p:txBody>
          <a:bodyPr>
            <a:noAutofit/>
          </a:bodyPr>
          <a:lstStyle/>
          <a:p>
            <a:r>
              <a:rPr lang="en-US" sz="2400" b="1" dirty="0">
                <a:solidFill>
                  <a:schemeClr val="accent5">
                    <a:lumMod val="75000"/>
                  </a:schemeClr>
                </a:solidFill>
              </a:rPr>
              <a:t>Zomato Data Analysis is one of the most useful analysis for foodies who want to taste the best cuisines of every part of the world which lies in their budget. This analysis is also for those who want to find the value for money restaurants in various parts of the country for the cuisines. Additionally, this analysis caters the needs of people who are striving to get the best cuisine of the country and which locality of that country serves that cuisines with maximum number of restaurants.</a:t>
            </a:r>
            <a:endParaRPr lang="en-IN" sz="24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174102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0136" y="404664"/>
            <a:ext cx="4956429"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chemeClr val="accent5">
                    <a:lumMod val="75000"/>
                  </a:schemeClr>
                </a:solidFill>
                <a:latin typeface="Old Standard TT"/>
                <a:cs typeface="Old Standard TT"/>
              </a:rPr>
              <a:t>OVERVIEW OF</a:t>
            </a:r>
            <a:r>
              <a:rPr sz="2400" b="1" spc="-95" dirty="0">
                <a:solidFill>
                  <a:schemeClr val="accent5">
                    <a:lumMod val="75000"/>
                  </a:schemeClr>
                </a:solidFill>
                <a:latin typeface="Old Standard TT"/>
                <a:cs typeface="Old Standard TT"/>
              </a:rPr>
              <a:t> </a:t>
            </a:r>
            <a:r>
              <a:rPr sz="2400" b="1" dirty="0">
                <a:solidFill>
                  <a:schemeClr val="accent5">
                    <a:lumMod val="75000"/>
                  </a:schemeClr>
                </a:solidFill>
                <a:latin typeface="Old Standard TT"/>
                <a:cs typeface="Old Standard TT"/>
              </a:rPr>
              <a:t>ANALYSIS</a:t>
            </a:r>
          </a:p>
        </p:txBody>
      </p:sp>
      <p:sp>
        <p:nvSpPr>
          <p:cNvPr id="7" name="object 7"/>
          <p:cNvSpPr/>
          <p:nvPr/>
        </p:nvSpPr>
        <p:spPr>
          <a:xfrm>
            <a:off x="5632703" y="1586992"/>
            <a:ext cx="3305810" cy="892387"/>
          </a:xfrm>
          <a:custGeom>
            <a:avLst/>
            <a:gdLst/>
            <a:ahLst/>
            <a:cxnLst/>
            <a:rect l="l" t="t" r="r" b="b"/>
            <a:pathLst>
              <a:path w="3305809" h="669289">
                <a:moveTo>
                  <a:pt x="2971038" y="0"/>
                </a:moveTo>
                <a:lnTo>
                  <a:pt x="0" y="0"/>
                </a:lnTo>
                <a:lnTo>
                  <a:pt x="334518" y="334517"/>
                </a:lnTo>
                <a:lnTo>
                  <a:pt x="0" y="669035"/>
                </a:lnTo>
                <a:lnTo>
                  <a:pt x="2971038" y="669035"/>
                </a:lnTo>
                <a:lnTo>
                  <a:pt x="3305555" y="334517"/>
                </a:lnTo>
                <a:lnTo>
                  <a:pt x="2971038" y="0"/>
                </a:lnTo>
                <a:close/>
              </a:path>
            </a:pathLst>
          </a:custGeom>
          <a:solidFill>
            <a:srgbClr val="00695C"/>
          </a:solidFill>
        </p:spPr>
        <p:txBody>
          <a:bodyPr wrap="square" lIns="0" tIns="0" rIns="0" bIns="0" rtlCol="0"/>
          <a:lstStyle/>
          <a:p>
            <a:endParaRPr/>
          </a:p>
        </p:txBody>
      </p:sp>
      <p:sp>
        <p:nvSpPr>
          <p:cNvPr id="8" name="object 8"/>
          <p:cNvSpPr txBox="1"/>
          <p:nvPr/>
        </p:nvSpPr>
        <p:spPr>
          <a:xfrm>
            <a:off x="6277102" y="1824500"/>
            <a:ext cx="201676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Predictive</a:t>
            </a:r>
            <a:r>
              <a:rPr sz="1800" spc="-25" dirty="0">
                <a:solidFill>
                  <a:srgbClr val="FFFFFF"/>
                </a:solidFill>
                <a:latin typeface="Arial"/>
                <a:cs typeface="Arial"/>
              </a:rPr>
              <a:t> </a:t>
            </a:r>
            <a:r>
              <a:rPr sz="1800" spc="-10" dirty="0">
                <a:solidFill>
                  <a:srgbClr val="FFFFFF"/>
                </a:solidFill>
                <a:latin typeface="Arial"/>
                <a:cs typeface="Arial"/>
              </a:rPr>
              <a:t>Modeling</a:t>
            </a:r>
            <a:endParaRPr sz="1800" dirty="0">
              <a:latin typeface="Arial"/>
              <a:cs typeface="Arial"/>
            </a:endParaRPr>
          </a:p>
        </p:txBody>
      </p:sp>
      <p:sp>
        <p:nvSpPr>
          <p:cNvPr id="9" name="object 9"/>
          <p:cNvSpPr txBox="1"/>
          <p:nvPr/>
        </p:nvSpPr>
        <p:spPr>
          <a:xfrm>
            <a:off x="6308597" y="3626782"/>
            <a:ext cx="1905000" cy="1605568"/>
          </a:xfrm>
          <a:prstGeom prst="rect">
            <a:avLst/>
          </a:prstGeom>
        </p:spPr>
        <p:txBody>
          <a:bodyPr vert="horz" wrap="square" lIns="0" tIns="12700" rIns="0" bIns="0" rtlCol="0">
            <a:spAutoFit/>
          </a:bodyPr>
          <a:lstStyle/>
          <a:p>
            <a:pPr marL="12700" marR="5080">
              <a:lnSpc>
                <a:spcPct val="114999"/>
              </a:lnSpc>
              <a:spcBef>
                <a:spcPts val="100"/>
              </a:spcBef>
            </a:pPr>
            <a:r>
              <a:rPr sz="1800" spc="-5" dirty="0">
                <a:latin typeface="Arial"/>
                <a:cs typeface="Arial"/>
              </a:rPr>
              <a:t>Formulate a  statistical model</a:t>
            </a:r>
            <a:r>
              <a:rPr sz="1800" spc="-35" dirty="0">
                <a:latin typeface="Arial"/>
                <a:cs typeface="Arial"/>
              </a:rPr>
              <a:t> </a:t>
            </a:r>
            <a:r>
              <a:rPr sz="1800" dirty="0">
                <a:latin typeface="Arial"/>
                <a:cs typeface="Arial"/>
              </a:rPr>
              <a:t>to  </a:t>
            </a:r>
            <a:r>
              <a:rPr sz="1800" spc="-5" dirty="0">
                <a:latin typeface="Arial"/>
                <a:cs typeface="Arial"/>
              </a:rPr>
              <a:t>forecast an  outcome using  relevant</a:t>
            </a:r>
            <a:r>
              <a:rPr sz="1800" spc="-40" dirty="0">
                <a:latin typeface="Arial"/>
                <a:cs typeface="Arial"/>
              </a:rPr>
              <a:t> </a:t>
            </a:r>
            <a:r>
              <a:rPr sz="1800" spc="-5" dirty="0">
                <a:latin typeface="Arial"/>
                <a:cs typeface="Arial"/>
              </a:rPr>
              <a:t>predictors</a:t>
            </a:r>
            <a:endParaRPr sz="1800" dirty="0">
              <a:latin typeface="Arial"/>
              <a:cs typeface="Arial"/>
            </a:endParaRPr>
          </a:p>
        </p:txBody>
      </p:sp>
      <p:sp>
        <p:nvSpPr>
          <p:cNvPr id="10" name="object 10"/>
          <p:cNvSpPr/>
          <p:nvPr/>
        </p:nvSpPr>
        <p:spPr>
          <a:xfrm>
            <a:off x="1" y="1586992"/>
            <a:ext cx="3302000" cy="892387"/>
          </a:xfrm>
          <a:custGeom>
            <a:avLst/>
            <a:gdLst/>
            <a:ahLst/>
            <a:cxnLst/>
            <a:rect l="l" t="t" r="r" b="b"/>
            <a:pathLst>
              <a:path w="3546475" h="669289">
                <a:moveTo>
                  <a:pt x="3211830" y="0"/>
                </a:moveTo>
                <a:lnTo>
                  <a:pt x="0" y="0"/>
                </a:lnTo>
                <a:lnTo>
                  <a:pt x="0" y="669035"/>
                </a:lnTo>
                <a:lnTo>
                  <a:pt x="3211830" y="669035"/>
                </a:lnTo>
                <a:lnTo>
                  <a:pt x="3546348" y="334517"/>
                </a:lnTo>
                <a:lnTo>
                  <a:pt x="3211830" y="0"/>
                </a:lnTo>
                <a:close/>
              </a:path>
            </a:pathLst>
          </a:custGeom>
          <a:solidFill>
            <a:srgbClr val="359E93"/>
          </a:solidFill>
        </p:spPr>
        <p:txBody>
          <a:bodyPr wrap="square" lIns="0" tIns="0" rIns="0" bIns="0" rtlCol="0"/>
          <a:lstStyle/>
          <a:p>
            <a:endParaRPr/>
          </a:p>
        </p:txBody>
      </p:sp>
      <p:sp>
        <p:nvSpPr>
          <p:cNvPr id="11" name="object 11"/>
          <p:cNvSpPr txBox="1"/>
          <p:nvPr/>
        </p:nvSpPr>
        <p:spPr>
          <a:xfrm>
            <a:off x="955650" y="1825244"/>
            <a:ext cx="147002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0" dirty="0">
                <a:solidFill>
                  <a:srgbClr val="FFFFFF"/>
                </a:solidFill>
                <a:latin typeface="Arial"/>
                <a:cs typeface="Arial"/>
              </a:rPr>
              <a:t> </a:t>
            </a:r>
            <a:r>
              <a:rPr sz="1800" spc="-5" dirty="0">
                <a:solidFill>
                  <a:srgbClr val="FFFFFF"/>
                </a:solidFill>
                <a:latin typeface="Arial"/>
                <a:cs typeface="Arial"/>
              </a:rPr>
              <a:t>Cleaning</a:t>
            </a:r>
            <a:endParaRPr sz="1800" dirty="0">
              <a:latin typeface="Arial"/>
              <a:cs typeface="Arial"/>
            </a:endParaRPr>
          </a:p>
        </p:txBody>
      </p:sp>
      <p:sp>
        <p:nvSpPr>
          <p:cNvPr id="12" name="object 12"/>
          <p:cNvSpPr txBox="1"/>
          <p:nvPr/>
        </p:nvSpPr>
        <p:spPr>
          <a:xfrm>
            <a:off x="734060" y="3581001"/>
            <a:ext cx="2065655" cy="1287660"/>
          </a:xfrm>
          <a:prstGeom prst="rect">
            <a:avLst/>
          </a:prstGeom>
        </p:spPr>
        <p:txBody>
          <a:bodyPr vert="horz" wrap="square" lIns="0" tIns="13335" rIns="0" bIns="0" rtlCol="0">
            <a:spAutoFit/>
          </a:bodyPr>
          <a:lstStyle/>
          <a:p>
            <a:pPr marL="12700" marR="5080">
              <a:lnSpc>
                <a:spcPct val="114999"/>
              </a:lnSpc>
              <a:spcBef>
                <a:spcPts val="105"/>
              </a:spcBef>
            </a:pPr>
            <a:r>
              <a:rPr sz="1800" spc="-5" dirty="0">
                <a:latin typeface="Arial"/>
                <a:cs typeface="Arial"/>
              </a:rPr>
              <a:t>Understand </a:t>
            </a:r>
            <a:r>
              <a:rPr sz="1800" dirty="0">
                <a:latin typeface="Arial"/>
                <a:cs typeface="Arial"/>
              </a:rPr>
              <a:t>the  structure of the  </a:t>
            </a:r>
            <a:r>
              <a:rPr sz="1800" spc="-5" dirty="0">
                <a:latin typeface="Arial"/>
                <a:cs typeface="Arial"/>
              </a:rPr>
              <a:t>dataset and clean  data before</a:t>
            </a:r>
            <a:r>
              <a:rPr sz="1800" spc="-50" dirty="0">
                <a:latin typeface="Arial"/>
                <a:cs typeface="Arial"/>
              </a:rPr>
              <a:t> </a:t>
            </a:r>
            <a:r>
              <a:rPr sz="1800" spc="-10" dirty="0">
                <a:latin typeface="Arial"/>
                <a:cs typeface="Arial"/>
              </a:rPr>
              <a:t>analysis</a:t>
            </a:r>
            <a:endParaRPr sz="1800" dirty="0">
              <a:latin typeface="Arial"/>
              <a:cs typeface="Arial"/>
            </a:endParaRPr>
          </a:p>
        </p:txBody>
      </p:sp>
      <p:sp>
        <p:nvSpPr>
          <p:cNvPr id="13" name="object 13"/>
          <p:cNvSpPr/>
          <p:nvPr/>
        </p:nvSpPr>
        <p:spPr>
          <a:xfrm>
            <a:off x="2944367" y="1586992"/>
            <a:ext cx="3305810" cy="892387"/>
          </a:xfrm>
          <a:custGeom>
            <a:avLst/>
            <a:gdLst/>
            <a:ahLst/>
            <a:cxnLst/>
            <a:rect l="l" t="t" r="r" b="b"/>
            <a:pathLst>
              <a:path w="3305810" h="669289">
                <a:moveTo>
                  <a:pt x="2971037" y="0"/>
                </a:moveTo>
                <a:lnTo>
                  <a:pt x="0" y="0"/>
                </a:lnTo>
                <a:lnTo>
                  <a:pt x="334518" y="334517"/>
                </a:lnTo>
                <a:lnTo>
                  <a:pt x="0" y="669035"/>
                </a:lnTo>
                <a:lnTo>
                  <a:pt x="2971037" y="669035"/>
                </a:lnTo>
                <a:lnTo>
                  <a:pt x="3305555" y="334517"/>
                </a:lnTo>
                <a:lnTo>
                  <a:pt x="2971037" y="0"/>
                </a:lnTo>
                <a:close/>
              </a:path>
            </a:pathLst>
          </a:custGeom>
          <a:solidFill>
            <a:srgbClr val="1C8175"/>
          </a:solidFill>
        </p:spPr>
        <p:txBody>
          <a:bodyPr wrap="square" lIns="0" tIns="0" rIns="0" bIns="0" rtlCol="0"/>
          <a:lstStyle/>
          <a:p>
            <a:endParaRPr/>
          </a:p>
        </p:txBody>
      </p:sp>
      <p:sp>
        <p:nvSpPr>
          <p:cNvPr id="14" name="object 14"/>
          <p:cNvSpPr txBox="1"/>
          <p:nvPr/>
        </p:nvSpPr>
        <p:spPr>
          <a:xfrm>
            <a:off x="3742691" y="1824500"/>
            <a:ext cx="1710689"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5" dirty="0">
                <a:solidFill>
                  <a:srgbClr val="FFFFFF"/>
                </a:solidFill>
                <a:latin typeface="Arial"/>
                <a:cs typeface="Arial"/>
              </a:rPr>
              <a:t> </a:t>
            </a:r>
            <a:r>
              <a:rPr sz="1800" spc="-5" dirty="0">
                <a:solidFill>
                  <a:srgbClr val="FFFFFF"/>
                </a:solidFill>
                <a:latin typeface="Arial"/>
                <a:cs typeface="Arial"/>
              </a:rPr>
              <a:t>Exploration</a:t>
            </a:r>
            <a:endParaRPr sz="1800" dirty="0">
              <a:latin typeface="Arial"/>
              <a:cs typeface="Arial"/>
            </a:endParaRPr>
          </a:p>
        </p:txBody>
      </p:sp>
      <p:sp>
        <p:nvSpPr>
          <p:cNvPr id="15" name="object 15"/>
          <p:cNvSpPr txBox="1"/>
          <p:nvPr/>
        </p:nvSpPr>
        <p:spPr>
          <a:xfrm>
            <a:off x="3626358" y="3545641"/>
            <a:ext cx="1993900" cy="1923475"/>
          </a:xfrm>
          <a:prstGeom prst="rect">
            <a:avLst/>
          </a:prstGeom>
        </p:spPr>
        <p:txBody>
          <a:bodyPr vert="horz" wrap="square" lIns="0" tIns="12065" rIns="0" bIns="0" rtlCol="0">
            <a:spAutoFit/>
          </a:bodyPr>
          <a:lstStyle/>
          <a:p>
            <a:pPr marL="12700" marR="5080">
              <a:lnSpc>
                <a:spcPct val="114999"/>
              </a:lnSpc>
              <a:spcBef>
                <a:spcPts val="95"/>
              </a:spcBef>
            </a:pPr>
            <a:r>
              <a:rPr sz="1800" spc="-5" dirty="0">
                <a:latin typeface="Arial"/>
                <a:cs typeface="Arial"/>
              </a:rPr>
              <a:t>Uncover initial  patterns,  characteristics,</a:t>
            </a:r>
            <a:r>
              <a:rPr sz="1800" spc="-30" dirty="0">
                <a:latin typeface="Arial"/>
                <a:cs typeface="Arial"/>
              </a:rPr>
              <a:t> </a:t>
            </a:r>
            <a:r>
              <a:rPr sz="1800" spc="-5" dirty="0">
                <a:latin typeface="Arial"/>
                <a:cs typeface="Arial"/>
              </a:rPr>
              <a:t>and  points </a:t>
            </a:r>
            <a:r>
              <a:rPr sz="1800" dirty="0">
                <a:latin typeface="Arial"/>
                <a:cs typeface="Arial"/>
              </a:rPr>
              <a:t>of </a:t>
            </a:r>
            <a:r>
              <a:rPr sz="1800" spc="-5" dirty="0">
                <a:latin typeface="Arial"/>
                <a:cs typeface="Arial"/>
              </a:rPr>
              <a:t>interest  using visual  exploration</a:t>
            </a:r>
            <a:endParaRPr sz="1800" dirty="0">
              <a:latin typeface="Arial"/>
              <a:cs typeface="Arial"/>
            </a:endParaRPr>
          </a:p>
        </p:txBody>
      </p:sp>
      <p:sp>
        <p:nvSpPr>
          <p:cNvPr id="16" name="object 16"/>
          <p:cNvSpPr/>
          <p:nvPr/>
        </p:nvSpPr>
        <p:spPr>
          <a:xfrm>
            <a:off x="4454652" y="2570481"/>
            <a:ext cx="617220" cy="82092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083553" y="2588768"/>
            <a:ext cx="527303" cy="70104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232916" y="2588769"/>
            <a:ext cx="617220" cy="820927"/>
          </a:xfrm>
          <a:prstGeom prst="rect">
            <a:avLst/>
          </a:prstGeom>
          <a:blipFill>
            <a:blip r:embed="rId4"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6376" y="12568"/>
            <a:ext cx="1190925" cy="1112176"/>
          </a:xfrm>
          <a:prstGeom prst="rect">
            <a:avLst/>
          </a:prstGeom>
          <a:effectLst>
            <a:glow>
              <a:schemeClr val="accent1">
                <a:alpha val="32000"/>
              </a:schemeClr>
            </a:glow>
            <a:softEdge rad="330200"/>
          </a:effectLst>
        </p:spPr>
      </p:pic>
    </p:spTree>
    <p:extLst>
      <p:ext uri="{BB962C8B-B14F-4D97-AF65-F5344CB8AC3E}">
        <p14:creationId xmlns:p14="http://schemas.microsoft.com/office/powerpoint/2010/main" val="141415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Top Restaurants</a:t>
            </a:r>
            <a:endParaRPr lang="en-IN" sz="6000" b="1" dirty="0">
              <a:solidFill>
                <a:schemeClr val="accent5">
                  <a:lumMod val="75000"/>
                </a:schemeClr>
              </a:solidFill>
            </a:endParaRPr>
          </a:p>
        </p:txBody>
      </p:sp>
      <p:sp>
        <p:nvSpPr>
          <p:cNvPr id="3" name="Subtitle 2"/>
          <p:cNvSpPr>
            <a:spLocks noGrp="1"/>
          </p:cNvSpPr>
          <p:nvPr>
            <p:ph type="subTitle" idx="1"/>
          </p:nvPr>
        </p:nvSpPr>
        <p:spPr>
          <a:xfrm>
            <a:off x="395536" y="1843982"/>
            <a:ext cx="2160240" cy="392443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Brabeque Nation is the most polpular</a:t>
            </a:r>
            <a:r>
              <a:rPr lang="en-IN" sz="1800" b="1" dirty="0">
                <a:solidFill>
                  <a:schemeClr val="accent5">
                    <a:lumMod val="75000"/>
                  </a:schemeClr>
                </a:solidFill>
              </a:rPr>
              <a:t> </a:t>
            </a:r>
            <a:r>
              <a:rPr lang="en-IN" sz="1800" b="1" dirty="0" smtClean="0">
                <a:solidFill>
                  <a:schemeClr val="accent5">
                    <a:lumMod val="75000"/>
                  </a:schemeClr>
                </a:solidFill>
              </a:rPr>
              <a:t>followed by Dominos and subway.</a:t>
            </a:r>
          </a:p>
          <a:p>
            <a:pPr marL="457200" indent="-457200" algn="l">
              <a:buFont typeface="Wingdings" pitchFamily="2" charset="2"/>
              <a:buChar char="q"/>
            </a:pPr>
            <a:r>
              <a:rPr lang="en-IN" sz="1800" b="1" dirty="0" smtClean="0">
                <a:solidFill>
                  <a:schemeClr val="accent5">
                    <a:lumMod val="75000"/>
                  </a:schemeClr>
                </a:solidFill>
              </a:rPr>
              <a:t>50% are international outlets.</a:t>
            </a:r>
          </a:p>
          <a:p>
            <a:pPr marL="457200" indent="-457200" algn="l">
              <a:buFont typeface="Wingdings" pitchFamily="2" charset="2"/>
              <a:buChar char="q"/>
            </a:pPr>
            <a:r>
              <a:rPr lang="en-IN" sz="1800" b="1" dirty="0" smtClean="0">
                <a:solidFill>
                  <a:schemeClr val="accent5">
                    <a:lumMod val="75000"/>
                  </a:schemeClr>
                </a:solidFill>
              </a:rPr>
              <a:t>Barbeque Nation has almost double votes than dominos.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314" y="1567825"/>
            <a:ext cx="600075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75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Online Delivery </a:t>
            </a:r>
            <a:endParaRPr lang="en-IN" sz="6000" b="1" dirty="0">
              <a:solidFill>
                <a:schemeClr val="accent5">
                  <a:lumMod val="75000"/>
                </a:schemeClr>
              </a:solidFill>
            </a:endParaRPr>
          </a:p>
        </p:txBody>
      </p:sp>
      <p:sp>
        <p:nvSpPr>
          <p:cNvPr id="3" name="Subtitle 2"/>
          <p:cNvSpPr>
            <a:spLocks noGrp="1"/>
          </p:cNvSpPr>
          <p:nvPr>
            <p:ph type="subTitle" idx="1"/>
          </p:nvPr>
        </p:nvSpPr>
        <p:spPr>
          <a:xfrm>
            <a:off x="307975" y="1556792"/>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Surprizingly only one-forth restaurants has online delivery facility.</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551081"/>
            <a:ext cx="4810894"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06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Price </a:t>
            </a:r>
            <a:r>
              <a:rPr lang="en-IN" sz="6000" b="1" dirty="0" err="1" smtClean="0">
                <a:solidFill>
                  <a:schemeClr val="bg2">
                    <a:lumMod val="60000"/>
                    <a:lumOff val="40000"/>
                  </a:schemeClr>
                </a:solidFill>
              </a:rPr>
              <a:t>Catagory</a:t>
            </a:r>
            <a:endParaRPr lang="en-IN" sz="6000" b="1" dirty="0">
              <a:solidFill>
                <a:schemeClr val="accent5">
                  <a:lumMod val="75000"/>
                </a:schemeClr>
              </a:solidFill>
            </a:endParaRPr>
          </a:p>
        </p:txBody>
      </p:sp>
      <p:sp>
        <p:nvSpPr>
          <p:cNvPr id="3" name="Subtitle 2"/>
          <p:cNvSpPr>
            <a:spLocks noGrp="1"/>
          </p:cNvSpPr>
          <p:nvPr>
            <p:ph type="subTitle" idx="1"/>
          </p:nvPr>
        </p:nvSpPr>
        <p:spPr>
          <a:xfrm>
            <a:off x="307975" y="1556792"/>
            <a:ext cx="3600400" cy="302433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50% of the restaurants offers cheap food (less than 500) followed by Moderate(between 500-1000) with 33%.</a:t>
            </a:r>
          </a:p>
          <a:p>
            <a:pPr marL="457200" indent="-457200" algn="l">
              <a:buFont typeface="Wingdings" pitchFamily="2" charset="2"/>
              <a:buChar char="q"/>
            </a:pPr>
            <a:r>
              <a:rPr lang="en-IN" sz="1800" b="1" dirty="0" smtClean="0">
                <a:solidFill>
                  <a:schemeClr val="accent5">
                    <a:lumMod val="75000"/>
                  </a:schemeClr>
                </a:solidFill>
              </a:rPr>
              <a:t>Roughly around 4% restaurants are </a:t>
            </a:r>
            <a:r>
              <a:rPr lang="en-IN" sz="1800" b="1" dirty="0" err="1" smtClean="0">
                <a:solidFill>
                  <a:schemeClr val="accent5">
                    <a:lumMod val="75000"/>
                  </a:schemeClr>
                </a:solidFill>
              </a:rPr>
              <a:t>Premimum</a:t>
            </a:r>
            <a:r>
              <a:rPr lang="en-IN" sz="1800" b="1" dirty="0" smtClean="0">
                <a:solidFill>
                  <a:schemeClr val="accent5">
                    <a:lumMod val="75000"/>
                  </a:schemeClr>
                </a:solidFill>
              </a:rPr>
              <a:t>.</a:t>
            </a:r>
          </a:p>
          <a:p>
            <a:pPr marL="457200" indent="-457200" algn="l">
              <a:buFont typeface="Wingdings" pitchFamily="2" charset="2"/>
              <a:buChar char="q"/>
            </a:pP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484784"/>
            <a:ext cx="4608513" cy="452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57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Top Cities</a:t>
            </a:r>
            <a:endParaRPr lang="en-IN" sz="3600" b="1" dirty="0">
              <a:solidFill>
                <a:schemeClr val="accent5">
                  <a:lumMod val="75000"/>
                </a:schemeClr>
              </a:solidFill>
            </a:endParaRPr>
          </a:p>
        </p:txBody>
      </p:sp>
      <p:sp>
        <p:nvSpPr>
          <p:cNvPr id="3" name="Subtitle 2"/>
          <p:cNvSpPr>
            <a:spLocks noGrp="1"/>
          </p:cNvSpPr>
          <p:nvPr>
            <p:ph type="subTitle" idx="1"/>
          </p:nvPr>
        </p:nvSpPr>
        <p:spPr>
          <a:xfrm>
            <a:off x="15367" y="1628800"/>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New Delhi has more than 5000 restaurants.</a:t>
            </a:r>
          </a:p>
          <a:p>
            <a:pPr marL="457200" indent="-457200" algn="l">
              <a:buFont typeface="Wingdings" pitchFamily="2" charset="2"/>
              <a:buChar char="q"/>
            </a:pPr>
            <a:r>
              <a:rPr lang="en-IN" sz="1800" b="1" dirty="0" smtClean="0">
                <a:solidFill>
                  <a:schemeClr val="accent5">
                    <a:lumMod val="75000"/>
                  </a:schemeClr>
                </a:solidFill>
              </a:rPr>
              <a:t>All top 5 cities are from North India.</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273336"/>
            <a:ext cx="4950296"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86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567</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MINI PROJECT 1 ZOMATO PRICE PREDICTION FOR TWO(REGRESSION)</vt:lpstr>
      <vt:lpstr>Why Analysing the Price? </vt:lpstr>
      <vt:lpstr>Introduction</vt:lpstr>
      <vt:lpstr>Problem Statement</vt:lpstr>
      <vt:lpstr>OVERVIEW OF ANALYSIS</vt:lpstr>
      <vt:lpstr>Top Restaurants</vt:lpstr>
      <vt:lpstr>Online Delivery </vt:lpstr>
      <vt:lpstr>Price Catagory</vt:lpstr>
      <vt:lpstr>Top Cities</vt:lpstr>
      <vt:lpstr>Restaurants Vs Price</vt:lpstr>
      <vt:lpstr>Cheap Price Restaurants</vt:lpstr>
      <vt:lpstr>Gradient Boosting Algo.</vt:lpstr>
      <vt:lpstr>Feature importance</vt:lpstr>
      <vt:lpstr>Challenges</vt:lpstr>
      <vt:lpstr>Conclusion</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22</cp:revision>
  <dcterms:created xsi:type="dcterms:W3CDTF">2024-05-21T07:36:11Z</dcterms:created>
  <dcterms:modified xsi:type="dcterms:W3CDTF">2024-08-29T11:01:07Z</dcterms:modified>
</cp:coreProperties>
</file>