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4" r:id="rId7"/>
    <p:sldId id="265" r:id="rId8"/>
    <p:sldId id="266" r:id="rId9"/>
    <p:sldId id="267" r:id="rId10"/>
    <p:sldId id="268" r:id="rId11"/>
    <p:sldId id="269" r:id="rId12"/>
    <p:sldId id="270" r:id="rId13"/>
    <p:sldId id="279" r:id="rId14"/>
    <p:sldId id="280" r:id="rId15"/>
    <p:sldId id="281" r:id="rId16"/>
    <p:sldId id="282" r:id="rId17"/>
    <p:sldId id="283" r:id="rId18"/>
    <p:sldId id="284"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273570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A6B64-FB25-45A5-BF1C-47CC64FBADAB}"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80834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500239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46248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406928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fld id="{CFFA6B64-FB25-45A5-BF1C-47CC64FBADAB}"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501A53-24D8-4751-83A2-A5BF52053515}" type="slidenum">
              <a:rPr lang="en-IN" smtClean="0"/>
              <a:t>‹#›</a:t>
            </a:fld>
            <a:endParaRPr lang="en-IN"/>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4368" y="28890"/>
            <a:ext cx="1259632" cy="1167862"/>
          </a:xfrm>
          <a:prstGeom prst="rect">
            <a:avLst/>
          </a:prstGeom>
          <a:blipFill dpi="0" rotWithShape="1">
            <a:blip r:embed="rId3">
              <a:alphaModFix amt="97000"/>
            </a:blip>
            <a:srcRect/>
            <a:tile tx="0" ty="0" sx="100000" sy="100000" flip="none" algn="tl"/>
          </a:blipFill>
        </p:spPr>
      </p:pic>
    </p:spTree>
    <p:extLst>
      <p:ext uri="{BB962C8B-B14F-4D97-AF65-F5344CB8AC3E}">
        <p14:creationId xmlns:p14="http://schemas.microsoft.com/office/powerpoint/2010/main" val="246775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FA6B64-FB25-45A5-BF1C-47CC64FBADAB}"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3297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FFA6B64-FB25-45A5-BF1C-47CC64FBADAB}"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40783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FFA6B64-FB25-45A5-BF1C-47CC64FBADAB}"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279965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FFA6B64-FB25-45A5-BF1C-47CC64FBADAB}"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140500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A6B64-FB25-45A5-BF1C-47CC64FBADAB}" type="datetimeFigureOut">
              <a:rPr lang="en-IN" smtClean="0"/>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77260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A6B64-FB25-45A5-BF1C-47CC64FBADAB}"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25190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A6B64-FB25-45A5-BF1C-47CC64FBADAB}" type="datetimeFigureOut">
              <a:rPr lang="en-IN" smtClean="0"/>
              <a:t>29-08-2024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01A53-24D8-4751-83A2-A5BF52053515}" type="slidenum">
              <a:rPr lang="en-IN" smtClean="0"/>
              <a:t>‹#›</a:t>
            </a:fld>
            <a:endParaRPr lang="en-IN"/>
          </a:p>
        </p:txBody>
      </p:sp>
    </p:spTree>
    <p:extLst>
      <p:ext uri="{BB962C8B-B14F-4D97-AF65-F5344CB8AC3E}">
        <p14:creationId xmlns:p14="http://schemas.microsoft.com/office/powerpoint/2010/main" val="127582306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96752"/>
            <a:ext cx="7772400" cy="1872208"/>
          </a:xfrm>
        </p:spPr>
        <p:txBody>
          <a:bodyPr>
            <a:normAutofit fontScale="90000"/>
          </a:bodyPr>
          <a:lstStyle/>
          <a:p>
            <a:r>
              <a:rPr lang="en-IN" sz="5400" b="1" dirty="0" smtClean="0">
                <a:solidFill>
                  <a:schemeClr val="bg2">
                    <a:lumMod val="60000"/>
                    <a:lumOff val="40000"/>
                  </a:schemeClr>
                </a:solidFill>
              </a:rPr>
              <a:t>MINI </a:t>
            </a:r>
            <a:r>
              <a:rPr lang="en-IN" sz="5400" b="1" dirty="0" smtClean="0">
                <a:solidFill>
                  <a:schemeClr val="bg2">
                    <a:lumMod val="60000"/>
                    <a:lumOff val="40000"/>
                  </a:schemeClr>
                </a:solidFill>
              </a:rPr>
              <a:t>PROJECT </a:t>
            </a:r>
            <a:r>
              <a:rPr lang="en-IN" sz="5400" b="1" dirty="0" smtClean="0">
                <a:solidFill>
                  <a:schemeClr val="bg2">
                    <a:lumMod val="60000"/>
                    <a:lumOff val="40000"/>
                  </a:schemeClr>
                </a:solidFill>
              </a:rPr>
              <a:t>2</a:t>
            </a:r>
            <a:r>
              <a:rPr lang="en-IN" b="1" dirty="0" smtClean="0">
                <a:solidFill>
                  <a:schemeClr val="bg2">
                    <a:lumMod val="60000"/>
                    <a:lumOff val="40000"/>
                  </a:schemeClr>
                </a:solidFill>
              </a:rPr>
              <a:t/>
            </a:r>
            <a:br>
              <a:rPr lang="en-IN" b="1" dirty="0" smtClean="0">
                <a:solidFill>
                  <a:schemeClr val="bg2">
                    <a:lumMod val="60000"/>
                    <a:lumOff val="40000"/>
                  </a:schemeClr>
                </a:solidFill>
              </a:rPr>
            </a:br>
            <a:r>
              <a:rPr lang="en-IN" b="1" dirty="0" smtClean="0">
                <a:solidFill>
                  <a:srgbClr val="C00000"/>
                </a:solidFill>
              </a:rPr>
              <a:t>TELECOM CUSTOMER CHURN(CLASSIFICATION)</a:t>
            </a:r>
            <a:endParaRPr lang="en-IN" b="1" dirty="0">
              <a:solidFill>
                <a:srgbClr val="C00000"/>
              </a:solidFill>
            </a:endParaRPr>
          </a:p>
        </p:txBody>
      </p:sp>
      <p:sp>
        <p:nvSpPr>
          <p:cNvPr id="3" name="Subtitle 2"/>
          <p:cNvSpPr>
            <a:spLocks noGrp="1"/>
          </p:cNvSpPr>
          <p:nvPr>
            <p:ph type="subTitle" idx="1"/>
          </p:nvPr>
        </p:nvSpPr>
        <p:spPr>
          <a:xfrm>
            <a:off x="1403648" y="4221088"/>
            <a:ext cx="6400800" cy="1752600"/>
          </a:xfrm>
        </p:spPr>
        <p:txBody>
          <a:bodyPr>
            <a:normAutofit fontScale="92500"/>
          </a:bodyPr>
          <a:lstStyle/>
          <a:p>
            <a:r>
              <a:rPr lang="en-IN" b="1" dirty="0" smtClean="0">
                <a:solidFill>
                  <a:srgbClr val="FF0000"/>
                </a:solidFill>
              </a:rPr>
              <a:t>BY</a:t>
            </a:r>
          </a:p>
          <a:p>
            <a:r>
              <a:rPr lang="en-IN" b="1" dirty="0" smtClean="0">
                <a:solidFill>
                  <a:srgbClr val="FF0000"/>
                </a:solidFill>
              </a:rPr>
              <a:t>VIKASH KUMAR DIWAKAR</a:t>
            </a:r>
          </a:p>
          <a:p>
            <a:r>
              <a:rPr lang="en-IN" b="1" dirty="0" smtClean="0">
                <a:solidFill>
                  <a:srgbClr val="FF0000"/>
                </a:solidFill>
              </a:rPr>
              <a:t>AI/ML INTERN</a:t>
            </a:r>
            <a:r>
              <a:rPr lang="en-IN" b="1" dirty="0" smtClean="0">
                <a:solidFill>
                  <a:srgbClr val="FF0000"/>
                </a:solidFill>
              </a:rPr>
              <a:t>, SCIFOR TECHNOLOGY</a:t>
            </a:r>
            <a:endParaRPr lang="en-IN" b="1" dirty="0" smtClean="0">
              <a:solidFill>
                <a:srgbClr val="FF0000"/>
              </a:solidFill>
            </a:endParaRPr>
          </a:p>
          <a:p>
            <a:endParaRPr lang="en-IN" dirty="0">
              <a:solidFill>
                <a:srgbClr val="FF000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783197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Monthly Charges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Contract type</a:t>
            </a:r>
            <a:endParaRPr lang="en-IN" sz="3600" b="1" dirty="0">
              <a:solidFill>
                <a:schemeClr val="accent5">
                  <a:lumMod val="75000"/>
                </a:schemeClr>
              </a:solidFill>
            </a:endParaRPr>
          </a:p>
        </p:txBody>
      </p:sp>
      <p:sp>
        <p:nvSpPr>
          <p:cNvPr id="3" name="Subtitle 2"/>
          <p:cNvSpPr>
            <a:spLocks noGrp="1"/>
          </p:cNvSpPr>
          <p:nvPr>
            <p:ph type="subTitle" idx="1"/>
          </p:nvPr>
        </p:nvSpPr>
        <p:spPr>
          <a:xfrm>
            <a:off x="799463" y="5589240"/>
            <a:ext cx="7560840" cy="778693"/>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Average customers that churned had a one and two year contract type having monthly charges equally high.</a:t>
            </a:r>
            <a:endParaRPr lang="en-IN" sz="18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799" y="1052736"/>
            <a:ext cx="7882657" cy="427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477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Tenure by Internet Users</a:t>
            </a:r>
            <a:endParaRPr lang="en-IN" sz="3600" b="1" dirty="0">
              <a:solidFill>
                <a:schemeClr val="accent5">
                  <a:lumMod val="75000"/>
                </a:schemeClr>
              </a:solidFill>
            </a:endParaRPr>
          </a:p>
        </p:txBody>
      </p:sp>
      <p:sp>
        <p:nvSpPr>
          <p:cNvPr id="3" name="Subtitle 2"/>
          <p:cNvSpPr>
            <a:spLocks noGrp="1"/>
          </p:cNvSpPr>
          <p:nvPr>
            <p:ph type="subTitle" idx="1"/>
          </p:nvPr>
        </p:nvSpPr>
        <p:spPr>
          <a:xfrm>
            <a:off x="765175" y="5733256"/>
            <a:ext cx="7560840" cy="936104"/>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Density of Customers with no internet services tends to have churned more often whereas </a:t>
            </a:r>
            <a:r>
              <a:rPr lang="en-IN" sz="1800" b="1" dirty="0" err="1" smtClean="0">
                <a:solidFill>
                  <a:schemeClr val="accent5">
                    <a:lumMod val="75000"/>
                  </a:schemeClr>
                </a:solidFill>
              </a:rPr>
              <a:t>fiber</a:t>
            </a:r>
            <a:r>
              <a:rPr lang="en-IN" sz="1800" b="1" dirty="0" smtClean="0">
                <a:solidFill>
                  <a:schemeClr val="accent5">
                    <a:lumMod val="75000"/>
                  </a:schemeClr>
                </a:solidFill>
              </a:rPr>
              <a:t> optic users churned very less.</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1262063"/>
            <a:ext cx="7391400"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38" y="1262062"/>
            <a:ext cx="8010525"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738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4800" b="1" dirty="0" smtClean="0">
                <a:solidFill>
                  <a:schemeClr val="bg2">
                    <a:lumMod val="60000"/>
                    <a:lumOff val="40000"/>
                  </a:schemeClr>
                </a:solidFill>
              </a:rPr>
              <a:t>Senior citizens </a:t>
            </a:r>
            <a:r>
              <a:rPr lang="en-IN" sz="4800" b="1" dirty="0" err="1" smtClean="0">
                <a:solidFill>
                  <a:schemeClr val="bg2">
                    <a:lumMod val="60000"/>
                    <a:lumOff val="40000"/>
                  </a:schemeClr>
                </a:solidFill>
              </a:rPr>
              <a:t>vs</a:t>
            </a:r>
            <a:r>
              <a:rPr lang="en-IN" sz="4800" b="1" dirty="0" smtClean="0">
                <a:solidFill>
                  <a:schemeClr val="bg2">
                    <a:lumMod val="60000"/>
                    <a:lumOff val="40000"/>
                  </a:schemeClr>
                </a:solidFill>
              </a:rPr>
              <a:t> churn</a:t>
            </a:r>
            <a:endParaRPr lang="en-IN" sz="48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285750" indent="-285750" algn="l">
              <a:buFont typeface="Wingdings" pitchFamily="2" charset="2"/>
              <a:buChar char="q"/>
            </a:pPr>
            <a:r>
              <a:rPr lang="en-IN" sz="1800" b="1" dirty="0" smtClean="0">
                <a:solidFill>
                  <a:schemeClr val="accent5">
                    <a:lumMod val="75000"/>
                  </a:schemeClr>
                </a:solidFill>
              </a:rPr>
              <a:t>Senior citizens tends to churn less.</a:t>
            </a:r>
            <a:endParaRPr lang="en-IN" sz="18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134316"/>
            <a:ext cx="5616625" cy="411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94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4800" b="1" dirty="0" smtClean="0">
                <a:solidFill>
                  <a:schemeClr val="bg2">
                    <a:lumMod val="60000"/>
                    <a:lumOff val="40000"/>
                  </a:schemeClr>
                </a:solidFill>
              </a:rPr>
              <a:t>Internet service by Churn</a:t>
            </a:r>
            <a:endParaRPr lang="en-IN" sz="48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The percentage of churn by the customers using </a:t>
            </a:r>
            <a:r>
              <a:rPr lang="en-IN" sz="1800" b="1" dirty="0" err="1" smtClean="0">
                <a:solidFill>
                  <a:schemeClr val="accent5">
                    <a:lumMod val="75000"/>
                  </a:schemeClr>
                </a:solidFill>
              </a:rPr>
              <a:t>fiber</a:t>
            </a:r>
            <a:r>
              <a:rPr lang="en-IN" sz="1800" b="1" dirty="0" smtClean="0">
                <a:solidFill>
                  <a:schemeClr val="accent5">
                    <a:lumMod val="75000"/>
                  </a:schemeClr>
                </a:solidFill>
              </a:rPr>
              <a:t> optic is very high as compared to others.</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000" y="1080168"/>
            <a:ext cx="7240840" cy="4333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7315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fontScale="90000"/>
          </a:bodyPr>
          <a:lstStyle/>
          <a:p>
            <a:r>
              <a:rPr lang="en-IN" sz="4800" b="1" dirty="0" smtClean="0">
                <a:solidFill>
                  <a:schemeClr val="bg2">
                    <a:lumMod val="60000"/>
                    <a:lumOff val="40000"/>
                  </a:schemeClr>
                </a:solidFill>
              </a:rPr>
              <a:t>Handling Imbalanced Data using SMOTE</a:t>
            </a:r>
            <a:endParaRPr lang="en-IN" sz="48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457200" indent="-457200" algn="l">
              <a:buFont typeface="Wingdings" pitchFamily="2" charset="2"/>
              <a:buChar char="q"/>
            </a:pPr>
            <a:r>
              <a:rPr lang="en-IN" sz="1800" b="1" dirty="0" err="1" smtClean="0">
                <a:solidFill>
                  <a:schemeClr val="accent5">
                    <a:lumMod val="75000"/>
                  </a:schemeClr>
                </a:solidFill>
              </a:rPr>
              <a:t>Upscaled</a:t>
            </a:r>
            <a:r>
              <a:rPr lang="en-IN" sz="1800" b="1" dirty="0" smtClean="0">
                <a:solidFill>
                  <a:schemeClr val="accent5">
                    <a:lumMod val="75000"/>
                  </a:schemeClr>
                </a:solidFill>
              </a:rPr>
              <a:t> the data suing SMOTE to </a:t>
            </a:r>
            <a:r>
              <a:rPr lang="en-IN" sz="1800" b="1" dirty="0" err="1" smtClean="0">
                <a:solidFill>
                  <a:schemeClr val="accent5">
                    <a:lumMod val="75000"/>
                  </a:schemeClr>
                </a:solidFill>
              </a:rPr>
              <a:t>handel</a:t>
            </a:r>
            <a:r>
              <a:rPr lang="en-IN" sz="1800" b="1" dirty="0" smtClean="0">
                <a:solidFill>
                  <a:schemeClr val="accent5">
                    <a:lumMod val="75000"/>
                  </a:schemeClr>
                </a:solidFill>
              </a:rPr>
              <a:t> class imbalance.</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103" y="1628800"/>
            <a:ext cx="3698354" cy="349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a:xfrm>
            <a:off x="4499992" y="3284984"/>
            <a:ext cx="57606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1628800"/>
            <a:ext cx="3622179" cy="349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080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4800" b="1" dirty="0" smtClean="0">
                <a:solidFill>
                  <a:schemeClr val="bg2">
                    <a:lumMod val="60000"/>
                    <a:lumOff val="40000"/>
                  </a:schemeClr>
                </a:solidFill>
              </a:rPr>
              <a:t>ROC Curve</a:t>
            </a:r>
            <a:endParaRPr lang="en-IN" sz="48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457200" indent="-457200" algn="l">
              <a:buFont typeface="Wingdings" pitchFamily="2" charset="2"/>
              <a:buChar char="q"/>
            </a:pPr>
            <a:r>
              <a:rPr lang="en-IN" sz="1800" b="1" dirty="0" err="1" smtClean="0">
                <a:solidFill>
                  <a:schemeClr val="accent5">
                    <a:lumMod val="75000"/>
                  </a:schemeClr>
                </a:solidFill>
              </a:rPr>
              <a:t>Upscaled</a:t>
            </a:r>
            <a:r>
              <a:rPr lang="en-IN" sz="1800" b="1" dirty="0" smtClean="0">
                <a:solidFill>
                  <a:schemeClr val="accent5">
                    <a:lumMod val="75000"/>
                  </a:schemeClr>
                </a:solidFill>
              </a:rPr>
              <a:t> the data suing SMOTE to </a:t>
            </a:r>
            <a:r>
              <a:rPr lang="en-IN" sz="1800" b="1" dirty="0" err="1" smtClean="0">
                <a:solidFill>
                  <a:schemeClr val="accent5">
                    <a:lumMod val="75000"/>
                  </a:schemeClr>
                </a:solidFill>
              </a:rPr>
              <a:t>handel</a:t>
            </a:r>
            <a:r>
              <a:rPr lang="en-IN" sz="1800" b="1" dirty="0" smtClean="0">
                <a:solidFill>
                  <a:schemeClr val="accent5">
                    <a:lumMod val="75000"/>
                  </a:schemeClr>
                </a:solidFill>
              </a:rPr>
              <a:t> class imbalance.</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062" y="1268760"/>
            <a:ext cx="7344816" cy="415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8704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4800" b="1" dirty="0" smtClean="0">
                <a:solidFill>
                  <a:schemeClr val="bg2">
                    <a:lumMod val="60000"/>
                    <a:lumOff val="40000"/>
                  </a:schemeClr>
                </a:solidFill>
              </a:rPr>
              <a:t>Overall Model Comparison</a:t>
            </a:r>
            <a:endParaRPr lang="en-IN" sz="48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XG BOOST with no hyper-parameter tuning outperformed all other models.</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624" y="1556792"/>
            <a:ext cx="6480719" cy="3384376"/>
          </a:xfrm>
          <a:prstGeom prst="rect">
            <a:avLst/>
          </a:prstGeom>
        </p:spPr>
      </p:pic>
    </p:spTree>
    <p:extLst>
      <p:ext uri="{BB962C8B-B14F-4D97-AF65-F5344CB8AC3E}">
        <p14:creationId xmlns:p14="http://schemas.microsoft.com/office/powerpoint/2010/main" val="2912791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4800" b="1" dirty="0" smtClean="0">
                <a:solidFill>
                  <a:schemeClr val="bg2">
                    <a:lumMod val="60000"/>
                    <a:lumOff val="40000"/>
                  </a:schemeClr>
                </a:solidFill>
              </a:rPr>
              <a:t>Confusion Matrix of XGB</a:t>
            </a:r>
            <a:endParaRPr lang="en-IN" sz="48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Clearly see that our model is quiet good because it giving very less errors and predicting more true labels.</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013" y="1165164"/>
            <a:ext cx="5133975"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545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4800" b="1" dirty="0" smtClean="0">
                <a:solidFill>
                  <a:schemeClr val="bg2">
                    <a:lumMod val="60000"/>
                    <a:lumOff val="40000"/>
                  </a:schemeClr>
                </a:solidFill>
              </a:rPr>
              <a:t>Feature Importance of XGB</a:t>
            </a:r>
            <a:endParaRPr lang="en-IN" sz="48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Total charges is the most important feature followed by Tenure and monthly charges.</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980728"/>
            <a:ext cx="6845399"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3021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6000" b="1" dirty="0" smtClean="0">
                <a:solidFill>
                  <a:schemeClr val="bg2">
                    <a:lumMod val="60000"/>
                    <a:lumOff val="40000"/>
                  </a:schemeClr>
                </a:solidFill>
              </a:rPr>
              <a:t>Challenges</a:t>
            </a:r>
            <a:endParaRPr lang="en-IN" sz="6000" b="1" dirty="0">
              <a:solidFill>
                <a:schemeClr val="accent5">
                  <a:lumMod val="75000"/>
                </a:schemeClr>
              </a:solidFill>
            </a:endParaRPr>
          </a:p>
        </p:txBody>
      </p:sp>
      <p:sp>
        <p:nvSpPr>
          <p:cNvPr id="3" name="Subtitle 2"/>
          <p:cNvSpPr>
            <a:spLocks noGrp="1"/>
          </p:cNvSpPr>
          <p:nvPr>
            <p:ph type="subTitle" idx="1"/>
          </p:nvPr>
        </p:nvSpPr>
        <p:spPr>
          <a:xfrm>
            <a:off x="460374" y="1700808"/>
            <a:ext cx="8072065" cy="3240360"/>
          </a:xfrm>
          <a:ln>
            <a:solidFill>
              <a:srgbClr val="00B0F0"/>
            </a:solidFill>
          </a:ln>
        </p:spPr>
        <p:txBody>
          <a:bodyPr>
            <a:noAutofit/>
          </a:bodyPr>
          <a:lstStyle/>
          <a:p>
            <a:pPr marL="469900" indent="-457200" algn="just">
              <a:lnSpc>
                <a:spcPct val="100000"/>
              </a:lnSpc>
              <a:spcBef>
                <a:spcPts val="420"/>
              </a:spcBef>
              <a:buFont typeface="AoyagiKouzanFontT"/>
              <a:buChar char="❏"/>
              <a:tabLst>
                <a:tab pos="469900" algn="l"/>
              </a:tabLst>
            </a:pPr>
            <a:r>
              <a:rPr lang="en-US" sz="1800" b="1" spc="40" dirty="0" smtClean="0">
                <a:solidFill>
                  <a:schemeClr val="accent5">
                    <a:lumMod val="75000"/>
                  </a:schemeClr>
                </a:solidFill>
                <a:latin typeface="Verdana"/>
                <a:cs typeface="Verdana"/>
              </a:rPr>
              <a:t>Reading</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0"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dataset</a:t>
            </a:r>
            <a:r>
              <a:rPr lang="en-US" sz="1800" b="1" spc="-1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160" dirty="0" smtClean="0">
                <a:solidFill>
                  <a:schemeClr val="accent5">
                    <a:lumMod val="75000"/>
                  </a:schemeClr>
                </a:solidFill>
                <a:latin typeface="Verdana"/>
                <a:cs typeface="Verdana"/>
              </a:rPr>
              <a:t> </a:t>
            </a:r>
            <a:r>
              <a:rPr lang="en-US" sz="1800" b="1" spc="55" dirty="0" smtClean="0">
                <a:solidFill>
                  <a:schemeClr val="accent5">
                    <a:lumMod val="75000"/>
                  </a:schemeClr>
                </a:solidFill>
                <a:latin typeface="Verdana"/>
                <a:cs typeface="Verdana"/>
              </a:rPr>
              <a:t>comprehending</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0" dirty="0" smtClean="0">
                <a:solidFill>
                  <a:schemeClr val="accent5">
                    <a:lumMod val="75000"/>
                  </a:schemeClr>
                </a:solidFill>
                <a:latin typeface="Verdana"/>
                <a:cs typeface="Verdana"/>
              </a:rPr>
              <a:t> </a:t>
            </a:r>
            <a:r>
              <a:rPr lang="en-US" sz="1800" b="1" spc="45" dirty="0" smtClean="0">
                <a:solidFill>
                  <a:schemeClr val="accent5">
                    <a:lumMod val="75000"/>
                  </a:schemeClr>
                </a:solidFill>
                <a:latin typeface="Verdana"/>
                <a:cs typeface="Verdana"/>
              </a:rPr>
              <a:t>problem</a:t>
            </a:r>
            <a:r>
              <a:rPr lang="en-US" sz="1800" b="1" spc="-165"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statement.</a:t>
            </a:r>
            <a:endParaRPr lang="en-US" sz="1800" b="1" dirty="0" smtClean="0">
              <a:solidFill>
                <a:schemeClr val="accent5">
                  <a:lumMod val="75000"/>
                </a:schemeClr>
              </a:solidFill>
              <a:latin typeface="Verdana"/>
              <a:cs typeface="Verdana"/>
            </a:endParaRPr>
          </a:p>
          <a:p>
            <a:pPr marL="469265" marR="10795" indent="-457200" algn="just">
              <a:lnSpc>
                <a:spcPct val="114999"/>
              </a:lnSpc>
              <a:buFont typeface="AoyagiKouzanFontT"/>
              <a:buChar char="❏"/>
              <a:tabLst>
                <a:tab pos="469900" algn="l"/>
              </a:tabLst>
            </a:pPr>
            <a:r>
              <a:rPr lang="en-US" sz="1800" b="1" spc="30" dirty="0" smtClean="0">
                <a:solidFill>
                  <a:schemeClr val="accent5">
                    <a:lumMod val="75000"/>
                  </a:schemeClr>
                </a:solidFill>
                <a:latin typeface="Verdana"/>
                <a:cs typeface="Verdana"/>
              </a:rPr>
              <a:t>Examining </a:t>
            </a:r>
            <a:r>
              <a:rPr lang="en-US" sz="1800" b="1" spc="35" dirty="0" smtClean="0">
                <a:solidFill>
                  <a:schemeClr val="accent5">
                    <a:lumMod val="75000"/>
                  </a:schemeClr>
                </a:solidFill>
                <a:latin typeface="Verdana"/>
                <a:cs typeface="Verdana"/>
              </a:rPr>
              <a:t>the </a:t>
            </a:r>
            <a:r>
              <a:rPr lang="en-US" sz="1800" b="1" spc="10" dirty="0" smtClean="0">
                <a:solidFill>
                  <a:schemeClr val="accent5">
                    <a:lumMod val="75000"/>
                  </a:schemeClr>
                </a:solidFill>
                <a:latin typeface="Verdana"/>
                <a:cs typeface="Verdana"/>
              </a:rPr>
              <a:t>business </a:t>
            </a:r>
            <a:r>
              <a:rPr lang="en-US" sz="1800" b="1" spc="-15" dirty="0" smtClean="0">
                <a:solidFill>
                  <a:schemeClr val="accent5">
                    <a:lumMod val="75000"/>
                  </a:schemeClr>
                </a:solidFill>
                <a:latin typeface="Verdana"/>
                <a:cs typeface="Verdana"/>
              </a:rPr>
              <a:t>KPIs </a:t>
            </a:r>
            <a:r>
              <a:rPr lang="en-US" sz="1800" b="1" spc="-20" dirty="0" smtClean="0">
                <a:solidFill>
                  <a:schemeClr val="accent5">
                    <a:lumMod val="75000"/>
                  </a:schemeClr>
                </a:solidFill>
                <a:latin typeface="Verdana"/>
                <a:cs typeface="Verdana"/>
              </a:rPr>
              <a:t>for </a:t>
            </a:r>
            <a:r>
              <a:rPr lang="en-US" sz="1800" b="1" spc="55" dirty="0" smtClean="0">
                <a:solidFill>
                  <a:schemeClr val="accent5">
                    <a:lumMod val="75000"/>
                  </a:schemeClr>
                </a:solidFill>
                <a:latin typeface="Verdana"/>
                <a:cs typeface="Verdana"/>
              </a:rPr>
              <a:t>app </a:t>
            </a:r>
            <a:r>
              <a:rPr lang="en-US" sz="1800" b="1" spc="35" dirty="0" smtClean="0">
                <a:solidFill>
                  <a:schemeClr val="accent5">
                    <a:lumMod val="75000"/>
                  </a:schemeClr>
                </a:solidFill>
                <a:latin typeface="Verdana"/>
                <a:cs typeface="Verdana"/>
              </a:rPr>
              <a:t>development </a:t>
            </a:r>
            <a:r>
              <a:rPr lang="en-US" sz="1800" b="1" spc="50" dirty="0" smtClean="0">
                <a:solidFill>
                  <a:schemeClr val="accent5">
                    <a:lumMod val="75000"/>
                  </a:schemeClr>
                </a:solidFill>
                <a:latin typeface="Verdana"/>
                <a:cs typeface="Verdana"/>
              </a:rPr>
              <a:t>and </a:t>
            </a:r>
            <a:r>
              <a:rPr lang="en-US" sz="1800" b="1" spc="15" dirty="0" smtClean="0">
                <a:solidFill>
                  <a:schemeClr val="accent5">
                    <a:lumMod val="75000"/>
                  </a:schemeClr>
                </a:solidFill>
                <a:latin typeface="Verdana"/>
                <a:cs typeface="Verdana"/>
              </a:rPr>
              <a:t>devising </a:t>
            </a:r>
            <a:r>
              <a:rPr lang="en-US" sz="1800" b="1" spc="-20" dirty="0" smtClean="0">
                <a:solidFill>
                  <a:schemeClr val="accent5">
                    <a:lumMod val="75000"/>
                  </a:schemeClr>
                </a:solidFill>
                <a:latin typeface="Verdana"/>
                <a:cs typeface="Verdana"/>
              </a:rPr>
              <a:t>a  </a:t>
            </a:r>
            <a:r>
              <a:rPr lang="en-US" sz="1800" b="1" spc="20" dirty="0" smtClean="0">
                <a:solidFill>
                  <a:schemeClr val="accent5">
                    <a:lumMod val="75000"/>
                  </a:schemeClr>
                </a:solidFill>
                <a:latin typeface="Verdana"/>
                <a:cs typeface="Verdana"/>
              </a:rPr>
              <a:t>solution</a:t>
            </a:r>
            <a:r>
              <a:rPr lang="en-US" sz="1800" b="1" spc="-170" dirty="0" smtClean="0">
                <a:solidFill>
                  <a:schemeClr val="accent5">
                    <a:lumMod val="75000"/>
                  </a:schemeClr>
                </a:solidFill>
                <a:latin typeface="Verdana"/>
                <a:cs typeface="Verdana"/>
              </a:rPr>
              <a:t> </a:t>
            </a:r>
            <a:r>
              <a:rPr lang="en-US" sz="1800" b="1" spc="10" dirty="0" smtClean="0">
                <a:solidFill>
                  <a:schemeClr val="accent5">
                    <a:lumMod val="75000"/>
                  </a:schemeClr>
                </a:solidFill>
                <a:latin typeface="Verdana"/>
                <a:cs typeface="Verdana"/>
              </a:rPr>
              <a:t>to</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5"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problem.</a:t>
            </a:r>
            <a:endParaRPr lang="en-US" sz="1800" b="1" dirty="0" smtClean="0">
              <a:solidFill>
                <a:schemeClr val="accent5">
                  <a:lumMod val="75000"/>
                </a:schemeClr>
              </a:solidFill>
              <a:latin typeface="Verdana"/>
              <a:cs typeface="Verdana"/>
            </a:endParaRPr>
          </a:p>
          <a:p>
            <a:pPr marL="469900" indent="-457200" algn="just">
              <a:lnSpc>
                <a:spcPct val="100000"/>
              </a:lnSpc>
              <a:spcBef>
                <a:spcPts val="325"/>
              </a:spcBef>
              <a:buFont typeface="AoyagiKouzanFontT"/>
              <a:buChar char="❏"/>
              <a:tabLst>
                <a:tab pos="469900" algn="l"/>
              </a:tabLst>
            </a:pPr>
            <a:r>
              <a:rPr lang="en-US" sz="1800" b="1" spc="55" dirty="0" smtClean="0">
                <a:solidFill>
                  <a:schemeClr val="accent5">
                    <a:lumMod val="75000"/>
                  </a:schemeClr>
                </a:solidFill>
                <a:latin typeface="Verdana"/>
                <a:cs typeface="Verdana"/>
              </a:rPr>
              <a:t>Handling</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5" dirty="0" smtClean="0">
                <a:solidFill>
                  <a:schemeClr val="accent5">
                    <a:lumMod val="75000"/>
                  </a:schemeClr>
                </a:solidFill>
                <a:latin typeface="Verdana"/>
                <a:cs typeface="Verdana"/>
              </a:rPr>
              <a:t> </a:t>
            </a:r>
            <a:r>
              <a:rPr lang="en-US" sz="1800" b="1" spc="-75" dirty="0" smtClean="0">
                <a:solidFill>
                  <a:schemeClr val="accent5">
                    <a:lumMod val="75000"/>
                  </a:schemeClr>
                </a:solidFill>
                <a:latin typeface="Verdana"/>
                <a:cs typeface="Verdana"/>
              </a:rPr>
              <a:t>error,</a:t>
            </a:r>
            <a:r>
              <a:rPr lang="en-US" sz="1800" b="1" spc="-165" dirty="0" smtClean="0">
                <a:solidFill>
                  <a:schemeClr val="accent5">
                    <a:lumMod val="75000"/>
                  </a:schemeClr>
                </a:solidFill>
                <a:latin typeface="Verdana"/>
                <a:cs typeface="Verdana"/>
              </a:rPr>
              <a:t> </a:t>
            </a:r>
            <a:r>
              <a:rPr lang="en-US" sz="1800" b="1" spc="30" dirty="0" smtClean="0">
                <a:solidFill>
                  <a:schemeClr val="accent5">
                    <a:lumMod val="75000"/>
                  </a:schemeClr>
                </a:solidFill>
                <a:latin typeface="Verdana"/>
                <a:cs typeface="Verdana"/>
              </a:rPr>
              <a:t>duplicate</a:t>
            </a:r>
            <a:r>
              <a:rPr lang="en-US" sz="1800" b="1" spc="-1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165" dirty="0" smtClean="0">
                <a:solidFill>
                  <a:schemeClr val="accent5">
                    <a:lumMod val="75000"/>
                  </a:schemeClr>
                </a:solidFill>
                <a:latin typeface="Verdana"/>
                <a:cs typeface="Verdana"/>
              </a:rPr>
              <a:t> </a:t>
            </a:r>
            <a:r>
              <a:rPr lang="en-US" sz="1800" b="1" spc="70" dirty="0" smtClean="0">
                <a:solidFill>
                  <a:schemeClr val="accent5">
                    <a:lumMod val="75000"/>
                  </a:schemeClr>
                </a:solidFill>
                <a:latin typeface="Verdana"/>
                <a:cs typeface="Verdana"/>
              </a:rPr>
              <a:t>null</a:t>
            </a:r>
            <a:r>
              <a:rPr lang="en-US" sz="1800" b="1" spc="-165" dirty="0" smtClean="0">
                <a:solidFill>
                  <a:schemeClr val="accent5">
                    <a:lumMod val="75000"/>
                  </a:schemeClr>
                </a:solidFill>
                <a:latin typeface="Verdana"/>
                <a:cs typeface="Verdana"/>
              </a:rPr>
              <a:t> </a:t>
            </a:r>
            <a:r>
              <a:rPr lang="en-US" sz="1800" b="1" spc="-20" dirty="0" smtClean="0">
                <a:solidFill>
                  <a:schemeClr val="accent5">
                    <a:lumMod val="75000"/>
                  </a:schemeClr>
                </a:solidFill>
                <a:latin typeface="Verdana"/>
                <a:cs typeface="Verdana"/>
              </a:rPr>
              <a:t>values</a:t>
            </a:r>
            <a:r>
              <a:rPr lang="en-US" sz="1800" b="1" spc="-160" dirty="0" smtClean="0">
                <a:solidFill>
                  <a:schemeClr val="accent5">
                    <a:lumMod val="75000"/>
                  </a:schemeClr>
                </a:solidFill>
                <a:latin typeface="Verdana"/>
                <a:cs typeface="Verdana"/>
              </a:rPr>
              <a:t> </a:t>
            </a:r>
            <a:r>
              <a:rPr lang="en-US" sz="1800" b="1" spc="30" dirty="0" smtClean="0">
                <a:solidFill>
                  <a:schemeClr val="accent5">
                    <a:lumMod val="75000"/>
                  </a:schemeClr>
                </a:solidFill>
                <a:latin typeface="Verdana"/>
                <a:cs typeface="Verdana"/>
              </a:rPr>
              <a:t>in</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5" dirty="0" smtClean="0">
                <a:solidFill>
                  <a:schemeClr val="accent5">
                    <a:lumMod val="75000"/>
                  </a:schemeClr>
                </a:solidFill>
                <a:latin typeface="Verdana"/>
                <a:cs typeface="Verdana"/>
              </a:rPr>
              <a:t> </a:t>
            </a:r>
            <a:r>
              <a:rPr lang="en-US" sz="1800" b="1" spc="-25" dirty="0" smtClean="0">
                <a:solidFill>
                  <a:schemeClr val="accent5">
                    <a:lumMod val="75000"/>
                  </a:schemeClr>
                </a:solidFill>
                <a:latin typeface="Verdana"/>
                <a:cs typeface="Verdana"/>
              </a:rPr>
              <a:t>dataset.</a:t>
            </a:r>
            <a:endParaRPr lang="en-US" sz="1800" b="1" dirty="0" smtClean="0">
              <a:solidFill>
                <a:schemeClr val="accent5">
                  <a:lumMod val="75000"/>
                </a:schemeClr>
              </a:solidFill>
              <a:latin typeface="Verdana"/>
              <a:cs typeface="Verdana"/>
            </a:endParaRPr>
          </a:p>
          <a:p>
            <a:pPr marL="469265" marR="5080" indent="-457200" algn="just">
              <a:lnSpc>
                <a:spcPct val="114999"/>
              </a:lnSpc>
              <a:buFont typeface="AoyagiKouzanFontT"/>
              <a:buChar char="❏"/>
              <a:tabLst>
                <a:tab pos="469900" algn="l"/>
              </a:tabLst>
            </a:pPr>
            <a:r>
              <a:rPr lang="en-US" sz="1800" b="1" spc="45" dirty="0" smtClean="0">
                <a:solidFill>
                  <a:schemeClr val="accent5">
                    <a:lumMod val="75000"/>
                  </a:schemeClr>
                </a:solidFill>
                <a:latin typeface="Verdana"/>
                <a:cs typeface="Verdana"/>
              </a:rPr>
              <a:t>Designing </a:t>
            </a:r>
            <a:r>
              <a:rPr lang="en-US" sz="1800" b="1" spc="40" dirty="0" smtClean="0">
                <a:solidFill>
                  <a:schemeClr val="accent5">
                    <a:lumMod val="75000"/>
                  </a:schemeClr>
                </a:solidFill>
                <a:latin typeface="Verdana"/>
                <a:cs typeface="Verdana"/>
              </a:rPr>
              <a:t>multiple </a:t>
            </a:r>
            <a:r>
              <a:rPr lang="en-US" sz="1800" b="1" spc="-10" dirty="0" smtClean="0">
                <a:solidFill>
                  <a:schemeClr val="accent5">
                    <a:lumMod val="75000"/>
                  </a:schemeClr>
                </a:solidFill>
                <a:latin typeface="Verdana"/>
                <a:cs typeface="Verdana"/>
              </a:rPr>
              <a:t>visualizations </a:t>
            </a:r>
            <a:r>
              <a:rPr lang="en-US" sz="1800" b="1" spc="10" dirty="0" smtClean="0">
                <a:solidFill>
                  <a:schemeClr val="accent5">
                    <a:lumMod val="75000"/>
                  </a:schemeClr>
                </a:solidFill>
                <a:latin typeface="Verdana"/>
                <a:cs typeface="Verdana"/>
              </a:rPr>
              <a:t>to </a:t>
            </a:r>
            <a:r>
              <a:rPr lang="en-US" sz="1800" b="1" spc="20" dirty="0" smtClean="0">
                <a:solidFill>
                  <a:schemeClr val="accent5">
                    <a:lumMod val="75000"/>
                  </a:schemeClr>
                </a:solidFill>
                <a:latin typeface="Verdana"/>
                <a:cs typeface="Verdana"/>
              </a:rPr>
              <a:t>summarize </a:t>
            </a:r>
            <a:r>
              <a:rPr lang="en-US" sz="1800" b="1" spc="35" dirty="0" smtClean="0">
                <a:solidFill>
                  <a:schemeClr val="accent5">
                    <a:lumMod val="75000"/>
                  </a:schemeClr>
                </a:solidFill>
                <a:latin typeface="Verdana"/>
                <a:cs typeface="Verdana"/>
              </a:rPr>
              <a:t>the </a:t>
            </a:r>
            <a:r>
              <a:rPr lang="en-US" sz="1800" b="1" spc="20" dirty="0" smtClean="0">
                <a:solidFill>
                  <a:schemeClr val="accent5">
                    <a:lumMod val="75000"/>
                  </a:schemeClr>
                </a:solidFill>
                <a:latin typeface="Verdana"/>
                <a:cs typeface="Verdana"/>
              </a:rPr>
              <a:t>information </a:t>
            </a:r>
            <a:r>
              <a:rPr lang="en-US" sz="1800" b="1" spc="30" dirty="0" smtClean="0">
                <a:solidFill>
                  <a:schemeClr val="accent5">
                    <a:lumMod val="75000"/>
                  </a:schemeClr>
                </a:solidFill>
                <a:latin typeface="Verdana"/>
                <a:cs typeface="Verdana"/>
              </a:rPr>
              <a:t>in  </a:t>
            </a:r>
            <a:r>
              <a:rPr lang="en-US" sz="1800" b="1" spc="35" dirty="0" smtClean="0">
                <a:solidFill>
                  <a:schemeClr val="accent5">
                    <a:lumMod val="75000"/>
                  </a:schemeClr>
                </a:solidFill>
                <a:latin typeface="Verdana"/>
                <a:cs typeface="Verdana"/>
              </a:rPr>
              <a:t>the</a:t>
            </a:r>
            <a:r>
              <a:rPr lang="en-US" sz="1800" b="1" spc="-70"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dataset</a:t>
            </a:r>
            <a:r>
              <a:rPr lang="en-US" sz="1800" b="1" spc="-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65"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successfully</a:t>
            </a:r>
            <a:r>
              <a:rPr lang="en-US" sz="1800" b="1" spc="-65" dirty="0" smtClean="0">
                <a:solidFill>
                  <a:schemeClr val="accent5">
                    <a:lumMod val="75000"/>
                  </a:schemeClr>
                </a:solidFill>
                <a:latin typeface="Verdana"/>
                <a:cs typeface="Verdana"/>
              </a:rPr>
              <a:t> </a:t>
            </a:r>
            <a:r>
              <a:rPr lang="en-US" sz="1800" b="1" spc="55" dirty="0" smtClean="0">
                <a:solidFill>
                  <a:schemeClr val="accent5">
                    <a:lumMod val="75000"/>
                  </a:schemeClr>
                </a:solidFill>
                <a:latin typeface="Verdana"/>
                <a:cs typeface="Verdana"/>
              </a:rPr>
              <a:t>communicate</a:t>
            </a:r>
            <a:r>
              <a:rPr lang="en-US" sz="1800" b="1" spc="-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65" dirty="0" smtClean="0">
                <a:solidFill>
                  <a:schemeClr val="accent5">
                    <a:lumMod val="75000"/>
                  </a:schemeClr>
                </a:solidFill>
                <a:latin typeface="Verdana"/>
                <a:cs typeface="Verdana"/>
              </a:rPr>
              <a:t> </a:t>
            </a:r>
            <a:r>
              <a:rPr lang="en-US" sz="1800" b="1" spc="-15" dirty="0" smtClean="0">
                <a:solidFill>
                  <a:schemeClr val="accent5">
                    <a:lumMod val="75000"/>
                  </a:schemeClr>
                </a:solidFill>
                <a:latin typeface="Verdana"/>
                <a:cs typeface="Verdana"/>
              </a:rPr>
              <a:t>results</a:t>
            </a:r>
            <a:r>
              <a:rPr lang="en-US" sz="1800" b="1" spc="-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65" dirty="0" smtClean="0">
                <a:solidFill>
                  <a:schemeClr val="accent5">
                    <a:lumMod val="75000"/>
                  </a:schemeClr>
                </a:solidFill>
                <a:latin typeface="Verdana"/>
                <a:cs typeface="Verdana"/>
              </a:rPr>
              <a:t> </a:t>
            </a:r>
            <a:r>
              <a:rPr lang="en-US" sz="1800" b="1" spc="10" dirty="0" smtClean="0">
                <a:solidFill>
                  <a:schemeClr val="accent5">
                    <a:lumMod val="75000"/>
                  </a:schemeClr>
                </a:solidFill>
                <a:latin typeface="Verdana"/>
                <a:cs typeface="Verdana"/>
              </a:rPr>
              <a:t>trends</a:t>
            </a:r>
            <a:r>
              <a:rPr lang="en-US" sz="1800" b="1" spc="-65" dirty="0" smtClean="0">
                <a:solidFill>
                  <a:schemeClr val="accent5">
                    <a:lumMod val="75000"/>
                  </a:schemeClr>
                </a:solidFill>
                <a:latin typeface="Verdana"/>
                <a:cs typeface="Verdana"/>
              </a:rPr>
              <a:t> </a:t>
            </a:r>
            <a:r>
              <a:rPr lang="en-US" sz="1800" b="1" spc="10" dirty="0" smtClean="0">
                <a:solidFill>
                  <a:schemeClr val="accent5">
                    <a:lumMod val="75000"/>
                  </a:schemeClr>
                </a:solidFill>
                <a:latin typeface="Verdana"/>
                <a:cs typeface="Verdana"/>
              </a:rPr>
              <a:t>to  </a:t>
            </a:r>
            <a:r>
              <a:rPr lang="en-US" sz="1800" b="1" spc="35" dirty="0" smtClean="0">
                <a:solidFill>
                  <a:schemeClr val="accent5">
                    <a:lumMod val="75000"/>
                  </a:schemeClr>
                </a:solidFill>
                <a:latin typeface="Verdana"/>
                <a:cs typeface="Verdana"/>
              </a:rPr>
              <a:t>the</a:t>
            </a:r>
            <a:r>
              <a:rPr lang="en-US" sz="1800" b="1" spc="-170"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reader.</a:t>
            </a:r>
            <a:endParaRPr lang="en-US" sz="1800" b="1" dirty="0">
              <a:solidFill>
                <a:schemeClr val="accent5">
                  <a:lumMod val="75000"/>
                </a:schemeClr>
              </a:solidFill>
              <a:latin typeface="Verdana"/>
              <a:cs typeface="Verdana"/>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751413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2"/>
            <a:ext cx="7128792" cy="1368152"/>
          </a:xfrm>
        </p:spPr>
        <p:txBody>
          <a:bodyPr>
            <a:normAutofit/>
          </a:bodyPr>
          <a:lstStyle/>
          <a:p>
            <a:r>
              <a:rPr lang="en-IN" sz="4800" b="1" dirty="0" smtClean="0">
                <a:solidFill>
                  <a:schemeClr val="bg2">
                    <a:lumMod val="60000"/>
                    <a:lumOff val="40000"/>
                  </a:schemeClr>
                </a:solidFill>
              </a:rPr>
              <a:t>Why </a:t>
            </a:r>
            <a:r>
              <a:rPr lang="en-IN" sz="4800" b="1" dirty="0" smtClean="0">
                <a:solidFill>
                  <a:schemeClr val="bg2">
                    <a:lumMod val="60000"/>
                    <a:lumOff val="40000"/>
                  </a:schemeClr>
                </a:solidFill>
              </a:rPr>
              <a:t>Analysing the Churn? </a:t>
            </a:r>
            <a:endParaRPr lang="en-IN" sz="4800" b="1" dirty="0">
              <a:solidFill>
                <a:schemeClr val="accent5">
                  <a:lumMod val="75000"/>
                </a:schemeClr>
              </a:solidFill>
            </a:endParaRPr>
          </a:p>
        </p:txBody>
      </p:sp>
      <p:sp>
        <p:nvSpPr>
          <p:cNvPr id="3" name="Subtitle 2"/>
          <p:cNvSpPr>
            <a:spLocks noGrp="1"/>
          </p:cNvSpPr>
          <p:nvPr>
            <p:ph type="subTitle" idx="1"/>
          </p:nvPr>
        </p:nvSpPr>
        <p:spPr>
          <a:xfrm>
            <a:off x="1043608" y="1556792"/>
            <a:ext cx="6984776" cy="4680520"/>
          </a:xfrm>
        </p:spPr>
        <p:txBody>
          <a:bodyPr>
            <a:normAutofit lnSpcReduction="10000"/>
          </a:bodyPr>
          <a:lstStyle/>
          <a:p>
            <a:pPr algn="l"/>
            <a:r>
              <a:rPr lang="en-IN" sz="4000" dirty="0" smtClean="0">
                <a:solidFill>
                  <a:srgbClr val="CC0000"/>
                </a:solidFill>
              </a:rPr>
              <a:t>1</a:t>
            </a:r>
            <a:r>
              <a:rPr lang="en-IN" sz="4000" dirty="0" smtClean="0">
                <a:solidFill>
                  <a:srgbClr val="CC0000"/>
                </a:solidFill>
              </a:rPr>
              <a:t>.</a:t>
            </a:r>
            <a:r>
              <a:rPr lang="en-IN" sz="4000" b="1" dirty="0" smtClean="0">
                <a:solidFill>
                  <a:srgbClr val="CC0000"/>
                </a:solidFill>
              </a:rPr>
              <a:t>Churn Rate</a:t>
            </a:r>
          </a:p>
          <a:p>
            <a:pPr lvl="0" algn="l"/>
            <a:r>
              <a:rPr lang="en-US" sz="2400" b="1" dirty="0">
                <a:solidFill>
                  <a:schemeClr val="accent5">
                    <a:lumMod val="75000"/>
                  </a:schemeClr>
                </a:solidFill>
              </a:rPr>
              <a:t>The percentage of customers who discontinue their service during a given time period</a:t>
            </a:r>
            <a:r>
              <a:rPr lang="en-US" sz="2400" b="1" dirty="0" smtClean="0">
                <a:solidFill>
                  <a:schemeClr val="accent5">
                    <a:lumMod val="75000"/>
                  </a:schemeClr>
                </a:solidFill>
              </a:rPr>
              <a:t>.</a:t>
            </a:r>
          </a:p>
          <a:p>
            <a:pPr lvl="0" algn="l"/>
            <a:r>
              <a:rPr lang="en-IN" sz="4000" b="1" dirty="0" smtClean="0">
                <a:solidFill>
                  <a:srgbClr val="CC0000"/>
                </a:solidFill>
              </a:rPr>
              <a:t>2. </a:t>
            </a:r>
            <a:r>
              <a:rPr lang="en-IN" sz="4000" b="1" dirty="0">
                <a:solidFill>
                  <a:srgbClr val="CC0000"/>
                </a:solidFill>
              </a:rPr>
              <a:t>Customer </a:t>
            </a:r>
            <a:r>
              <a:rPr lang="en-IN" sz="4000" b="1" dirty="0" smtClean="0">
                <a:solidFill>
                  <a:srgbClr val="CC0000"/>
                </a:solidFill>
              </a:rPr>
              <a:t>Lifetime Value</a:t>
            </a:r>
          </a:p>
          <a:p>
            <a:pPr algn="l"/>
            <a:r>
              <a:rPr lang="en-US" sz="2400" b="1" dirty="0">
                <a:solidFill>
                  <a:schemeClr val="accent5">
                    <a:lumMod val="75000"/>
                  </a:schemeClr>
                </a:solidFill>
              </a:rPr>
              <a:t>The total revenue a company expects to earn from a customer over the entire duration of their relationship</a:t>
            </a:r>
            <a:r>
              <a:rPr lang="en-US" sz="2400" b="1" dirty="0" smtClean="0">
                <a:solidFill>
                  <a:schemeClr val="accent5">
                    <a:lumMod val="75000"/>
                  </a:schemeClr>
                </a:solidFill>
              </a:rPr>
              <a:t>.</a:t>
            </a:r>
          </a:p>
          <a:p>
            <a:pPr algn="l"/>
            <a:r>
              <a:rPr lang="en-IN" sz="4000" b="1" dirty="0" smtClean="0">
                <a:solidFill>
                  <a:srgbClr val="CC0000"/>
                </a:solidFill>
              </a:rPr>
              <a:t>3</a:t>
            </a:r>
            <a:r>
              <a:rPr lang="en-IN" sz="4000" b="1" dirty="0" smtClean="0">
                <a:solidFill>
                  <a:srgbClr val="CC0000"/>
                </a:solidFill>
              </a:rPr>
              <a:t>. </a:t>
            </a:r>
            <a:r>
              <a:rPr lang="en-IN" sz="4000" b="1" dirty="0">
                <a:solidFill>
                  <a:srgbClr val="CC0000"/>
                </a:solidFill>
              </a:rPr>
              <a:t>Customer </a:t>
            </a:r>
            <a:r>
              <a:rPr lang="en-IN" sz="4000" b="1" dirty="0" smtClean="0">
                <a:solidFill>
                  <a:srgbClr val="CC0000"/>
                </a:solidFill>
              </a:rPr>
              <a:t>Retention Rate</a:t>
            </a:r>
          </a:p>
          <a:p>
            <a:pPr algn="l"/>
            <a:r>
              <a:rPr lang="en-US" sz="2400" b="1" dirty="0">
                <a:solidFill>
                  <a:schemeClr val="accent5">
                    <a:lumMod val="75000"/>
                  </a:schemeClr>
                </a:solidFill>
              </a:rPr>
              <a:t>The percentage of customers retained over a specific period.</a:t>
            </a:r>
            <a:endParaRPr lang="en-IN" sz="24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2547731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5175" y="304054"/>
            <a:ext cx="7128792" cy="1152128"/>
          </a:xfrm>
        </p:spPr>
        <p:txBody>
          <a:bodyPr>
            <a:normAutofit/>
          </a:bodyPr>
          <a:lstStyle/>
          <a:p>
            <a:r>
              <a:rPr lang="en-IN" sz="6000" b="1" dirty="0" smtClean="0">
                <a:solidFill>
                  <a:schemeClr val="bg2">
                    <a:lumMod val="60000"/>
                    <a:lumOff val="40000"/>
                  </a:schemeClr>
                </a:solidFill>
              </a:rPr>
              <a:t>Conclusion</a:t>
            </a:r>
            <a:endParaRPr lang="en-IN" sz="6000" b="1" dirty="0">
              <a:solidFill>
                <a:schemeClr val="accent5">
                  <a:lumMod val="75000"/>
                </a:schemeClr>
              </a:solidFill>
            </a:endParaRPr>
          </a:p>
        </p:txBody>
      </p:sp>
      <p:sp>
        <p:nvSpPr>
          <p:cNvPr id="3" name="Subtitle 2"/>
          <p:cNvSpPr>
            <a:spLocks noGrp="1"/>
          </p:cNvSpPr>
          <p:nvPr>
            <p:ph type="subTitle" idx="1"/>
          </p:nvPr>
        </p:nvSpPr>
        <p:spPr>
          <a:xfrm>
            <a:off x="460375" y="1134316"/>
            <a:ext cx="8072065" cy="5535044"/>
          </a:xfrm>
          <a:ln>
            <a:noFill/>
          </a:ln>
        </p:spPr>
        <p:txBody>
          <a:bodyPr>
            <a:noAutofit/>
          </a:bodyPr>
          <a:lstStyle/>
          <a:p>
            <a:endParaRPr lang="en-IN" sz="1800" b="1" spc="-25" dirty="0">
              <a:solidFill>
                <a:schemeClr val="accent5">
                  <a:lumMod val="75000"/>
                </a:schemeClr>
              </a:solidFill>
              <a:latin typeface="Verdana"/>
              <a:cs typeface="Verdana"/>
            </a:endParaRPr>
          </a:p>
          <a:p>
            <a:endParaRPr lang="en-IN" sz="1800" b="1" spc="-25" dirty="0">
              <a:solidFill>
                <a:schemeClr val="accent5">
                  <a:lumMod val="75000"/>
                </a:schemeClr>
              </a:solidFill>
              <a:latin typeface="Verdana"/>
              <a:cs typeface="Verdana"/>
            </a:endParaRPr>
          </a:p>
          <a:p>
            <a:pPr marL="285750" indent="-285750" algn="l">
              <a:buFont typeface="Arial" pitchFamily="34" charset="0"/>
              <a:buChar char="•"/>
            </a:pPr>
            <a:r>
              <a:rPr lang="en-US" sz="1800" b="1" spc="35" dirty="0" smtClean="0">
                <a:solidFill>
                  <a:schemeClr val="accent5">
                    <a:lumMod val="75000"/>
                  </a:schemeClr>
                </a:solidFill>
                <a:latin typeface="Verdana"/>
                <a:cs typeface="Verdana"/>
              </a:rPr>
              <a:t>To </a:t>
            </a:r>
            <a:r>
              <a:rPr lang="en-US" sz="1800" b="1" spc="35" dirty="0">
                <a:solidFill>
                  <a:schemeClr val="accent5">
                    <a:lumMod val="75000"/>
                  </a:schemeClr>
                </a:solidFill>
                <a:latin typeface="Verdana"/>
                <a:cs typeface="Verdana"/>
              </a:rPr>
              <a:t>achieve this, we fit a random forest model on the training data, and the final predictions showed less errors compared to that of decision tree model.</a:t>
            </a:r>
          </a:p>
          <a:p>
            <a:pPr marL="285750" indent="-285750" algn="l">
              <a:buFont typeface="Arial" pitchFamily="34" charset="0"/>
              <a:buChar char="•"/>
            </a:pPr>
            <a:r>
              <a:rPr lang="en-US" sz="1800" b="1" spc="35" dirty="0">
                <a:solidFill>
                  <a:schemeClr val="accent5">
                    <a:lumMod val="75000"/>
                  </a:schemeClr>
                </a:solidFill>
                <a:latin typeface="Verdana"/>
                <a:cs typeface="Verdana"/>
              </a:rPr>
              <a:t>To further improve the predictions of the model, we fit 2 boosting models namely; Gradient boosting machine (GBM) and Extreme gradient boost (XG Boost).</a:t>
            </a:r>
          </a:p>
          <a:p>
            <a:pPr marL="285750" indent="-285750" algn="l">
              <a:buFont typeface="Arial" pitchFamily="34" charset="0"/>
              <a:buChar char="•"/>
            </a:pPr>
            <a:r>
              <a:rPr lang="en-US" sz="1800" b="1" spc="35" dirty="0">
                <a:solidFill>
                  <a:schemeClr val="accent5">
                    <a:lumMod val="75000"/>
                  </a:schemeClr>
                </a:solidFill>
                <a:latin typeface="Verdana"/>
                <a:cs typeface="Verdana"/>
              </a:rPr>
              <a:t>The predictions obtained from these models showed errors in the same range, but the errors were lower than that of decision tree model.</a:t>
            </a:r>
          </a:p>
          <a:p>
            <a:pPr marL="285750" indent="-285750" algn="l">
              <a:buFont typeface="Arial" pitchFamily="34" charset="0"/>
              <a:buChar char="•"/>
            </a:pPr>
            <a:r>
              <a:rPr lang="en-US" sz="1800" b="1" spc="35" dirty="0">
                <a:solidFill>
                  <a:schemeClr val="accent5">
                    <a:lumMod val="75000"/>
                  </a:schemeClr>
                </a:solidFill>
                <a:latin typeface="Verdana"/>
                <a:cs typeface="Verdana"/>
              </a:rPr>
              <a:t>Plotted the ROC curve and it showed that RandomForestClassifier </a:t>
            </a:r>
            <a:r>
              <a:rPr lang="en-US" sz="1800" b="1" spc="35" dirty="0" smtClean="0">
                <a:solidFill>
                  <a:schemeClr val="accent5">
                    <a:lumMod val="75000"/>
                  </a:schemeClr>
                </a:solidFill>
                <a:latin typeface="Verdana"/>
                <a:cs typeface="Verdana"/>
              </a:rPr>
              <a:t>covers </a:t>
            </a:r>
            <a:r>
              <a:rPr lang="en-US" sz="1800" b="1" spc="35" dirty="0">
                <a:solidFill>
                  <a:schemeClr val="accent5">
                    <a:lumMod val="75000"/>
                  </a:schemeClr>
                </a:solidFill>
                <a:latin typeface="Verdana"/>
                <a:cs typeface="Verdana"/>
              </a:rPr>
              <a:t>the highest area compared to other models.</a:t>
            </a:r>
          </a:p>
          <a:p>
            <a:pPr marL="285750" indent="-285750" algn="l">
              <a:buFont typeface="Arial" pitchFamily="34" charset="0"/>
              <a:buChar char="•"/>
            </a:pPr>
            <a:r>
              <a:rPr lang="en-US" sz="1800" b="1" spc="35" dirty="0" smtClean="0">
                <a:solidFill>
                  <a:schemeClr val="accent5">
                    <a:lumMod val="75000"/>
                  </a:schemeClr>
                </a:solidFill>
                <a:latin typeface="Verdana"/>
                <a:cs typeface="Verdana"/>
              </a:rPr>
              <a:t>implemented </a:t>
            </a:r>
            <a:r>
              <a:rPr lang="en-US" sz="1800" b="1" spc="35" dirty="0">
                <a:solidFill>
                  <a:schemeClr val="accent5">
                    <a:lumMod val="75000"/>
                  </a:schemeClr>
                </a:solidFill>
                <a:latin typeface="Verdana"/>
                <a:cs typeface="Verdana"/>
              </a:rPr>
              <a:t>Hyper Parameter tuning to all the models.</a:t>
            </a:r>
          </a:p>
          <a:p>
            <a:pPr marL="285750" indent="-285750" algn="l">
              <a:buFont typeface="Arial" pitchFamily="34" charset="0"/>
              <a:buChar char="•"/>
            </a:pPr>
            <a:r>
              <a:rPr lang="en-US" sz="1800" b="1" spc="35" dirty="0">
                <a:solidFill>
                  <a:schemeClr val="accent5">
                    <a:lumMod val="75000"/>
                  </a:schemeClr>
                </a:solidFill>
                <a:latin typeface="Verdana"/>
                <a:cs typeface="Verdana"/>
              </a:rPr>
              <a:t>Optimal Gradient Boosting gave a good recall overall.</a:t>
            </a:r>
          </a:p>
          <a:p>
            <a:pPr marL="285750" indent="-285750" algn="l">
              <a:buFont typeface="Arial" pitchFamily="34" charset="0"/>
              <a:buChar char="•"/>
            </a:pPr>
            <a:r>
              <a:rPr lang="en-US" sz="1800" b="1" spc="35" dirty="0">
                <a:solidFill>
                  <a:schemeClr val="accent5">
                    <a:lumMod val="75000"/>
                  </a:schemeClr>
                </a:solidFill>
                <a:latin typeface="Verdana"/>
                <a:cs typeface="Verdana"/>
              </a:rPr>
              <a:t>since the criteria of selecting the best model i kept was AUC and Random Forest gave the highest AUC of 85.1%.</a:t>
            </a:r>
          </a:p>
          <a:p>
            <a:pPr marL="12700" algn="just">
              <a:spcBef>
                <a:spcPts val="420"/>
              </a:spcBef>
              <a:tabLst>
                <a:tab pos="469900" algn="l"/>
              </a:tabLst>
            </a:pPr>
            <a:endParaRPr lang="en-IN" sz="1800" b="1" dirty="0" smtClean="0">
              <a:solidFill>
                <a:schemeClr val="accent5">
                  <a:lumMod val="75000"/>
                </a:schemeClr>
              </a:solidFill>
            </a:endParaRPr>
          </a:p>
          <a:p>
            <a:pPr marL="12700" algn="just">
              <a:lnSpc>
                <a:spcPct val="100000"/>
              </a:lnSpc>
              <a:spcBef>
                <a:spcPts val="420"/>
              </a:spcBef>
              <a:tabLst>
                <a:tab pos="469900" algn="l"/>
              </a:tabLst>
            </a:pPr>
            <a:endParaRPr lang="en-US" sz="1800" b="1" dirty="0" smtClean="0">
              <a:solidFill>
                <a:schemeClr val="accent5">
                  <a:lumMod val="75000"/>
                </a:schemeClr>
              </a:solidFill>
              <a:latin typeface="Verdana"/>
              <a:cs typeface="Verdana"/>
            </a:endParaRPr>
          </a:p>
          <a:p>
            <a:pPr marL="12700" algn="just">
              <a:lnSpc>
                <a:spcPct val="100000"/>
              </a:lnSpc>
              <a:spcBef>
                <a:spcPts val="420"/>
              </a:spcBef>
              <a:tabLst>
                <a:tab pos="469900" algn="l"/>
              </a:tabLst>
            </a:pPr>
            <a:endParaRPr lang="en-US" sz="1800" b="1" dirty="0" smtClean="0">
              <a:solidFill>
                <a:srgbClr val="7030A0"/>
              </a:solidFill>
              <a:latin typeface="Verdana"/>
              <a:cs typeface="Verdana"/>
            </a:endParaRPr>
          </a:p>
          <a:p>
            <a:pPr marL="469900" indent="-457200" algn="just">
              <a:lnSpc>
                <a:spcPct val="100000"/>
              </a:lnSpc>
              <a:spcBef>
                <a:spcPts val="420"/>
              </a:spcBef>
              <a:buFont typeface="AoyagiKouzanFontT"/>
              <a:buChar char="❏"/>
              <a:tabLst>
                <a:tab pos="469900" algn="l"/>
              </a:tabLst>
            </a:pPr>
            <a:endParaRPr lang="en-US" sz="1800" b="1" dirty="0">
              <a:solidFill>
                <a:srgbClr val="7030A0"/>
              </a:solidFill>
              <a:latin typeface="Verdana"/>
              <a:cs typeface="Verdana"/>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26217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40000"/>
                    <a:lumOff val="60000"/>
                  </a:schemeClr>
                </a:solidFill>
              </a:rPr>
              <a:t>.</a:t>
            </a:r>
            <a:endParaRPr lang="en-IN" sz="3600" b="1" dirty="0">
              <a:solidFill>
                <a:schemeClr val="bg2">
                  <a:lumMod val="40000"/>
                  <a:lumOff val="60000"/>
                </a:schemeClr>
              </a:solidFill>
            </a:endParaRPr>
          </a:p>
        </p:txBody>
      </p:sp>
      <p:sp>
        <p:nvSpPr>
          <p:cNvPr id="3" name="Subtitle 2"/>
          <p:cNvSpPr>
            <a:spLocks noGrp="1"/>
          </p:cNvSpPr>
          <p:nvPr>
            <p:ph type="subTitle" idx="1"/>
          </p:nvPr>
        </p:nvSpPr>
        <p:spPr>
          <a:xfrm>
            <a:off x="460375" y="1412776"/>
            <a:ext cx="8072065" cy="3240360"/>
          </a:xfrm>
          <a:ln>
            <a:noFill/>
          </a:ln>
        </p:spPr>
        <p:txBody>
          <a:bodyPr>
            <a:noAutofit/>
          </a:bodyPr>
          <a:lstStyle/>
          <a:p>
            <a:pPr marL="12700" algn="just">
              <a:lnSpc>
                <a:spcPct val="100000"/>
              </a:lnSpc>
              <a:spcBef>
                <a:spcPts val="420"/>
              </a:spcBef>
              <a:tabLst>
                <a:tab pos="469900" algn="l"/>
              </a:tabLst>
            </a:pPr>
            <a:r>
              <a:rPr lang="en-US" sz="1800" b="1" dirty="0" smtClean="0">
                <a:solidFill>
                  <a:srgbClr val="00B0F0"/>
                </a:solidFill>
                <a:latin typeface="Verdana"/>
                <a:cs typeface="Verdana"/>
              </a:rPr>
              <a:t>.</a:t>
            </a:r>
            <a:endParaRPr lang="en-US" sz="1800" b="1" dirty="0">
              <a:solidFill>
                <a:srgbClr val="00B0F0"/>
              </a:solidFill>
              <a:latin typeface="Verdana"/>
              <a:cs typeface="Verdana"/>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65138"/>
            <a:ext cx="5760639" cy="5196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768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6000" b="1" dirty="0" smtClean="0">
                <a:solidFill>
                  <a:schemeClr val="bg2">
                    <a:lumMod val="60000"/>
                    <a:lumOff val="40000"/>
                  </a:schemeClr>
                </a:solidFill>
              </a:rPr>
              <a:t>Introduction</a:t>
            </a:r>
            <a:endParaRPr lang="en-IN" sz="6000" b="1" dirty="0">
              <a:solidFill>
                <a:schemeClr val="accent5">
                  <a:lumMod val="75000"/>
                </a:schemeClr>
              </a:solidFill>
            </a:endParaRPr>
          </a:p>
        </p:txBody>
      </p:sp>
      <p:sp>
        <p:nvSpPr>
          <p:cNvPr id="3" name="Subtitle 2"/>
          <p:cNvSpPr>
            <a:spLocks noGrp="1"/>
          </p:cNvSpPr>
          <p:nvPr>
            <p:ph type="subTitle" idx="1"/>
          </p:nvPr>
        </p:nvSpPr>
        <p:spPr>
          <a:xfrm>
            <a:off x="755576" y="1169368"/>
            <a:ext cx="7704856" cy="5688632"/>
          </a:xfrm>
        </p:spPr>
        <p:txBody>
          <a:bodyPr>
            <a:noAutofit/>
          </a:bodyPr>
          <a:lstStyle/>
          <a:p>
            <a:endParaRPr lang="en-US" sz="2400" dirty="0"/>
          </a:p>
          <a:p>
            <a:r>
              <a:rPr lang="en-US" sz="2400" b="1" dirty="0">
                <a:solidFill>
                  <a:schemeClr val="accent5">
                    <a:lumMod val="75000"/>
                  </a:schemeClr>
                </a:solidFill>
              </a:rPr>
              <a:t>In the highly competitive telecom industry, customer churn is a critical challenge that directly impacts profitability and growth. Churn refers to the percentage of customers who discontinue their service over a specific period, and managing it effectively is crucial for sustaining a healthy customer base. This project focuses on identifying key drivers of customer churn, leveraging advanced predictive modeling techniques to anticipate churn behavior, and implementing strategies to improve customer retention. By understanding the factors that contribute to churn, telecom companies can enhance customer satisfaction, reduce acquisition costs, and maximize lifetime value, ensuring long-term success in a dynamic market.</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3503866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6000" b="1" dirty="0" smtClean="0">
                <a:solidFill>
                  <a:schemeClr val="bg2">
                    <a:lumMod val="60000"/>
                    <a:lumOff val="40000"/>
                  </a:schemeClr>
                </a:solidFill>
              </a:rPr>
              <a:t>Problem Statement</a:t>
            </a:r>
            <a:endParaRPr lang="en-IN" sz="6000" b="1" dirty="0">
              <a:solidFill>
                <a:schemeClr val="accent5">
                  <a:lumMod val="75000"/>
                </a:schemeClr>
              </a:solidFill>
            </a:endParaRPr>
          </a:p>
        </p:txBody>
      </p:sp>
      <p:sp>
        <p:nvSpPr>
          <p:cNvPr id="3" name="Subtitle 2"/>
          <p:cNvSpPr>
            <a:spLocks noGrp="1"/>
          </p:cNvSpPr>
          <p:nvPr>
            <p:ph type="subTitle" idx="1"/>
          </p:nvPr>
        </p:nvSpPr>
        <p:spPr>
          <a:xfrm>
            <a:off x="1403648" y="1988840"/>
            <a:ext cx="6400800" cy="4536504"/>
          </a:xfrm>
        </p:spPr>
        <p:txBody>
          <a:bodyPr>
            <a:noAutofit/>
          </a:bodyPr>
          <a:lstStyle/>
          <a:p>
            <a:r>
              <a:rPr lang="en-US" sz="2400" b="1" dirty="0">
                <a:solidFill>
                  <a:schemeClr val="accent5">
                    <a:lumMod val="75000"/>
                  </a:schemeClr>
                </a:solidFill>
              </a:rPr>
              <a:t>E</a:t>
            </a:r>
            <a:r>
              <a:rPr lang="en-US" sz="2400" b="1" dirty="0" smtClean="0">
                <a:solidFill>
                  <a:schemeClr val="accent5">
                    <a:lumMod val="75000"/>
                  </a:schemeClr>
                </a:solidFill>
              </a:rPr>
              <a:t>xamine </a:t>
            </a:r>
            <a:r>
              <a:rPr lang="en-US" sz="2400" b="1" dirty="0">
                <a:solidFill>
                  <a:schemeClr val="accent5">
                    <a:lumMod val="75000"/>
                  </a:schemeClr>
                </a:solidFill>
              </a:rPr>
              <a:t>customer data from IBM Sample Data Sets with the aim of building and comparing several customer churn prediction models.</a:t>
            </a:r>
            <a:endParaRPr lang="en-IN" sz="24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1741029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0136" y="404664"/>
            <a:ext cx="4956429"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chemeClr val="accent5">
                    <a:lumMod val="75000"/>
                  </a:schemeClr>
                </a:solidFill>
                <a:latin typeface="Old Standard TT"/>
                <a:cs typeface="Old Standard TT"/>
              </a:rPr>
              <a:t>OVERVIEW OF</a:t>
            </a:r>
            <a:r>
              <a:rPr sz="2400" b="1" spc="-95" dirty="0">
                <a:solidFill>
                  <a:schemeClr val="accent5">
                    <a:lumMod val="75000"/>
                  </a:schemeClr>
                </a:solidFill>
                <a:latin typeface="Old Standard TT"/>
                <a:cs typeface="Old Standard TT"/>
              </a:rPr>
              <a:t> </a:t>
            </a:r>
            <a:r>
              <a:rPr sz="2400" b="1" dirty="0">
                <a:solidFill>
                  <a:schemeClr val="accent5">
                    <a:lumMod val="75000"/>
                  </a:schemeClr>
                </a:solidFill>
                <a:latin typeface="Old Standard TT"/>
                <a:cs typeface="Old Standard TT"/>
              </a:rPr>
              <a:t>ANALYSIS</a:t>
            </a:r>
          </a:p>
        </p:txBody>
      </p:sp>
      <p:sp>
        <p:nvSpPr>
          <p:cNvPr id="7" name="object 7"/>
          <p:cNvSpPr/>
          <p:nvPr/>
        </p:nvSpPr>
        <p:spPr>
          <a:xfrm>
            <a:off x="5632703" y="1586992"/>
            <a:ext cx="3305810" cy="892387"/>
          </a:xfrm>
          <a:custGeom>
            <a:avLst/>
            <a:gdLst/>
            <a:ahLst/>
            <a:cxnLst/>
            <a:rect l="l" t="t" r="r" b="b"/>
            <a:pathLst>
              <a:path w="3305809" h="669289">
                <a:moveTo>
                  <a:pt x="2971038" y="0"/>
                </a:moveTo>
                <a:lnTo>
                  <a:pt x="0" y="0"/>
                </a:lnTo>
                <a:lnTo>
                  <a:pt x="334518" y="334517"/>
                </a:lnTo>
                <a:lnTo>
                  <a:pt x="0" y="669035"/>
                </a:lnTo>
                <a:lnTo>
                  <a:pt x="2971038" y="669035"/>
                </a:lnTo>
                <a:lnTo>
                  <a:pt x="3305555" y="334517"/>
                </a:lnTo>
                <a:lnTo>
                  <a:pt x="2971038" y="0"/>
                </a:lnTo>
                <a:close/>
              </a:path>
            </a:pathLst>
          </a:custGeom>
          <a:solidFill>
            <a:srgbClr val="00695C"/>
          </a:solidFill>
        </p:spPr>
        <p:txBody>
          <a:bodyPr wrap="square" lIns="0" tIns="0" rIns="0" bIns="0" rtlCol="0"/>
          <a:lstStyle/>
          <a:p>
            <a:endParaRPr/>
          </a:p>
        </p:txBody>
      </p:sp>
      <p:sp>
        <p:nvSpPr>
          <p:cNvPr id="8" name="object 8"/>
          <p:cNvSpPr txBox="1"/>
          <p:nvPr/>
        </p:nvSpPr>
        <p:spPr>
          <a:xfrm>
            <a:off x="6277102" y="1824500"/>
            <a:ext cx="201676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Predictive</a:t>
            </a:r>
            <a:r>
              <a:rPr sz="1800" spc="-25" dirty="0">
                <a:solidFill>
                  <a:srgbClr val="FFFFFF"/>
                </a:solidFill>
                <a:latin typeface="Arial"/>
                <a:cs typeface="Arial"/>
              </a:rPr>
              <a:t> </a:t>
            </a:r>
            <a:r>
              <a:rPr sz="1800" spc="-10" dirty="0">
                <a:solidFill>
                  <a:srgbClr val="FFFFFF"/>
                </a:solidFill>
                <a:latin typeface="Arial"/>
                <a:cs typeface="Arial"/>
              </a:rPr>
              <a:t>Modeling</a:t>
            </a:r>
            <a:endParaRPr sz="1800" dirty="0">
              <a:latin typeface="Arial"/>
              <a:cs typeface="Arial"/>
            </a:endParaRPr>
          </a:p>
        </p:txBody>
      </p:sp>
      <p:sp>
        <p:nvSpPr>
          <p:cNvPr id="9" name="object 9"/>
          <p:cNvSpPr txBox="1"/>
          <p:nvPr/>
        </p:nvSpPr>
        <p:spPr>
          <a:xfrm>
            <a:off x="6308597" y="3626782"/>
            <a:ext cx="1905000" cy="1605568"/>
          </a:xfrm>
          <a:prstGeom prst="rect">
            <a:avLst/>
          </a:prstGeom>
        </p:spPr>
        <p:txBody>
          <a:bodyPr vert="horz" wrap="square" lIns="0" tIns="12700" rIns="0" bIns="0" rtlCol="0">
            <a:spAutoFit/>
          </a:bodyPr>
          <a:lstStyle/>
          <a:p>
            <a:pPr marL="12700" marR="5080">
              <a:lnSpc>
                <a:spcPct val="114999"/>
              </a:lnSpc>
              <a:spcBef>
                <a:spcPts val="100"/>
              </a:spcBef>
            </a:pPr>
            <a:r>
              <a:rPr sz="1800" spc="-5" dirty="0">
                <a:latin typeface="Arial"/>
                <a:cs typeface="Arial"/>
              </a:rPr>
              <a:t>Formulate a  statistical model</a:t>
            </a:r>
            <a:r>
              <a:rPr sz="1800" spc="-35" dirty="0">
                <a:latin typeface="Arial"/>
                <a:cs typeface="Arial"/>
              </a:rPr>
              <a:t> </a:t>
            </a:r>
            <a:r>
              <a:rPr sz="1800" dirty="0">
                <a:latin typeface="Arial"/>
                <a:cs typeface="Arial"/>
              </a:rPr>
              <a:t>to  </a:t>
            </a:r>
            <a:r>
              <a:rPr sz="1800" spc="-5" dirty="0">
                <a:latin typeface="Arial"/>
                <a:cs typeface="Arial"/>
              </a:rPr>
              <a:t>forecast an  outcome using  relevant</a:t>
            </a:r>
            <a:r>
              <a:rPr sz="1800" spc="-40" dirty="0">
                <a:latin typeface="Arial"/>
                <a:cs typeface="Arial"/>
              </a:rPr>
              <a:t> </a:t>
            </a:r>
            <a:r>
              <a:rPr sz="1800" spc="-5" dirty="0">
                <a:latin typeface="Arial"/>
                <a:cs typeface="Arial"/>
              </a:rPr>
              <a:t>predictors</a:t>
            </a:r>
            <a:endParaRPr sz="1800" dirty="0">
              <a:latin typeface="Arial"/>
              <a:cs typeface="Arial"/>
            </a:endParaRPr>
          </a:p>
        </p:txBody>
      </p:sp>
      <p:sp>
        <p:nvSpPr>
          <p:cNvPr id="10" name="object 10"/>
          <p:cNvSpPr/>
          <p:nvPr/>
        </p:nvSpPr>
        <p:spPr>
          <a:xfrm>
            <a:off x="1" y="1586992"/>
            <a:ext cx="3302000" cy="892387"/>
          </a:xfrm>
          <a:custGeom>
            <a:avLst/>
            <a:gdLst/>
            <a:ahLst/>
            <a:cxnLst/>
            <a:rect l="l" t="t" r="r" b="b"/>
            <a:pathLst>
              <a:path w="3546475" h="669289">
                <a:moveTo>
                  <a:pt x="3211830" y="0"/>
                </a:moveTo>
                <a:lnTo>
                  <a:pt x="0" y="0"/>
                </a:lnTo>
                <a:lnTo>
                  <a:pt x="0" y="669035"/>
                </a:lnTo>
                <a:lnTo>
                  <a:pt x="3211830" y="669035"/>
                </a:lnTo>
                <a:lnTo>
                  <a:pt x="3546348" y="334517"/>
                </a:lnTo>
                <a:lnTo>
                  <a:pt x="3211830" y="0"/>
                </a:lnTo>
                <a:close/>
              </a:path>
            </a:pathLst>
          </a:custGeom>
          <a:solidFill>
            <a:srgbClr val="359E93"/>
          </a:solidFill>
        </p:spPr>
        <p:txBody>
          <a:bodyPr wrap="square" lIns="0" tIns="0" rIns="0" bIns="0" rtlCol="0"/>
          <a:lstStyle/>
          <a:p>
            <a:endParaRPr/>
          </a:p>
        </p:txBody>
      </p:sp>
      <p:sp>
        <p:nvSpPr>
          <p:cNvPr id="11" name="object 11"/>
          <p:cNvSpPr txBox="1"/>
          <p:nvPr/>
        </p:nvSpPr>
        <p:spPr>
          <a:xfrm>
            <a:off x="955650" y="1825244"/>
            <a:ext cx="147002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Data</a:t>
            </a:r>
            <a:r>
              <a:rPr sz="1800" spc="-70" dirty="0">
                <a:solidFill>
                  <a:srgbClr val="FFFFFF"/>
                </a:solidFill>
                <a:latin typeface="Arial"/>
                <a:cs typeface="Arial"/>
              </a:rPr>
              <a:t> </a:t>
            </a:r>
            <a:r>
              <a:rPr sz="1800" spc="-5" dirty="0">
                <a:solidFill>
                  <a:srgbClr val="FFFFFF"/>
                </a:solidFill>
                <a:latin typeface="Arial"/>
                <a:cs typeface="Arial"/>
              </a:rPr>
              <a:t>Cleaning</a:t>
            </a:r>
            <a:endParaRPr sz="1800" dirty="0">
              <a:latin typeface="Arial"/>
              <a:cs typeface="Arial"/>
            </a:endParaRPr>
          </a:p>
        </p:txBody>
      </p:sp>
      <p:sp>
        <p:nvSpPr>
          <p:cNvPr id="12" name="object 12"/>
          <p:cNvSpPr txBox="1"/>
          <p:nvPr/>
        </p:nvSpPr>
        <p:spPr>
          <a:xfrm>
            <a:off x="734060" y="3581001"/>
            <a:ext cx="2065655" cy="1287660"/>
          </a:xfrm>
          <a:prstGeom prst="rect">
            <a:avLst/>
          </a:prstGeom>
        </p:spPr>
        <p:txBody>
          <a:bodyPr vert="horz" wrap="square" lIns="0" tIns="13335" rIns="0" bIns="0" rtlCol="0">
            <a:spAutoFit/>
          </a:bodyPr>
          <a:lstStyle/>
          <a:p>
            <a:pPr marL="12700" marR="5080">
              <a:lnSpc>
                <a:spcPct val="114999"/>
              </a:lnSpc>
              <a:spcBef>
                <a:spcPts val="105"/>
              </a:spcBef>
            </a:pPr>
            <a:r>
              <a:rPr sz="1800" spc="-5" dirty="0">
                <a:latin typeface="Arial"/>
                <a:cs typeface="Arial"/>
              </a:rPr>
              <a:t>Understand </a:t>
            </a:r>
            <a:r>
              <a:rPr sz="1800" dirty="0">
                <a:latin typeface="Arial"/>
                <a:cs typeface="Arial"/>
              </a:rPr>
              <a:t>the  structure of the  </a:t>
            </a:r>
            <a:r>
              <a:rPr sz="1800" spc="-5" dirty="0">
                <a:latin typeface="Arial"/>
                <a:cs typeface="Arial"/>
              </a:rPr>
              <a:t>dataset and clean  data before</a:t>
            </a:r>
            <a:r>
              <a:rPr sz="1800" spc="-50" dirty="0">
                <a:latin typeface="Arial"/>
                <a:cs typeface="Arial"/>
              </a:rPr>
              <a:t> </a:t>
            </a:r>
            <a:r>
              <a:rPr sz="1800" spc="-10" dirty="0">
                <a:latin typeface="Arial"/>
                <a:cs typeface="Arial"/>
              </a:rPr>
              <a:t>analysis</a:t>
            </a:r>
            <a:endParaRPr sz="1800" dirty="0">
              <a:latin typeface="Arial"/>
              <a:cs typeface="Arial"/>
            </a:endParaRPr>
          </a:p>
        </p:txBody>
      </p:sp>
      <p:sp>
        <p:nvSpPr>
          <p:cNvPr id="13" name="object 13"/>
          <p:cNvSpPr/>
          <p:nvPr/>
        </p:nvSpPr>
        <p:spPr>
          <a:xfrm>
            <a:off x="2944367" y="1586992"/>
            <a:ext cx="3305810" cy="892387"/>
          </a:xfrm>
          <a:custGeom>
            <a:avLst/>
            <a:gdLst/>
            <a:ahLst/>
            <a:cxnLst/>
            <a:rect l="l" t="t" r="r" b="b"/>
            <a:pathLst>
              <a:path w="3305810" h="669289">
                <a:moveTo>
                  <a:pt x="2971037" y="0"/>
                </a:moveTo>
                <a:lnTo>
                  <a:pt x="0" y="0"/>
                </a:lnTo>
                <a:lnTo>
                  <a:pt x="334518" y="334517"/>
                </a:lnTo>
                <a:lnTo>
                  <a:pt x="0" y="669035"/>
                </a:lnTo>
                <a:lnTo>
                  <a:pt x="2971037" y="669035"/>
                </a:lnTo>
                <a:lnTo>
                  <a:pt x="3305555" y="334517"/>
                </a:lnTo>
                <a:lnTo>
                  <a:pt x="2971037" y="0"/>
                </a:lnTo>
                <a:close/>
              </a:path>
            </a:pathLst>
          </a:custGeom>
          <a:solidFill>
            <a:srgbClr val="1C8175"/>
          </a:solidFill>
        </p:spPr>
        <p:txBody>
          <a:bodyPr wrap="square" lIns="0" tIns="0" rIns="0" bIns="0" rtlCol="0"/>
          <a:lstStyle/>
          <a:p>
            <a:endParaRPr/>
          </a:p>
        </p:txBody>
      </p:sp>
      <p:sp>
        <p:nvSpPr>
          <p:cNvPr id="14" name="object 14"/>
          <p:cNvSpPr txBox="1"/>
          <p:nvPr/>
        </p:nvSpPr>
        <p:spPr>
          <a:xfrm>
            <a:off x="3742691" y="1824500"/>
            <a:ext cx="1710689"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Data</a:t>
            </a:r>
            <a:r>
              <a:rPr sz="1800" spc="-75" dirty="0">
                <a:solidFill>
                  <a:srgbClr val="FFFFFF"/>
                </a:solidFill>
                <a:latin typeface="Arial"/>
                <a:cs typeface="Arial"/>
              </a:rPr>
              <a:t> </a:t>
            </a:r>
            <a:r>
              <a:rPr sz="1800" spc="-5" dirty="0">
                <a:solidFill>
                  <a:srgbClr val="FFFFFF"/>
                </a:solidFill>
                <a:latin typeface="Arial"/>
                <a:cs typeface="Arial"/>
              </a:rPr>
              <a:t>Exploration</a:t>
            </a:r>
            <a:endParaRPr sz="1800" dirty="0">
              <a:latin typeface="Arial"/>
              <a:cs typeface="Arial"/>
            </a:endParaRPr>
          </a:p>
        </p:txBody>
      </p:sp>
      <p:sp>
        <p:nvSpPr>
          <p:cNvPr id="15" name="object 15"/>
          <p:cNvSpPr txBox="1"/>
          <p:nvPr/>
        </p:nvSpPr>
        <p:spPr>
          <a:xfrm>
            <a:off x="3626358" y="3545641"/>
            <a:ext cx="1993900" cy="1923475"/>
          </a:xfrm>
          <a:prstGeom prst="rect">
            <a:avLst/>
          </a:prstGeom>
        </p:spPr>
        <p:txBody>
          <a:bodyPr vert="horz" wrap="square" lIns="0" tIns="12065" rIns="0" bIns="0" rtlCol="0">
            <a:spAutoFit/>
          </a:bodyPr>
          <a:lstStyle/>
          <a:p>
            <a:pPr marL="12700" marR="5080">
              <a:lnSpc>
                <a:spcPct val="114999"/>
              </a:lnSpc>
              <a:spcBef>
                <a:spcPts val="95"/>
              </a:spcBef>
            </a:pPr>
            <a:r>
              <a:rPr sz="1800" spc="-5" dirty="0">
                <a:latin typeface="Arial"/>
                <a:cs typeface="Arial"/>
              </a:rPr>
              <a:t>Uncover initial  patterns,  characteristics,</a:t>
            </a:r>
            <a:r>
              <a:rPr sz="1800" spc="-30" dirty="0">
                <a:latin typeface="Arial"/>
                <a:cs typeface="Arial"/>
              </a:rPr>
              <a:t> </a:t>
            </a:r>
            <a:r>
              <a:rPr sz="1800" spc="-5" dirty="0">
                <a:latin typeface="Arial"/>
                <a:cs typeface="Arial"/>
              </a:rPr>
              <a:t>and  points </a:t>
            </a:r>
            <a:r>
              <a:rPr sz="1800" dirty="0">
                <a:latin typeface="Arial"/>
                <a:cs typeface="Arial"/>
              </a:rPr>
              <a:t>of </a:t>
            </a:r>
            <a:r>
              <a:rPr sz="1800" spc="-5" dirty="0">
                <a:latin typeface="Arial"/>
                <a:cs typeface="Arial"/>
              </a:rPr>
              <a:t>interest  using visual  exploration</a:t>
            </a:r>
            <a:endParaRPr sz="1800" dirty="0">
              <a:latin typeface="Arial"/>
              <a:cs typeface="Arial"/>
            </a:endParaRPr>
          </a:p>
        </p:txBody>
      </p:sp>
      <p:sp>
        <p:nvSpPr>
          <p:cNvPr id="16" name="object 16"/>
          <p:cNvSpPr/>
          <p:nvPr/>
        </p:nvSpPr>
        <p:spPr>
          <a:xfrm>
            <a:off x="4454652" y="2570481"/>
            <a:ext cx="617220" cy="820927"/>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7083553" y="2588768"/>
            <a:ext cx="527303" cy="701040"/>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1232916" y="2588769"/>
            <a:ext cx="617220" cy="820927"/>
          </a:xfrm>
          <a:prstGeom prst="rect">
            <a:avLst/>
          </a:prstGeom>
          <a:blipFill>
            <a:blip r:embed="rId4" cstate="print"/>
            <a:stretch>
              <a:fillRect/>
            </a:stretch>
          </a:blipFill>
        </p:spPr>
        <p:txBody>
          <a:bodyPr wrap="square" lIns="0" tIns="0" rIns="0" bIns="0" rtlCol="0"/>
          <a:lstStyle/>
          <a:p>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6376" y="12568"/>
            <a:ext cx="1190925" cy="1112176"/>
          </a:xfrm>
          <a:prstGeom prst="rect">
            <a:avLst/>
          </a:prstGeom>
          <a:effectLst>
            <a:glow>
              <a:schemeClr val="accent1">
                <a:alpha val="32000"/>
              </a:schemeClr>
            </a:glow>
            <a:softEdge rad="330200"/>
          </a:effectLst>
        </p:spPr>
      </p:pic>
    </p:spTree>
    <p:extLst>
      <p:ext uri="{BB962C8B-B14F-4D97-AF65-F5344CB8AC3E}">
        <p14:creationId xmlns:p14="http://schemas.microsoft.com/office/powerpoint/2010/main" val="1414159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6000" b="1" dirty="0" smtClean="0">
                <a:solidFill>
                  <a:schemeClr val="bg2">
                    <a:lumMod val="60000"/>
                    <a:lumOff val="40000"/>
                  </a:schemeClr>
                </a:solidFill>
              </a:rPr>
              <a:t>Churn Analysis</a:t>
            </a:r>
            <a:endParaRPr lang="en-IN" sz="6000" b="1" dirty="0">
              <a:solidFill>
                <a:schemeClr val="accent5">
                  <a:lumMod val="75000"/>
                </a:schemeClr>
              </a:solidFill>
            </a:endParaRPr>
          </a:p>
        </p:txBody>
      </p:sp>
      <p:sp>
        <p:nvSpPr>
          <p:cNvPr id="3" name="Subtitle 2"/>
          <p:cNvSpPr>
            <a:spLocks noGrp="1"/>
          </p:cNvSpPr>
          <p:nvPr>
            <p:ph type="subTitle" idx="1"/>
          </p:nvPr>
        </p:nvSpPr>
        <p:spPr>
          <a:xfrm>
            <a:off x="395536" y="1843982"/>
            <a:ext cx="2160240" cy="3924436"/>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Almost 26% </a:t>
            </a:r>
            <a:r>
              <a:rPr lang="en-IN" sz="1800" b="1" dirty="0" err="1" smtClean="0">
                <a:solidFill>
                  <a:schemeClr val="accent5">
                    <a:lumMod val="75000"/>
                  </a:schemeClr>
                </a:solidFill>
              </a:rPr>
              <a:t>costmoers</a:t>
            </a:r>
            <a:r>
              <a:rPr lang="en-IN" sz="1800" b="1" dirty="0" smtClean="0">
                <a:solidFill>
                  <a:schemeClr val="accent5">
                    <a:lumMod val="75000"/>
                  </a:schemeClr>
                </a:solidFill>
              </a:rPr>
              <a:t> have churned or left the service.</a:t>
            </a:r>
          </a:p>
          <a:p>
            <a:pPr marL="457200" indent="-457200" algn="l">
              <a:buFont typeface="Wingdings" pitchFamily="2" charset="2"/>
              <a:buChar char="q"/>
            </a:pPr>
            <a:r>
              <a:rPr lang="en-IN" sz="1800" b="1" dirty="0" smtClean="0">
                <a:solidFill>
                  <a:schemeClr val="accent5">
                    <a:lumMod val="75000"/>
                  </a:schemeClr>
                </a:solidFill>
              </a:rPr>
              <a:t>The Dataset is heavily imbalanced will balance it in future steps.</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9224" y="1340768"/>
            <a:ext cx="6057900"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6751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6000" b="1" dirty="0" smtClean="0">
                <a:solidFill>
                  <a:schemeClr val="bg2">
                    <a:lumMod val="60000"/>
                    <a:lumOff val="40000"/>
                  </a:schemeClr>
                </a:solidFill>
              </a:rPr>
              <a:t>Contract Type</a:t>
            </a:r>
            <a:endParaRPr lang="en-IN" sz="6000" b="1" dirty="0">
              <a:solidFill>
                <a:schemeClr val="accent5">
                  <a:lumMod val="75000"/>
                </a:schemeClr>
              </a:solidFill>
            </a:endParaRPr>
          </a:p>
        </p:txBody>
      </p:sp>
      <p:sp>
        <p:nvSpPr>
          <p:cNvPr id="3" name="Subtitle 2"/>
          <p:cNvSpPr>
            <a:spLocks noGrp="1"/>
          </p:cNvSpPr>
          <p:nvPr>
            <p:ph type="subTitle" idx="1"/>
          </p:nvPr>
        </p:nvSpPr>
        <p:spPr>
          <a:xfrm>
            <a:off x="307975" y="1556792"/>
            <a:ext cx="3600400" cy="136815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More than half of all customers chose month to month contract pay type.</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1268761"/>
            <a:ext cx="5169421"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068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6000" b="1" dirty="0" smtClean="0">
                <a:solidFill>
                  <a:schemeClr val="bg2">
                    <a:lumMod val="60000"/>
                    <a:lumOff val="40000"/>
                  </a:schemeClr>
                </a:solidFill>
              </a:rPr>
              <a:t>Churn by Gender</a:t>
            </a:r>
            <a:endParaRPr lang="en-IN" sz="6000" b="1" dirty="0">
              <a:solidFill>
                <a:schemeClr val="accent5">
                  <a:lumMod val="75000"/>
                </a:schemeClr>
              </a:solidFill>
            </a:endParaRPr>
          </a:p>
        </p:txBody>
      </p:sp>
      <p:sp>
        <p:nvSpPr>
          <p:cNvPr id="3" name="Subtitle 2"/>
          <p:cNvSpPr>
            <a:spLocks noGrp="1"/>
          </p:cNvSpPr>
          <p:nvPr>
            <p:ph type="subTitle" idx="1"/>
          </p:nvPr>
        </p:nvSpPr>
        <p:spPr>
          <a:xfrm>
            <a:off x="798327" y="5805264"/>
            <a:ext cx="7407225" cy="864096"/>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There is no relation of churn with gender almost equal contributions are there by both genders.</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1268760"/>
            <a:ext cx="8181975" cy="433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579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4800" b="1" dirty="0" smtClean="0">
                <a:solidFill>
                  <a:schemeClr val="bg2">
                    <a:lumMod val="60000"/>
                    <a:lumOff val="40000"/>
                  </a:schemeClr>
                </a:solidFill>
              </a:rPr>
              <a:t>Monthly Charges</a:t>
            </a:r>
            <a:endParaRPr lang="en-IN" sz="4800" b="1" dirty="0">
              <a:solidFill>
                <a:schemeClr val="accent5">
                  <a:lumMod val="75000"/>
                </a:schemeClr>
              </a:solidFill>
            </a:endParaRPr>
          </a:p>
        </p:txBody>
      </p:sp>
      <p:sp>
        <p:nvSpPr>
          <p:cNvPr id="3" name="Subtitle 2"/>
          <p:cNvSpPr>
            <a:spLocks noGrp="1"/>
          </p:cNvSpPr>
          <p:nvPr>
            <p:ph type="subTitle" idx="1"/>
          </p:nvPr>
        </p:nvSpPr>
        <p:spPr>
          <a:xfrm>
            <a:off x="501126" y="5733256"/>
            <a:ext cx="7973793" cy="1008112"/>
          </a:xfrm>
          <a:ln>
            <a:solidFill>
              <a:srgbClr val="00B0F0"/>
            </a:solidFill>
          </a:ln>
        </p:spPr>
        <p:txBody>
          <a:bodyPr>
            <a:noAutofit/>
          </a:bodyPr>
          <a:lstStyle/>
          <a:p>
            <a:pPr marL="457200" indent="-457200" algn="l">
              <a:buFont typeface="Wingdings" pitchFamily="2" charset="2"/>
              <a:buChar char="q"/>
            </a:pPr>
            <a:r>
              <a:rPr lang="en-IN" sz="1800" b="1" dirty="0" smtClean="0">
                <a:solidFill>
                  <a:srgbClr val="7030A0"/>
                </a:solidFill>
              </a:rPr>
              <a:t>Customers with positive churn had a very high monthly income chargers compared with non churn customers</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980728"/>
            <a:ext cx="8360097" cy="4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869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689</Words>
  <Application>Microsoft Office PowerPoint</Application>
  <PresentationFormat>On-screen Show (4:3)</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MINI PROJECT 2 TELECOM CUSTOMER CHURN(CLASSIFICATION)</vt:lpstr>
      <vt:lpstr>Why Analysing the Churn? </vt:lpstr>
      <vt:lpstr>Introduction</vt:lpstr>
      <vt:lpstr>Problem Statement</vt:lpstr>
      <vt:lpstr>OVERVIEW OF ANALYSIS</vt:lpstr>
      <vt:lpstr>Churn Analysis</vt:lpstr>
      <vt:lpstr>Contract Type</vt:lpstr>
      <vt:lpstr>Churn by Gender</vt:lpstr>
      <vt:lpstr>Monthly Charges</vt:lpstr>
      <vt:lpstr>Monthly Charges vs Contract type</vt:lpstr>
      <vt:lpstr>Tenure by Internet Users</vt:lpstr>
      <vt:lpstr>Senior citizens vs churn</vt:lpstr>
      <vt:lpstr>Internet service by Churn</vt:lpstr>
      <vt:lpstr>Handling Imbalanced Data using SMOTE</vt:lpstr>
      <vt:lpstr>ROC Curve</vt:lpstr>
      <vt:lpstr>Overall Model Comparison</vt:lpstr>
      <vt:lpstr>Confusion Matrix of XGB</vt:lpstr>
      <vt:lpstr>Feature Importance of XGB</vt:lpstr>
      <vt:lpstr>Challenges</vt:lpstr>
      <vt:lpstr>Conclusion</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28</cp:revision>
  <dcterms:created xsi:type="dcterms:W3CDTF">2024-05-21T07:36:11Z</dcterms:created>
  <dcterms:modified xsi:type="dcterms:W3CDTF">2024-08-29T12:25:12Z</dcterms:modified>
</cp:coreProperties>
</file>