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3570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80834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500239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6248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06928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CFFA6B64-FB25-45A5-BF1C-47CC64FBADAB}"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4368" y="28890"/>
            <a:ext cx="1259632" cy="1167862"/>
          </a:xfrm>
          <a:prstGeom prst="rect">
            <a:avLst/>
          </a:prstGeom>
          <a:blipFill dpi="0" rotWithShape="1">
            <a:blip r:embed="rId3">
              <a:alphaModFix amt="97000"/>
            </a:blip>
            <a:srcRect/>
            <a:tile tx="0" ty="0" sx="100000" sy="100000" flip="none" algn="tl"/>
          </a:blipFill>
        </p:spPr>
      </p:pic>
    </p:spTree>
    <p:extLst>
      <p:ext uri="{BB962C8B-B14F-4D97-AF65-F5344CB8AC3E}">
        <p14:creationId xmlns:p14="http://schemas.microsoft.com/office/powerpoint/2010/main" val="246775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3297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FA6B64-FB25-45A5-BF1C-47CC64FBADA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4078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FA6B64-FB25-45A5-BF1C-47CC64FBADAB}"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9965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FA6B64-FB25-45A5-BF1C-47CC64FBADAB}"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14050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A6B64-FB25-45A5-BF1C-47CC64FBADAB}"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77260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25190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A6B64-FB25-45A5-BF1C-47CC64FBADAB}" type="datetimeFigureOut">
              <a:rPr lang="en-IN" smtClean="0"/>
              <a:t>24-05-2024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01A53-24D8-4751-83A2-A5BF52053515}" type="slidenum">
              <a:rPr lang="en-IN" smtClean="0"/>
              <a:t>‹#›</a:t>
            </a:fld>
            <a:endParaRPr lang="en-IN"/>
          </a:p>
        </p:txBody>
      </p:sp>
    </p:spTree>
    <p:extLst>
      <p:ext uri="{BB962C8B-B14F-4D97-AF65-F5344CB8AC3E}">
        <p14:creationId xmlns:p14="http://schemas.microsoft.com/office/powerpoint/2010/main" val="12758230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872208"/>
          </a:xfrm>
        </p:spPr>
        <p:txBody>
          <a:bodyPr>
            <a:normAutofit/>
          </a:bodyPr>
          <a:lstStyle/>
          <a:p>
            <a:r>
              <a:rPr lang="en-IN" sz="5400" b="1" dirty="0" smtClean="0">
                <a:solidFill>
                  <a:schemeClr val="bg2">
                    <a:lumMod val="60000"/>
                    <a:lumOff val="40000"/>
                  </a:schemeClr>
                </a:solidFill>
              </a:rPr>
              <a:t>MST PRACTISE PROJECT 1</a:t>
            </a:r>
            <a:r>
              <a:rPr lang="en-IN" b="1" dirty="0" smtClean="0">
                <a:solidFill>
                  <a:schemeClr val="bg2">
                    <a:lumMod val="60000"/>
                    <a:lumOff val="40000"/>
                  </a:schemeClr>
                </a:solidFill>
              </a:rPr>
              <a:t/>
            </a:r>
            <a:br>
              <a:rPr lang="en-IN" b="1" dirty="0" smtClean="0">
                <a:solidFill>
                  <a:schemeClr val="bg2">
                    <a:lumMod val="60000"/>
                    <a:lumOff val="40000"/>
                  </a:schemeClr>
                </a:solidFill>
              </a:rPr>
            </a:br>
            <a:r>
              <a:rPr lang="en-IN" b="1" dirty="0" smtClean="0">
                <a:solidFill>
                  <a:srgbClr val="C00000"/>
                </a:solidFill>
              </a:rPr>
              <a:t>EDA ON HR ANALYTICS</a:t>
            </a:r>
            <a:endParaRPr lang="en-IN" b="1" dirty="0">
              <a:solidFill>
                <a:srgbClr val="C00000"/>
              </a:solidFill>
            </a:endParaRPr>
          </a:p>
        </p:txBody>
      </p:sp>
      <p:sp>
        <p:nvSpPr>
          <p:cNvPr id="3" name="Subtitle 2"/>
          <p:cNvSpPr>
            <a:spLocks noGrp="1"/>
          </p:cNvSpPr>
          <p:nvPr>
            <p:ph type="subTitle" idx="1"/>
          </p:nvPr>
        </p:nvSpPr>
        <p:spPr/>
        <p:txBody>
          <a:bodyPr/>
          <a:lstStyle/>
          <a:p>
            <a:r>
              <a:rPr lang="en-IN" b="1" dirty="0" smtClean="0">
                <a:solidFill>
                  <a:srgbClr val="FF0000"/>
                </a:solidFill>
              </a:rPr>
              <a:t>BY</a:t>
            </a:r>
          </a:p>
          <a:p>
            <a:r>
              <a:rPr lang="en-IN" b="1" dirty="0" smtClean="0">
                <a:solidFill>
                  <a:srgbClr val="FF0000"/>
                </a:solidFill>
              </a:rPr>
              <a:t>VIKASH KUMAR DIWAKAR</a:t>
            </a:r>
          </a:p>
          <a:p>
            <a:r>
              <a:rPr lang="en-IN" b="1" dirty="0" smtClean="0">
                <a:solidFill>
                  <a:srgbClr val="FF0000"/>
                </a:solidFill>
              </a:rPr>
              <a:t>AI/ML INTERN, MST</a:t>
            </a:r>
          </a:p>
          <a:p>
            <a:endParaRPr lang="en-IN" dirty="0">
              <a:solidFill>
                <a:srgbClr val="FF0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783197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Age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827584" y="5013176"/>
            <a:ext cx="756084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employees of </a:t>
            </a:r>
            <a:r>
              <a:rPr lang="en-IN" sz="1800" b="1" dirty="0" smtClean="0">
                <a:solidFill>
                  <a:srgbClr val="7030A0"/>
                </a:solidFill>
              </a:rPr>
              <a:t>Age 18-21 </a:t>
            </a:r>
            <a:r>
              <a:rPr lang="en-IN" sz="1800" b="1" dirty="0" smtClean="0">
                <a:solidFill>
                  <a:schemeClr val="accent5">
                    <a:lumMod val="75000"/>
                  </a:schemeClr>
                </a:solidFill>
              </a:rPr>
              <a:t>the chances of attrition are very much high and it’s a point of concern and company need to have a look upon it.</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138884"/>
            <a:ext cx="8360097" cy="344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477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Total working years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72031" y="5445224"/>
            <a:ext cx="7560840" cy="432048"/>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employees who are </a:t>
            </a:r>
            <a:r>
              <a:rPr lang="en-IN" sz="1800" b="1" dirty="0" smtClean="0">
                <a:solidFill>
                  <a:srgbClr val="7030A0"/>
                </a:solidFill>
              </a:rPr>
              <a:t>freshers </a:t>
            </a:r>
            <a:r>
              <a:rPr lang="en-IN" sz="1800" b="1" dirty="0" smtClean="0">
                <a:solidFill>
                  <a:schemeClr val="accent5">
                    <a:lumMod val="75000"/>
                  </a:schemeClr>
                </a:solidFill>
              </a:rPr>
              <a:t>tends to leave job.</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4" y="1128604"/>
            <a:ext cx="8440489" cy="352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738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Department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there is </a:t>
            </a:r>
            <a:r>
              <a:rPr lang="en-IN" sz="1800" b="1" dirty="0" smtClean="0">
                <a:solidFill>
                  <a:srgbClr val="7030A0"/>
                </a:solidFill>
              </a:rPr>
              <a:t>no relation </a:t>
            </a:r>
            <a:r>
              <a:rPr lang="en-IN" sz="1800" b="1" dirty="0" smtClean="0">
                <a:solidFill>
                  <a:schemeClr val="accent5">
                    <a:lumMod val="75000"/>
                  </a:schemeClr>
                </a:solidFill>
              </a:rPr>
              <a:t>between department and attirition.</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134316"/>
            <a:ext cx="797490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94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Job-Role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a Major concern in </a:t>
            </a:r>
            <a:r>
              <a:rPr lang="en-IN" sz="1800" b="1" dirty="0" smtClean="0">
                <a:solidFill>
                  <a:srgbClr val="7030A0"/>
                </a:solidFill>
              </a:rPr>
              <a:t>Sales Representative role </a:t>
            </a:r>
            <a:r>
              <a:rPr lang="en-IN" sz="1800" b="1" dirty="0" smtClean="0">
                <a:solidFill>
                  <a:schemeClr val="accent5">
                    <a:lumMod val="75000"/>
                  </a:schemeClr>
                </a:solidFill>
              </a:rPr>
              <a:t>because the percentage of attirition is very much </a:t>
            </a:r>
            <a:r>
              <a:rPr lang="en-IN" sz="1800" b="1" dirty="0" smtClean="0">
                <a:solidFill>
                  <a:srgbClr val="7030A0"/>
                </a:solidFill>
              </a:rPr>
              <a:t>high</a:t>
            </a:r>
            <a:r>
              <a:rPr lang="en-IN" sz="1800" b="1" dirty="0" smtClean="0">
                <a:solidFill>
                  <a:schemeClr val="accent5">
                    <a:lumMod val="75000"/>
                  </a:schemeClr>
                </a:solidFill>
              </a:rPr>
              <a:t> and it’s a point of concern.</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4" y="1340768"/>
            <a:ext cx="8512497"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105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fontScale="90000"/>
          </a:bodyPr>
          <a:lstStyle/>
          <a:p>
            <a:r>
              <a:rPr lang="en-IN" sz="3600" b="1" dirty="0" smtClean="0">
                <a:solidFill>
                  <a:schemeClr val="bg2">
                    <a:lumMod val="60000"/>
                    <a:lumOff val="40000"/>
                  </a:schemeClr>
                </a:solidFill>
              </a:rPr>
              <a:t>No. Of </a:t>
            </a:r>
            <a:r>
              <a:rPr lang="en-IN" sz="3600" b="1" dirty="0" err="1" smtClean="0">
                <a:solidFill>
                  <a:schemeClr val="bg2">
                    <a:lumMod val="60000"/>
                    <a:lumOff val="40000"/>
                  </a:schemeClr>
                </a:solidFill>
              </a:rPr>
              <a:t>Campanies</a:t>
            </a:r>
            <a:r>
              <a:rPr lang="en-IN" sz="3600" b="1" dirty="0" smtClean="0">
                <a:solidFill>
                  <a:schemeClr val="bg2">
                    <a:lumMod val="60000"/>
                    <a:lumOff val="40000"/>
                  </a:schemeClr>
                </a:solidFill>
              </a:rPr>
              <a:t> Worked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concern in employee who have worked in </a:t>
            </a:r>
            <a:r>
              <a:rPr lang="en-IN" sz="1800" b="1" dirty="0" smtClean="0">
                <a:solidFill>
                  <a:srgbClr val="7030A0"/>
                </a:solidFill>
              </a:rPr>
              <a:t>1</a:t>
            </a:r>
            <a:r>
              <a:rPr lang="en-IN" sz="1800" b="1" dirty="0" smtClean="0">
                <a:solidFill>
                  <a:schemeClr val="accent5">
                    <a:lumMod val="75000"/>
                  </a:schemeClr>
                </a:solidFill>
              </a:rPr>
              <a:t> company tend to leave job earlier.</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052736"/>
            <a:ext cx="8096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26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Job-Role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100811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can see that </a:t>
            </a:r>
            <a:r>
              <a:rPr lang="en-IN" sz="1800" b="1" dirty="0" smtClean="0">
                <a:solidFill>
                  <a:srgbClr val="7030A0"/>
                </a:solidFill>
              </a:rPr>
              <a:t>Managers</a:t>
            </a:r>
            <a:r>
              <a:rPr lang="en-IN" sz="1800" b="1" dirty="0" smtClean="0">
                <a:solidFill>
                  <a:schemeClr val="accent5">
                    <a:lumMod val="75000"/>
                  </a:schemeClr>
                </a:solidFill>
              </a:rPr>
              <a:t> and </a:t>
            </a:r>
            <a:r>
              <a:rPr lang="en-IN" sz="1800" b="1" dirty="0" smtClean="0">
                <a:solidFill>
                  <a:srgbClr val="7030A0"/>
                </a:solidFill>
              </a:rPr>
              <a:t>Research Director </a:t>
            </a:r>
            <a:r>
              <a:rPr lang="en-IN" sz="1800" b="1" dirty="0" smtClean="0">
                <a:solidFill>
                  <a:schemeClr val="accent5">
                    <a:lumMod val="75000"/>
                  </a:schemeClr>
                </a:solidFill>
              </a:rPr>
              <a:t>Receives highest salary of almost </a:t>
            </a:r>
            <a:r>
              <a:rPr lang="en-IN" sz="1800" b="1" dirty="0" smtClean="0">
                <a:solidFill>
                  <a:srgbClr val="7030A0"/>
                </a:solidFill>
              </a:rPr>
              <a:t>~$175,000  </a:t>
            </a:r>
            <a:r>
              <a:rPr lang="en-IN" sz="1800" b="1" dirty="0" smtClean="0">
                <a:solidFill>
                  <a:schemeClr val="accent5">
                    <a:lumMod val="75000"/>
                  </a:schemeClr>
                </a:solidFill>
              </a:rPr>
              <a:t>whereas </a:t>
            </a:r>
            <a:r>
              <a:rPr lang="en-IN" sz="1800" b="1" dirty="0" smtClean="0">
                <a:solidFill>
                  <a:srgbClr val="7030A0"/>
                </a:solidFill>
              </a:rPr>
              <a:t>Sales Representatives </a:t>
            </a:r>
            <a:r>
              <a:rPr lang="en-IN" sz="1800" b="1" dirty="0" smtClean="0">
                <a:solidFill>
                  <a:schemeClr val="accent5">
                    <a:lumMod val="75000"/>
                  </a:schemeClr>
                </a:solidFill>
              </a:rPr>
              <a:t>gets lowest salary around </a:t>
            </a:r>
            <a:r>
              <a:rPr lang="en-IN" sz="1800" b="1" dirty="0" smtClean="0">
                <a:solidFill>
                  <a:srgbClr val="7030A0"/>
                </a:solidFill>
              </a:rPr>
              <a:t>~$25,000.</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908720"/>
            <a:ext cx="8072065"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977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Department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50405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Almost all departments make equal salary.</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908720"/>
            <a:ext cx="479296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617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fontScale="90000"/>
          </a:bodyPr>
          <a:lstStyle/>
          <a:p>
            <a:r>
              <a:rPr lang="en-IN" sz="3600" b="1" dirty="0" smtClean="0">
                <a:solidFill>
                  <a:schemeClr val="bg2">
                    <a:lumMod val="60000"/>
                    <a:lumOff val="40000"/>
                  </a:schemeClr>
                </a:solidFill>
              </a:rPr>
              <a:t>Years at Company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100811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Employees who are there in company for more than </a:t>
            </a:r>
            <a:r>
              <a:rPr lang="en-IN" sz="1800" b="1" dirty="0" smtClean="0">
                <a:solidFill>
                  <a:srgbClr val="7030A0"/>
                </a:solidFill>
              </a:rPr>
              <a:t>20 years </a:t>
            </a:r>
            <a:r>
              <a:rPr lang="en-IN" sz="1800" b="1" dirty="0" smtClean="0">
                <a:solidFill>
                  <a:schemeClr val="accent5">
                    <a:lumMod val="75000"/>
                  </a:schemeClr>
                </a:solidFill>
              </a:rPr>
              <a:t>receives salary above </a:t>
            </a:r>
            <a:r>
              <a:rPr lang="en-IN" sz="1800" b="1" dirty="0" smtClean="0">
                <a:solidFill>
                  <a:srgbClr val="7030A0"/>
                </a:solidFill>
              </a:rPr>
              <a:t>~$125,000</a:t>
            </a:r>
            <a:r>
              <a:rPr lang="en-IN" sz="1800" b="1" dirty="0" smtClean="0">
                <a:solidFill>
                  <a:schemeClr val="accent5">
                    <a:lumMod val="75000"/>
                  </a:schemeClr>
                </a:solidFill>
              </a:rPr>
              <a:t>. But there is an exception of employee working for </a:t>
            </a:r>
            <a:r>
              <a:rPr lang="en-IN" sz="1800" b="1" dirty="0" smtClean="0">
                <a:solidFill>
                  <a:srgbClr val="7030A0"/>
                </a:solidFill>
              </a:rPr>
              <a:t>40 years </a:t>
            </a:r>
            <a:r>
              <a:rPr lang="en-IN" sz="1800" b="1" dirty="0" smtClean="0">
                <a:solidFill>
                  <a:schemeClr val="accent5">
                    <a:lumMod val="75000"/>
                  </a:schemeClr>
                </a:solidFill>
              </a:rPr>
              <a:t>receives </a:t>
            </a:r>
            <a:r>
              <a:rPr lang="en-IN" sz="1800" b="1" dirty="0" smtClean="0">
                <a:solidFill>
                  <a:srgbClr val="7030A0"/>
                </a:solidFill>
              </a:rPr>
              <a:t>lower salary </a:t>
            </a:r>
            <a:r>
              <a:rPr lang="en-IN" sz="1800" b="1" dirty="0" smtClean="0">
                <a:solidFill>
                  <a:schemeClr val="accent5">
                    <a:lumMod val="75000"/>
                  </a:schemeClr>
                </a:solidFill>
              </a:rPr>
              <a:t>when compared to others.</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31" y="980728"/>
            <a:ext cx="8020050" cy="446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73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Challenges</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1700808"/>
            <a:ext cx="8072065" cy="3240360"/>
          </a:xfrm>
          <a:ln>
            <a:solidFill>
              <a:srgbClr val="00B0F0"/>
            </a:solidFill>
          </a:ln>
        </p:spPr>
        <p:txBody>
          <a:bodyPr>
            <a:noAutofit/>
          </a:bodyPr>
          <a:lstStyle/>
          <a:p>
            <a:pPr marL="469900" indent="-457200" algn="just">
              <a:lnSpc>
                <a:spcPct val="100000"/>
              </a:lnSpc>
              <a:spcBef>
                <a:spcPts val="420"/>
              </a:spcBef>
              <a:buFont typeface="AoyagiKouzanFontT"/>
              <a:buChar char="❏"/>
              <a:tabLst>
                <a:tab pos="469900" algn="l"/>
              </a:tabLst>
            </a:pPr>
            <a:r>
              <a:rPr lang="en-US" sz="1800" b="1" spc="40" dirty="0" smtClean="0">
                <a:solidFill>
                  <a:schemeClr val="accent5">
                    <a:lumMod val="75000"/>
                  </a:schemeClr>
                </a:solidFill>
                <a:latin typeface="Verdana"/>
                <a:cs typeface="Verdana"/>
              </a:rPr>
              <a:t>Reading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0"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comprehending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45" dirty="0" smtClean="0">
                <a:solidFill>
                  <a:schemeClr val="accent5">
                    <a:lumMod val="75000"/>
                  </a:schemeClr>
                </a:solidFill>
                <a:latin typeface="Verdana"/>
                <a:cs typeface="Verdana"/>
              </a:rPr>
              <a:t>problem</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statement.</a:t>
            </a:r>
            <a:endParaRPr lang="en-US" sz="1800" b="1" dirty="0" smtClean="0">
              <a:solidFill>
                <a:schemeClr val="accent5">
                  <a:lumMod val="75000"/>
                </a:schemeClr>
              </a:solidFill>
              <a:latin typeface="Verdana"/>
              <a:cs typeface="Verdana"/>
            </a:endParaRPr>
          </a:p>
          <a:p>
            <a:pPr marL="469265" marR="10795" indent="-457200" algn="just">
              <a:lnSpc>
                <a:spcPct val="114999"/>
              </a:lnSpc>
              <a:buFont typeface="AoyagiKouzanFontT"/>
              <a:buChar char="❏"/>
              <a:tabLst>
                <a:tab pos="469900" algn="l"/>
              </a:tabLst>
            </a:pPr>
            <a:r>
              <a:rPr lang="en-US" sz="1800" b="1" spc="30" dirty="0" smtClean="0">
                <a:solidFill>
                  <a:schemeClr val="accent5">
                    <a:lumMod val="75000"/>
                  </a:schemeClr>
                </a:solidFill>
                <a:latin typeface="Verdana"/>
                <a:cs typeface="Verdana"/>
              </a:rPr>
              <a:t>Examining </a:t>
            </a:r>
            <a:r>
              <a:rPr lang="en-US" sz="1800" b="1" spc="35" dirty="0" smtClean="0">
                <a:solidFill>
                  <a:schemeClr val="accent5">
                    <a:lumMod val="75000"/>
                  </a:schemeClr>
                </a:solidFill>
                <a:latin typeface="Verdana"/>
                <a:cs typeface="Verdana"/>
              </a:rPr>
              <a:t>the </a:t>
            </a:r>
            <a:r>
              <a:rPr lang="en-US" sz="1800" b="1" spc="10" smtClean="0">
                <a:solidFill>
                  <a:schemeClr val="accent5">
                    <a:lumMod val="75000"/>
                  </a:schemeClr>
                </a:solidFill>
                <a:latin typeface="Verdana"/>
                <a:cs typeface="Verdana"/>
              </a:rPr>
              <a:t>business </a:t>
            </a:r>
            <a:r>
              <a:rPr lang="en-US" sz="1800" b="1" spc="-15" smtClean="0">
                <a:solidFill>
                  <a:schemeClr val="accent5">
                    <a:lumMod val="75000"/>
                  </a:schemeClr>
                </a:solidFill>
                <a:latin typeface="Verdana"/>
                <a:cs typeface="Verdana"/>
              </a:rPr>
              <a:t>KPIs</a:t>
            </a:r>
            <a:r>
              <a:rPr lang="en-US" sz="1800" b="1" spc="35"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 </a:t>
            </a:r>
            <a:r>
              <a:rPr lang="en-US" sz="1800" b="1" spc="15" dirty="0" smtClean="0">
                <a:solidFill>
                  <a:schemeClr val="accent5">
                    <a:lumMod val="75000"/>
                  </a:schemeClr>
                </a:solidFill>
                <a:latin typeface="Verdana"/>
                <a:cs typeface="Verdana"/>
              </a:rPr>
              <a:t>devising </a:t>
            </a:r>
            <a:r>
              <a:rPr lang="en-US" sz="1800" b="1" spc="-20" dirty="0" smtClean="0">
                <a:solidFill>
                  <a:schemeClr val="accent5">
                    <a:lumMod val="75000"/>
                  </a:schemeClr>
                </a:solidFill>
                <a:latin typeface="Verdana"/>
                <a:cs typeface="Verdana"/>
              </a:rPr>
              <a:t>a  </a:t>
            </a:r>
            <a:r>
              <a:rPr lang="en-US" sz="1800" b="1" spc="20" dirty="0" smtClean="0">
                <a:solidFill>
                  <a:schemeClr val="accent5">
                    <a:lumMod val="75000"/>
                  </a:schemeClr>
                </a:solidFill>
                <a:latin typeface="Verdana"/>
                <a:cs typeface="Verdana"/>
              </a:rPr>
              <a:t>solution</a:t>
            </a:r>
            <a:r>
              <a:rPr lang="en-US" sz="1800" b="1" spc="-170"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problem.</a:t>
            </a:r>
            <a:endParaRPr lang="en-US" sz="1800" b="1" dirty="0" smtClean="0">
              <a:solidFill>
                <a:schemeClr val="accent5">
                  <a:lumMod val="75000"/>
                </a:schemeClr>
              </a:solidFill>
              <a:latin typeface="Verdana"/>
              <a:cs typeface="Verdana"/>
            </a:endParaRPr>
          </a:p>
          <a:p>
            <a:pPr marL="469900" indent="-457200" algn="just">
              <a:lnSpc>
                <a:spcPct val="100000"/>
              </a:lnSpc>
              <a:spcBef>
                <a:spcPts val="325"/>
              </a:spcBef>
              <a:buFont typeface="AoyagiKouzanFontT"/>
              <a:buChar char="❏"/>
              <a:tabLst>
                <a:tab pos="469900" algn="l"/>
              </a:tabLst>
            </a:pPr>
            <a:r>
              <a:rPr lang="en-US" sz="1800" b="1" spc="55" dirty="0" smtClean="0">
                <a:solidFill>
                  <a:schemeClr val="accent5">
                    <a:lumMod val="75000"/>
                  </a:schemeClr>
                </a:solidFill>
                <a:latin typeface="Verdana"/>
                <a:cs typeface="Verdana"/>
              </a:rPr>
              <a:t>Handling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75" dirty="0" smtClean="0">
                <a:solidFill>
                  <a:schemeClr val="accent5">
                    <a:lumMod val="75000"/>
                  </a:schemeClr>
                </a:solidFill>
                <a:latin typeface="Verdana"/>
                <a:cs typeface="Verdana"/>
              </a:rPr>
              <a:t>error,</a:t>
            </a:r>
            <a:r>
              <a:rPr lang="en-US" sz="1800" b="1" spc="-165"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duplicate</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5" dirty="0" smtClean="0">
                <a:solidFill>
                  <a:schemeClr val="accent5">
                    <a:lumMod val="75000"/>
                  </a:schemeClr>
                </a:solidFill>
                <a:latin typeface="Verdana"/>
                <a:cs typeface="Verdana"/>
              </a:rPr>
              <a:t> </a:t>
            </a:r>
            <a:r>
              <a:rPr lang="en-US" sz="1800" b="1" spc="70" dirty="0" smtClean="0">
                <a:solidFill>
                  <a:schemeClr val="accent5">
                    <a:lumMod val="75000"/>
                  </a:schemeClr>
                </a:solidFill>
                <a:latin typeface="Verdana"/>
                <a:cs typeface="Verdana"/>
              </a:rPr>
              <a:t>null</a:t>
            </a:r>
            <a:r>
              <a:rPr lang="en-US" sz="1800" b="1" spc="-165" dirty="0" smtClean="0">
                <a:solidFill>
                  <a:schemeClr val="accent5">
                    <a:lumMod val="75000"/>
                  </a:schemeClr>
                </a:solidFill>
                <a:latin typeface="Verdana"/>
                <a:cs typeface="Verdana"/>
              </a:rPr>
              <a:t> </a:t>
            </a:r>
            <a:r>
              <a:rPr lang="en-US" sz="1800" b="1" spc="-20" dirty="0" smtClean="0">
                <a:solidFill>
                  <a:schemeClr val="accent5">
                    <a:lumMod val="75000"/>
                  </a:schemeClr>
                </a:solidFill>
                <a:latin typeface="Verdana"/>
                <a:cs typeface="Verdana"/>
              </a:rPr>
              <a:t>values</a:t>
            </a:r>
            <a:r>
              <a:rPr lang="en-US" sz="1800" b="1" spc="-160"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in</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25" dirty="0" smtClean="0">
                <a:solidFill>
                  <a:schemeClr val="accent5">
                    <a:lumMod val="75000"/>
                  </a:schemeClr>
                </a:solidFill>
                <a:latin typeface="Verdana"/>
                <a:cs typeface="Verdana"/>
              </a:rPr>
              <a:t>dataset.</a:t>
            </a:r>
            <a:endParaRPr lang="en-US" sz="1800" b="1" dirty="0" smtClean="0">
              <a:solidFill>
                <a:schemeClr val="accent5">
                  <a:lumMod val="75000"/>
                </a:schemeClr>
              </a:solidFill>
              <a:latin typeface="Verdana"/>
              <a:cs typeface="Verdana"/>
            </a:endParaRPr>
          </a:p>
          <a:p>
            <a:pPr marL="469265" marR="5080" indent="-457200" algn="just">
              <a:lnSpc>
                <a:spcPct val="114999"/>
              </a:lnSpc>
              <a:buFont typeface="AoyagiKouzanFontT"/>
              <a:buChar char="❏"/>
              <a:tabLst>
                <a:tab pos="469900" algn="l"/>
              </a:tabLst>
            </a:pPr>
            <a:r>
              <a:rPr lang="en-US" sz="1800" b="1" spc="45" dirty="0" smtClean="0">
                <a:solidFill>
                  <a:schemeClr val="accent5">
                    <a:lumMod val="75000"/>
                  </a:schemeClr>
                </a:solidFill>
                <a:latin typeface="Verdana"/>
                <a:cs typeface="Verdana"/>
              </a:rPr>
              <a:t>Designing </a:t>
            </a:r>
            <a:r>
              <a:rPr lang="en-US" sz="1800" b="1" spc="40" dirty="0" smtClean="0">
                <a:solidFill>
                  <a:schemeClr val="accent5">
                    <a:lumMod val="75000"/>
                  </a:schemeClr>
                </a:solidFill>
                <a:latin typeface="Verdana"/>
                <a:cs typeface="Verdana"/>
              </a:rPr>
              <a:t>multiple </a:t>
            </a:r>
            <a:r>
              <a:rPr lang="en-US" sz="1800" b="1" spc="-10" dirty="0" smtClean="0">
                <a:solidFill>
                  <a:schemeClr val="accent5">
                    <a:lumMod val="75000"/>
                  </a:schemeClr>
                </a:solidFill>
                <a:latin typeface="Verdana"/>
                <a:cs typeface="Verdana"/>
              </a:rPr>
              <a:t>visualizations </a:t>
            </a:r>
            <a:r>
              <a:rPr lang="en-US" sz="1800" b="1" spc="10" dirty="0" smtClean="0">
                <a:solidFill>
                  <a:schemeClr val="accent5">
                    <a:lumMod val="75000"/>
                  </a:schemeClr>
                </a:solidFill>
                <a:latin typeface="Verdana"/>
                <a:cs typeface="Verdana"/>
              </a:rPr>
              <a:t>to </a:t>
            </a:r>
            <a:r>
              <a:rPr lang="en-US" sz="1800" b="1" spc="20" dirty="0" smtClean="0">
                <a:solidFill>
                  <a:schemeClr val="accent5">
                    <a:lumMod val="75000"/>
                  </a:schemeClr>
                </a:solidFill>
                <a:latin typeface="Verdana"/>
                <a:cs typeface="Verdana"/>
              </a:rPr>
              <a:t>summarize </a:t>
            </a:r>
            <a:r>
              <a:rPr lang="en-US" sz="1800" b="1" spc="35" dirty="0" smtClean="0">
                <a:solidFill>
                  <a:schemeClr val="accent5">
                    <a:lumMod val="75000"/>
                  </a:schemeClr>
                </a:solidFill>
                <a:latin typeface="Verdana"/>
                <a:cs typeface="Verdana"/>
              </a:rPr>
              <a:t>the </a:t>
            </a:r>
            <a:r>
              <a:rPr lang="en-US" sz="1800" b="1" spc="20" dirty="0" smtClean="0">
                <a:solidFill>
                  <a:schemeClr val="accent5">
                    <a:lumMod val="75000"/>
                  </a:schemeClr>
                </a:solidFill>
                <a:latin typeface="Verdana"/>
                <a:cs typeface="Verdana"/>
              </a:rPr>
              <a:t>information </a:t>
            </a:r>
            <a:r>
              <a:rPr lang="en-US" sz="1800" b="1" spc="30" dirty="0" smtClean="0">
                <a:solidFill>
                  <a:schemeClr val="accent5">
                    <a:lumMod val="75000"/>
                  </a:schemeClr>
                </a:solidFill>
                <a:latin typeface="Verdana"/>
                <a:cs typeface="Verdana"/>
              </a:rPr>
              <a:t>in  </a:t>
            </a:r>
            <a:r>
              <a:rPr lang="en-US" sz="1800" b="1" spc="35" dirty="0" smtClean="0">
                <a:solidFill>
                  <a:schemeClr val="accent5">
                    <a:lumMod val="75000"/>
                  </a:schemeClr>
                </a:solidFill>
                <a:latin typeface="Verdana"/>
                <a:cs typeface="Verdana"/>
              </a:rPr>
              <a:t>the</a:t>
            </a:r>
            <a:r>
              <a:rPr lang="en-US" sz="1800" b="1" spc="-7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successfully</a:t>
            </a:r>
            <a:r>
              <a:rPr lang="en-US" sz="1800" b="1" spc="-65"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communicate</a:t>
            </a:r>
            <a:r>
              <a:rPr lang="en-US" sz="1800" b="1" spc="-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65" dirty="0" smtClean="0">
                <a:solidFill>
                  <a:schemeClr val="accent5">
                    <a:lumMod val="75000"/>
                  </a:schemeClr>
                </a:solidFill>
                <a:latin typeface="Verdana"/>
                <a:cs typeface="Verdana"/>
              </a:rPr>
              <a:t> </a:t>
            </a:r>
            <a:r>
              <a:rPr lang="en-US" sz="1800" b="1" spc="-15" dirty="0" smtClean="0">
                <a:solidFill>
                  <a:schemeClr val="accent5">
                    <a:lumMod val="75000"/>
                  </a:schemeClr>
                </a:solidFill>
                <a:latin typeface="Verdana"/>
                <a:cs typeface="Verdana"/>
              </a:rPr>
              <a:t>results</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trends</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  </a:t>
            </a:r>
            <a:r>
              <a:rPr lang="en-US" sz="1800" b="1" spc="35" dirty="0" smtClean="0">
                <a:solidFill>
                  <a:schemeClr val="accent5">
                    <a:lumMod val="75000"/>
                  </a:schemeClr>
                </a:solidFill>
                <a:latin typeface="Verdana"/>
                <a:cs typeface="Verdana"/>
              </a:rPr>
              <a:t>the</a:t>
            </a:r>
            <a:r>
              <a:rPr lang="en-US" sz="1800" b="1" spc="-170"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reader.</a:t>
            </a:r>
            <a:endParaRPr lang="en-US" sz="1800" b="1" dirty="0">
              <a:solidFill>
                <a:schemeClr val="accent5">
                  <a:lumMod val="75000"/>
                </a:schemeClr>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51413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Conclusion</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5" y="1412776"/>
            <a:ext cx="8072065" cy="3240360"/>
          </a:xfrm>
          <a:ln>
            <a:noFill/>
          </a:ln>
        </p:spPr>
        <p:txBody>
          <a:bodyPr>
            <a:noAutofit/>
          </a:bodyPr>
          <a:lstStyle/>
          <a:p>
            <a:pPr marL="12700" algn="l">
              <a:spcBef>
                <a:spcPts val="420"/>
              </a:spcBef>
              <a:tabLst>
                <a:tab pos="469900" algn="l"/>
              </a:tabLst>
            </a:pPr>
            <a:r>
              <a:rPr lang="en-US" sz="1600" dirty="0" smtClean="0">
                <a:solidFill>
                  <a:schemeClr val="accent5">
                    <a:lumMod val="75000"/>
                  </a:schemeClr>
                </a:solidFill>
                <a:latin typeface="Verdana"/>
                <a:cs typeface="Verdana"/>
              </a:rPr>
              <a:t>The Overall attrition of the company is around </a:t>
            </a:r>
            <a:r>
              <a:rPr lang="en-US" sz="1600" dirty="0" smtClean="0">
                <a:solidFill>
                  <a:srgbClr val="7030A0"/>
                </a:solidFill>
                <a:latin typeface="Verdana"/>
                <a:cs typeface="Verdana"/>
              </a:rPr>
              <a:t>16%.</a:t>
            </a:r>
          </a:p>
          <a:p>
            <a:pPr marL="12700" algn="l">
              <a:spcBef>
                <a:spcPts val="420"/>
              </a:spcBef>
              <a:tabLst>
                <a:tab pos="469900" algn="l"/>
              </a:tabLst>
            </a:pPr>
            <a:endParaRPr lang="en-US" sz="1600" dirty="0" smtClean="0">
              <a:solidFill>
                <a:srgbClr val="7030A0"/>
              </a:solidFill>
              <a:latin typeface="Verdana"/>
              <a:cs typeface="Verdana"/>
            </a:endParaRPr>
          </a:p>
          <a:p>
            <a:pPr marL="12700" algn="l">
              <a:spcBef>
                <a:spcPts val="420"/>
              </a:spcBef>
              <a:tabLst>
                <a:tab pos="469900" algn="l"/>
              </a:tabLst>
            </a:pPr>
            <a:r>
              <a:rPr lang="en-US" sz="1600" dirty="0" smtClean="0">
                <a:solidFill>
                  <a:srgbClr val="7030A0"/>
                </a:solidFill>
                <a:latin typeface="Verdana"/>
                <a:cs typeface="Verdana"/>
              </a:rPr>
              <a:t>Fresher employee </a:t>
            </a:r>
            <a:r>
              <a:rPr lang="en-US" sz="1600" dirty="0" smtClean="0">
                <a:solidFill>
                  <a:schemeClr val="accent5">
                    <a:lumMod val="75000"/>
                  </a:schemeClr>
                </a:solidFill>
                <a:latin typeface="Verdana"/>
                <a:cs typeface="Verdana"/>
              </a:rPr>
              <a:t>tends to leave job earliest.</a:t>
            </a:r>
          </a:p>
          <a:p>
            <a:pPr marL="12700" algn="l">
              <a:spcBef>
                <a:spcPts val="420"/>
              </a:spcBef>
              <a:tabLst>
                <a:tab pos="469900" algn="l"/>
              </a:tabLst>
            </a:pPr>
            <a:endParaRPr lang="en-US" sz="1600" dirty="0" smtClean="0">
              <a:solidFill>
                <a:schemeClr val="accent5">
                  <a:lumMod val="75000"/>
                </a:schemeClr>
              </a:solidFill>
              <a:latin typeface="Verdana"/>
              <a:cs typeface="Verdana"/>
            </a:endParaRPr>
          </a:p>
          <a:p>
            <a:pPr marL="12700" algn="l">
              <a:spcBef>
                <a:spcPts val="420"/>
              </a:spcBef>
              <a:tabLst>
                <a:tab pos="469900" algn="l"/>
              </a:tabLst>
            </a:pPr>
            <a:r>
              <a:rPr lang="en-IN" sz="1800" dirty="0" smtClean="0">
                <a:solidFill>
                  <a:schemeClr val="accent5">
                    <a:lumMod val="75000"/>
                  </a:schemeClr>
                </a:solidFill>
              </a:rPr>
              <a:t>There is a Major concern in </a:t>
            </a:r>
            <a:r>
              <a:rPr lang="en-IN" sz="1800" dirty="0" smtClean="0">
                <a:solidFill>
                  <a:srgbClr val="7030A0"/>
                </a:solidFill>
              </a:rPr>
              <a:t>Sales Representative role </a:t>
            </a:r>
            <a:r>
              <a:rPr lang="en-IN" sz="1800" dirty="0" smtClean="0">
                <a:solidFill>
                  <a:schemeClr val="accent5">
                    <a:lumMod val="75000"/>
                  </a:schemeClr>
                </a:solidFill>
              </a:rPr>
              <a:t>because the percentage of attirition is very much </a:t>
            </a:r>
            <a:r>
              <a:rPr lang="en-IN" sz="1800" dirty="0" smtClean="0">
                <a:solidFill>
                  <a:srgbClr val="7030A0"/>
                </a:solidFill>
              </a:rPr>
              <a:t>high</a:t>
            </a:r>
            <a:r>
              <a:rPr lang="en-IN" sz="1800" dirty="0" smtClean="0">
                <a:solidFill>
                  <a:schemeClr val="accent5">
                    <a:lumMod val="75000"/>
                  </a:schemeClr>
                </a:solidFill>
              </a:rPr>
              <a:t> and it’s a point of concern.</a:t>
            </a:r>
          </a:p>
          <a:p>
            <a:pPr marL="12700" algn="l">
              <a:spcBef>
                <a:spcPts val="420"/>
              </a:spcBef>
              <a:tabLst>
                <a:tab pos="469900" algn="l"/>
              </a:tabLst>
            </a:pPr>
            <a:endParaRPr lang="en-IN" sz="1800" dirty="0">
              <a:solidFill>
                <a:schemeClr val="accent5">
                  <a:lumMod val="75000"/>
                </a:schemeClr>
              </a:solidFill>
            </a:endParaRPr>
          </a:p>
          <a:p>
            <a:pPr marL="12700" algn="l">
              <a:spcBef>
                <a:spcPts val="420"/>
              </a:spcBef>
              <a:tabLst>
                <a:tab pos="469900" algn="l"/>
              </a:tabLst>
            </a:pPr>
            <a:r>
              <a:rPr lang="en-IN" sz="1800" dirty="0" smtClean="0">
                <a:solidFill>
                  <a:schemeClr val="accent5">
                    <a:lumMod val="75000"/>
                  </a:schemeClr>
                </a:solidFill>
              </a:rPr>
              <a:t>There is concern in employee who have worked in </a:t>
            </a:r>
            <a:r>
              <a:rPr lang="en-IN" sz="1800" dirty="0" smtClean="0">
                <a:solidFill>
                  <a:srgbClr val="7030A0"/>
                </a:solidFill>
              </a:rPr>
              <a:t>1</a:t>
            </a:r>
            <a:r>
              <a:rPr lang="en-IN" sz="1800" dirty="0" smtClean="0">
                <a:solidFill>
                  <a:schemeClr val="accent5">
                    <a:lumMod val="75000"/>
                  </a:schemeClr>
                </a:solidFill>
              </a:rPr>
              <a:t> company tend to leave job earlier.</a:t>
            </a:r>
          </a:p>
          <a:p>
            <a:pPr marL="12700" algn="l">
              <a:spcBef>
                <a:spcPts val="420"/>
              </a:spcBef>
              <a:tabLst>
                <a:tab pos="469900" algn="l"/>
              </a:tabLst>
            </a:pPr>
            <a:endParaRPr lang="en-IN" sz="1800" dirty="0" smtClean="0">
              <a:solidFill>
                <a:schemeClr val="accent5">
                  <a:lumMod val="75000"/>
                </a:schemeClr>
              </a:solidFill>
            </a:endParaRPr>
          </a:p>
          <a:p>
            <a:pPr marL="12700" algn="l">
              <a:spcBef>
                <a:spcPts val="420"/>
              </a:spcBef>
              <a:tabLst>
                <a:tab pos="469900" algn="l"/>
              </a:tabLst>
            </a:pPr>
            <a:r>
              <a:rPr lang="en-IN" sz="1800" dirty="0" smtClean="0">
                <a:solidFill>
                  <a:schemeClr val="accent5">
                    <a:lumMod val="75000"/>
                  </a:schemeClr>
                </a:solidFill>
              </a:rPr>
              <a:t>We can see that </a:t>
            </a:r>
            <a:r>
              <a:rPr lang="en-IN" sz="1800" dirty="0" smtClean="0">
                <a:solidFill>
                  <a:srgbClr val="7030A0"/>
                </a:solidFill>
              </a:rPr>
              <a:t>Managers</a:t>
            </a:r>
            <a:r>
              <a:rPr lang="en-IN" sz="1800" dirty="0" smtClean="0">
                <a:solidFill>
                  <a:schemeClr val="accent5">
                    <a:lumMod val="75000"/>
                  </a:schemeClr>
                </a:solidFill>
              </a:rPr>
              <a:t> and </a:t>
            </a:r>
            <a:r>
              <a:rPr lang="en-IN" sz="1800" dirty="0" smtClean="0">
                <a:solidFill>
                  <a:srgbClr val="7030A0"/>
                </a:solidFill>
              </a:rPr>
              <a:t>Research Director </a:t>
            </a:r>
            <a:r>
              <a:rPr lang="en-IN" sz="1800" dirty="0" smtClean="0">
                <a:solidFill>
                  <a:schemeClr val="accent5">
                    <a:lumMod val="75000"/>
                  </a:schemeClr>
                </a:solidFill>
              </a:rPr>
              <a:t>Receives highest salary of almost </a:t>
            </a:r>
            <a:r>
              <a:rPr lang="en-IN" sz="1800" dirty="0" smtClean="0">
                <a:solidFill>
                  <a:srgbClr val="7030A0"/>
                </a:solidFill>
              </a:rPr>
              <a:t>~$175,000  </a:t>
            </a:r>
            <a:r>
              <a:rPr lang="en-IN" sz="1800" dirty="0" smtClean="0">
                <a:solidFill>
                  <a:schemeClr val="accent5">
                    <a:lumMod val="75000"/>
                  </a:schemeClr>
                </a:solidFill>
              </a:rPr>
              <a:t>whereas </a:t>
            </a:r>
            <a:r>
              <a:rPr lang="en-IN" sz="1800" dirty="0" smtClean="0">
                <a:solidFill>
                  <a:srgbClr val="7030A0"/>
                </a:solidFill>
              </a:rPr>
              <a:t>Sales Representatives </a:t>
            </a:r>
            <a:r>
              <a:rPr lang="en-IN" sz="1800" dirty="0" smtClean="0">
                <a:solidFill>
                  <a:schemeClr val="accent5">
                    <a:lumMod val="75000"/>
                  </a:schemeClr>
                </a:solidFill>
              </a:rPr>
              <a:t>gets lowest salary around </a:t>
            </a:r>
            <a:r>
              <a:rPr lang="en-IN" sz="1800" dirty="0" smtClean="0">
                <a:solidFill>
                  <a:srgbClr val="7030A0"/>
                </a:solidFill>
              </a:rPr>
              <a:t>~$25,000.</a:t>
            </a:r>
          </a:p>
          <a:p>
            <a:pPr marL="12700" algn="l">
              <a:spcBef>
                <a:spcPts val="420"/>
              </a:spcBef>
              <a:tabLst>
                <a:tab pos="469900" algn="l"/>
              </a:tabLst>
            </a:pPr>
            <a:endParaRPr lang="en-IN" sz="1800" dirty="0" smtClean="0">
              <a:solidFill>
                <a:srgbClr val="7030A0"/>
              </a:solidFill>
            </a:endParaRPr>
          </a:p>
          <a:p>
            <a:pPr marL="12700" algn="l">
              <a:spcBef>
                <a:spcPts val="420"/>
              </a:spcBef>
              <a:tabLst>
                <a:tab pos="469900" algn="l"/>
              </a:tabLst>
            </a:pPr>
            <a:r>
              <a:rPr lang="en-IN" sz="1800" dirty="0" smtClean="0">
                <a:solidFill>
                  <a:schemeClr val="accent5">
                    <a:lumMod val="75000"/>
                  </a:schemeClr>
                </a:solidFill>
              </a:rPr>
              <a:t>Employees who are there in company for more than </a:t>
            </a:r>
            <a:r>
              <a:rPr lang="en-IN" sz="1800" dirty="0" smtClean="0">
                <a:solidFill>
                  <a:srgbClr val="7030A0"/>
                </a:solidFill>
              </a:rPr>
              <a:t>20 years </a:t>
            </a:r>
            <a:r>
              <a:rPr lang="en-IN" sz="1800" dirty="0" smtClean="0">
                <a:solidFill>
                  <a:schemeClr val="accent5">
                    <a:lumMod val="75000"/>
                  </a:schemeClr>
                </a:solidFill>
              </a:rPr>
              <a:t>receives salary above </a:t>
            </a:r>
            <a:r>
              <a:rPr lang="en-IN" sz="1800" dirty="0" smtClean="0">
                <a:solidFill>
                  <a:srgbClr val="7030A0"/>
                </a:solidFill>
              </a:rPr>
              <a:t>~$125,000</a:t>
            </a:r>
            <a:r>
              <a:rPr lang="en-IN" sz="1800" dirty="0" smtClean="0">
                <a:solidFill>
                  <a:schemeClr val="accent5">
                    <a:lumMod val="75000"/>
                  </a:schemeClr>
                </a:solidFill>
              </a:rPr>
              <a:t>. But there is an exception of employee working for </a:t>
            </a:r>
            <a:r>
              <a:rPr lang="en-IN" sz="1800" dirty="0" smtClean="0">
                <a:solidFill>
                  <a:srgbClr val="7030A0"/>
                </a:solidFill>
              </a:rPr>
              <a:t>40 years </a:t>
            </a:r>
            <a:r>
              <a:rPr lang="en-IN" sz="1800" dirty="0" smtClean="0">
                <a:solidFill>
                  <a:schemeClr val="accent5">
                    <a:lumMod val="75000"/>
                  </a:schemeClr>
                </a:solidFill>
              </a:rPr>
              <a:t>receives </a:t>
            </a:r>
            <a:r>
              <a:rPr lang="en-IN" sz="1800" dirty="0" smtClean="0">
                <a:solidFill>
                  <a:srgbClr val="7030A0"/>
                </a:solidFill>
              </a:rPr>
              <a:t>lower salary </a:t>
            </a:r>
            <a:r>
              <a:rPr lang="en-IN" sz="1800" dirty="0" smtClean="0">
                <a:solidFill>
                  <a:schemeClr val="accent5">
                    <a:lumMod val="75000"/>
                  </a:schemeClr>
                </a:solidFill>
              </a:rPr>
              <a:t>when compared to others.</a:t>
            </a:r>
            <a:endParaRPr lang="en-IN" sz="1800" dirty="0" smtClean="0">
              <a:solidFill>
                <a:srgbClr val="7030A0"/>
              </a:solidFill>
            </a:endParaRPr>
          </a:p>
          <a:p>
            <a:pPr marL="12700" algn="just">
              <a:spcBef>
                <a:spcPts val="420"/>
              </a:spcBef>
              <a:tabLst>
                <a:tab pos="469900" algn="l"/>
              </a:tabLst>
            </a:pPr>
            <a:endParaRPr lang="en-IN" sz="1800" b="1" dirty="0" smtClean="0">
              <a:solidFill>
                <a:schemeClr val="accent5">
                  <a:lumMod val="75000"/>
                </a:schemeClr>
              </a:solidFill>
            </a:endParaRPr>
          </a:p>
          <a:p>
            <a:pPr marL="12700" algn="just">
              <a:lnSpc>
                <a:spcPct val="100000"/>
              </a:lnSpc>
              <a:spcBef>
                <a:spcPts val="420"/>
              </a:spcBef>
              <a:tabLst>
                <a:tab pos="469900" algn="l"/>
              </a:tabLst>
            </a:pPr>
            <a:endParaRPr lang="en-US" sz="1800" b="1" dirty="0" smtClean="0">
              <a:solidFill>
                <a:schemeClr val="accent5">
                  <a:lumMod val="75000"/>
                </a:schemeClr>
              </a:solidFill>
              <a:latin typeface="Verdana"/>
              <a:cs typeface="Verdana"/>
            </a:endParaRPr>
          </a:p>
          <a:p>
            <a:pPr marL="12700" algn="just">
              <a:lnSpc>
                <a:spcPct val="100000"/>
              </a:lnSpc>
              <a:spcBef>
                <a:spcPts val="420"/>
              </a:spcBef>
              <a:tabLst>
                <a:tab pos="469900" algn="l"/>
              </a:tabLst>
            </a:pPr>
            <a:endParaRPr lang="en-US" sz="1800" b="1" dirty="0" smtClean="0">
              <a:solidFill>
                <a:srgbClr val="7030A0"/>
              </a:solidFill>
              <a:latin typeface="Verdana"/>
              <a:cs typeface="Verdana"/>
            </a:endParaRPr>
          </a:p>
          <a:p>
            <a:pPr marL="469900" indent="-457200" algn="just">
              <a:lnSpc>
                <a:spcPct val="100000"/>
              </a:lnSpc>
              <a:spcBef>
                <a:spcPts val="420"/>
              </a:spcBef>
              <a:buFont typeface="AoyagiKouzanFontT"/>
              <a:buChar char="❏"/>
              <a:tabLst>
                <a:tab pos="469900" algn="l"/>
              </a:tabLst>
            </a:pPr>
            <a:endParaRPr lang="en-US" sz="1800" b="1" dirty="0">
              <a:solidFill>
                <a:srgbClr val="7030A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6217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128792" cy="1368152"/>
          </a:xfrm>
        </p:spPr>
        <p:txBody>
          <a:bodyPr>
            <a:normAutofit/>
          </a:bodyPr>
          <a:lstStyle/>
          <a:p>
            <a:r>
              <a:rPr lang="en-IN" sz="3600" b="1" dirty="0" smtClean="0">
                <a:solidFill>
                  <a:schemeClr val="bg2">
                    <a:lumMod val="60000"/>
                    <a:lumOff val="40000"/>
                  </a:schemeClr>
                </a:solidFill>
              </a:rPr>
              <a:t>Why analyse the HR analytics? </a:t>
            </a:r>
            <a:endParaRPr lang="en-IN" sz="3600" b="1" dirty="0">
              <a:solidFill>
                <a:schemeClr val="accent5">
                  <a:lumMod val="75000"/>
                </a:schemeClr>
              </a:solidFill>
            </a:endParaRPr>
          </a:p>
        </p:txBody>
      </p:sp>
      <p:sp>
        <p:nvSpPr>
          <p:cNvPr id="3" name="Subtitle 2"/>
          <p:cNvSpPr>
            <a:spLocks noGrp="1"/>
          </p:cNvSpPr>
          <p:nvPr>
            <p:ph type="subTitle" idx="1"/>
          </p:nvPr>
        </p:nvSpPr>
        <p:spPr>
          <a:xfrm>
            <a:off x="1371600" y="1556792"/>
            <a:ext cx="6400800" cy="4536504"/>
          </a:xfrm>
        </p:spPr>
        <p:txBody>
          <a:bodyPr>
            <a:normAutofit lnSpcReduction="10000"/>
          </a:bodyPr>
          <a:lstStyle/>
          <a:p>
            <a:pPr algn="l"/>
            <a:r>
              <a:rPr lang="en-IN" dirty="0" smtClean="0">
                <a:solidFill>
                  <a:srgbClr val="CC0000"/>
                </a:solidFill>
              </a:rPr>
              <a:t>1.</a:t>
            </a:r>
            <a:r>
              <a:rPr lang="en-IN" b="1" dirty="0" smtClean="0">
                <a:solidFill>
                  <a:srgbClr val="CC0000"/>
                </a:solidFill>
              </a:rPr>
              <a:t>Cost </a:t>
            </a:r>
            <a:r>
              <a:rPr lang="en-IN" b="1" dirty="0">
                <a:solidFill>
                  <a:srgbClr val="CC0000"/>
                </a:solidFill>
              </a:rPr>
              <a:t>Management</a:t>
            </a:r>
          </a:p>
          <a:p>
            <a:pPr algn="l"/>
            <a:r>
              <a:rPr lang="en-US" sz="2400" b="1" dirty="0">
                <a:solidFill>
                  <a:schemeClr val="accent5">
                    <a:lumMod val="75000"/>
                  </a:schemeClr>
                </a:solidFill>
              </a:rPr>
              <a:t>Hiring new employees is expensive. It involves recruitment costs, </a:t>
            </a:r>
            <a:r>
              <a:rPr lang="en-US" sz="2400" b="1" dirty="0" smtClean="0">
                <a:solidFill>
                  <a:schemeClr val="accent5">
                    <a:lumMod val="75000"/>
                  </a:schemeClr>
                </a:solidFill>
              </a:rPr>
              <a:t>onboarding</a:t>
            </a:r>
            <a:r>
              <a:rPr lang="en-US" sz="2400" b="1" dirty="0">
                <a:solidFill>
                  <a:schemeClr val="accent5">
                    <a:lumMod val="75000"/>
                  </a:schemeClr>
                </a:solidFill>
              </a:rPr>
              <a:t>, and training</a:t>
            </a:r>
            <a:r>
              <a:rPr lang="en-US" sz="2400" b="1" dirty="0" smtClean="0">
                <a:solidFill>
                  <a:schemeClr val="accent5">
                    <a:lumMod val="75000"/>
                  </a:schemeClr>
                </a:solidFill>
              </a:rPr>
              <a:t>.</a:t>
            </a:r>
          </a:p>
          <a:p>
            <a:pPr algn="l"/>
            <a:r>
              <a:rPr lang="en-IN" b="1" dirty="0" smtClean="0">
                <a:solidFill>
                  <a:srgbClr val="CC0000"/>
                </a:solidFill>
              </a:rPr>
              <a:t>2. </a:t>
            </a:r>
            <a:r>
              <a:rPr lang="en-IN" b="1" dirty="0">
                <a:solidFill>
                  <a:srgbClr val="CC0000"/>
                </a:solidFill>
              </a:rPr>
              <a:t>Employee Retention</a:t>
            </a:r>
          </a:p>
          <a:p>
            <a:pPr algn="l"/>
            <a:r>
              <a:rPr lang="en-US" sz="2400" b="1" dirty="0">
                <a:solidFill>
                  <a:schemeClr val="accent5">
                    <a:lumMod val="75000"/>
                  </a:schemeClr>
                </a:solidFill>
              </a:rPr>
              <a:t>Understanding why employees leave helps in identifying patterns (e.g., high attrition in specific departments or job roles</a:t>
            </a:r>
            <a:r>
              <a:rPr lang="en-US" sz="2400" b="1" dirty="0" smtClean="0">
                <a:solidFill>
                  <a:schemeClr val="accent5">
                    <a:lumMod val="75000"/>
                  </a:schemeClr>
                </a:solidFill>
              </a:rPr>
              <a:t>).</a:t>
            </a:r>
          </a:p>
          <a:p>
            <a:pPr algn="l"/>
            <a:r>
              <a:rPr lang="en-IN" b="1" dirty="0" smtClean="0">
                <a:solidFill>
                  <a:srgbClr val="CC0000"/>
                </a:solidFill>
              </a:rPr>
              <a:t>3. </a:t>
            </a:r>
            <a:r>
              <a:rPr lang="en-IN" b="1" dirty="0">
                <a:solidFill>
                  <a:srgbClr val="CC0000"/>
                </a:solidFill>
              </a:rPr>
              <a:t>Strategic </a:t>
            </a:r>
            <a:r>
              <a:rPr lang="en-IN" b="1" dirty="0" smtClean="0">
                <a:solidFill>
                  <a:srgbClr val="CC0000"/>
                </a:solidFill>
              </a:rPr>
              <a:t>Planning</a:t>
            </a:r>
            <a:endParaRPr lang="en-IN" sz="2400" b="1" dirty="0" smtClean="0"/>
          </a:p>
          <a:p>
            <a:pPr algn="l"/>
            <a:r>
              <a:rPr lang="en-US" sz="2400" b="1" dirty="0">
                <a:solidFill>
                  <a:schemeClr val="accent5">
                    <a:lumMod val="75000"/>
                  </a:schemeClr>
                </a:solidFill>
              </a:rPr>
              <a:t>Analyzing attrition rates aids in effective workforce planning and ensures the organization has the right talent at the right time.</a:t>
            </a:r>
            <a:endParaRPr lang="en-IN" sz="2400" b="1" dirty="0">
              <a:solidFill>
                <a:schemeClr val="accent5">
                  <a:lumMod val="75000"/>
                </a:schemeClr>
              </a:solidFill>
            </a:endParaRPr>
          </a:p>
          <a:p>
            <a:pPr algn="l"/>
            <a:endParaRPr lang="en-IN" b="1" dirty="0">
              <a:solidFill>
                <a:srgbClr val="CC0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2547731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40000"/>
                    <a:lumOff val="60000"/>
                  </a:schemeClr>
                </a:solidFill>
              </a:rPr>
              <a:t>.</a:t>
            </a:r>
            <a:endParaRPr lang="en-IN" sz="3600" b="1" dirty="0">
              <a:solidFill>
                <a:schemeClr val="bg2">
                  <a:lumMod val="40000"/>
                  <a:lumOff val="60000"/>
                </a:schemeClr>
              </a:solidFill>
            </a:endParaRPr>
          </a:p>
        </p:txBody>
      </p:sp>
      <p:sp>
        <p:nvSpPr>
          <p:cNvPr id="3" name="Subtitle 2"/>
          <p:cNvSpPr>
            <a:spLocks noGrp="1"/>
          </p:cNvSpPr>
          <p:nvPr>
            <p:ph type="subTitle" idx="1"/>
          </p:nvPr>
        </p:nvSpPr>
        <p:spPr>
          <a:xfrm>
            <a:off x="460375" y="1412776"/>
            <a:ext cx="8072065" cy="3240360"/>
          </a:xfrm>
          <a:ln>
            <a:noFill/>
          </a:ln>
        </p:spPr>
        <p:txBody>
          <a:bodyPr>
            <a:noAutofit/>
          </a:bodyPr>
          <a:lstStyle/>
          <a:p>
            <a:pPr marL="12700" algn="just">
              <a:lnSpc>
                <a:spcPct val="100000"/>
              </a:lnSpc>
              <a:spcBef>
                <a:spcPts val="420"/>
              </a:spcBef>
              <a:tabLst>
                <a:tab pos="469900" algn="l"/>
              </a:tabLst>
            </a:pPr>
            <a:r>
              <a:rPr lang="en-US" sz="1800" b="1" dirty="0" smtClean="0">
                <a:solidFill>
                  <a:srgbClr val="00B0F0"/>
                </a:solidFill>
                <a:latin typeface="Verdana"/>
                <a:cs typeface="Verdana"/>
              </a:rPr>
              <a:t>.</a:t>
            </a:r>
            <a:endParaRPr lang="en-US" sz="1800" b="1" dirty="0">
              <a:solidFill>
                <a:srgbClr val="00B0F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65138"/>
            <a:ext cx="5760639" cy="519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768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Introduction</a:t>
            </a:r>
            <a:endParaRPr lang="en-IN" sz="3600" b="1" dirty="0">
              <a:solidFill>
                <a:schemeClr val="accent5">
                  <a:lumMod val="75000"/>
                </a:schemeClr>
              </a:solidFill>
            </a:endParaRPr>
          </a:p>
        </p:txBody>
      </p:sp>
      <p:sp>
        <p:nvSpPr>
          <p:cNvPr id="3" name="Subtitle 2"/>
          <p:cNvSpPr>
            <a:spLocks noGrp="1"/>
          </p:cNvSpPr>
          <p:nvPr>
            <p:ph type="subTitle" idx="1"/>
          </p:nvPr>
        </p:nvSpPr>
        <p:spPr>
          <a:xfrm>
            <a:off x="1403648" y="1196752"/>
            <a:ext cx="6400800" cy="4536504"/>
          </a:xfrm>
        </p:spPr>
        <p:txBody>
          <a:bodyPr>
            <a:noAutofit/>
          </a:bodyPr>
          <a:lstStyle/>
          <a:p>
            <a:r>
              <a:rPr lang="en-US" sz="2800" b="1" dirty="0">
                <a:solidFill>
                  <a:schemeClr val="accent5">
                    <a:lumMod val="75000"/>
                  </a:schemeClr>
                </a:solidFill>
              </a:rPr>
              <a:t>Human Resource (HR) analytics, also known as people analytics, workforce analytics, or talent analytics, involves applying analytical processes to HR data to improve employee performance and achieve better business outcomes. By leveraging data and analytical techniques, HR professionals can gain insights into various aspects of workforce management, such as recruitment, retention, employee engagement, and performance.</a:t>
            </a:r>
            <a:endParaRPr lang="en-IN" sz="2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3503866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Problem Statement</a:t>
            </a:r>
            <a:endParaRPr lang="en-IN" sz="3600" b="1" dirty="0">
              <a:solidFill>
                <a:schemeClr val="accent5">
                  <a:lumMod val="75000"/>
                </a:schemeClr>
              </a:solidFill>
            </a:endParaRPr>
          </a:p>
        </p:txBody>
      </p:sp>
      <p:sp>
        <p:nvSpPr>
          <p:cNvPr id="3" name="Subtitle 2"/>
          <p:cNvSpPr>
            <a:spLocks noGrp="1"/>
          </p:cNvSpPr>
          <p:nvPr>
            <p:ph type="subTitle" idx="1"/>
          </p:nvPr>
        </p:nvSpPr>
        <p:spPr>
          <a:xfrm>
            <a:off x="1403648" y="1484784"/>
            <a:ext cx="6400800" cy="4536504"/>
          </a:xfrm>
        </p:spPr>
        <p:txBody>
          <a:bodyPr>
            <a:noAutofit/>
          </a:bodyPr>
          <a:lstStyle/>
          <a:p>
            <a:pPr marL="457200" indent="-457200" algn="l">
              <a:buFont typeface="Wingdings" pitchFamily="2" charset="2"/>
              <a:buChar char="q"/>
            </a:pPr>
            <a:r>
              <a:rPr lang="en-IN" sz="2400" b="1" dirty="0" smtClean="0">
                <a:solidFill>
                  <a:srgbClr val="CC0000"/>
                </a:solidFill>
              </a:rPr>
              <a:t>Attrition in HR :</a:t>
            </a:r>
            <a:r>
              <a:rPr lang="en-US" sz="2400" b="1" dirty="0" smtClean="0">
                <a:solidFill>
                  <a:schemeClr val="accent5">
                    <a:lumMod val="75000"/>
                  </a:schemeClr>
                </a:solidFill>
              </a:rPr>
              <a:t>Attrition in human resources refers to the gradual loss of employees </a:t>
            </a:r>
            <a:r>
              <a:rPr lang="en-US" sz="2400" b="1" dirty="0">
                <a:solidFill>
                  <a:schemeClr val="accent5">
                    <a:lumMod val="75000"/>
                  </a:schemeClr>
                </a:solidFill>
              </a:rPr>
              <a:t>overtime</a:t>
            </a:r>
            <a:r>
              <a:rPr lang="en-US" sz="2400" b="1" dirty="0" smtClean="0">
                <a:solidFill>
                  <a:schemeClr val="accent5">
                    <a:lumMod val="75000"/>
                  </a:schemeClr>
                </a:solidFill>
              </a:rPr>
              <a:t>. In general, relatively high attrition is problematic for companies.</a:t>
            </a:r>
          </a:p>
          <a:p>
            <a:pPr marL="457200" indent="-457200" algn="l">
              <a:buFont typeface="Wingdings" pitchFamily="2" charset="2"/>
              <a:buChar char="q"/>
            </a:pPr>
            <a:r>
              <a:rPr lang="en-IN" sz="2400" b="1" dirty="0" smtClean="0">
                <a:solidFill>
                  <a:srgbClr val="CC0000"/>
                </a:solidFill>
              </a:rPr>
              <a:t>Attrition affecting Companies :</a:t>
            </a:r>
            <a:r>
              <a:rPr lang="en-US" sz="2400" b="1" dirty="0" smtClean="0">
                <a:solidFill>
                  <a:schemeClr val="accent5">
                    <a:lumMod val="75000"/>
                  </a:schemeClr>
                </a:solidFill>
              </a:rPr>
              <a:t>A major problem in high employee attrition is its cost to an organization. Job postings, hiring processes, paperwork, and new hire training are some of the common expenses of losing employees and replacing them.</a:t>
            </a:r>
            <a:endParaRPr lang="en-IN" sz="24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1741029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0136" y="404664"/>
            <a:ext cx="4956429"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chemeClr val="accent5">
                    <a:lumMod val="75000"/>
                  </a:schemeClr>
                </a:solidFill>
                <a:latin typeface="Old Standard TT"/>
                <a:cs typeface="Old Standard TT"/>
              </a:rPr>
              <a:t>OVERVIEW OF</a:t>
            </a:r>
            <a:r>
              <a:rPr sz="2400" b="1" spc="-95" dirty="0">
                <a:solidFill>
                  <a:schemeClr val="accent5">
                    <a:lumMod val="75000"/>
                  </a:schemeClr>
                </a:solidFill>
                <a:latin typeface="Old Standard TT"/>
                <a:cs typeface="Old Standard TT"/>
              </a:rPr>
              <a:t> </a:t>
            </a:r>
            <a:r>
              <a:rPr sz="2400" b="1" dirty="0">
                <a:solidFill>
                  <a:schemeClr val="accent5">
                    <a:lumMod val="75000"/>
                  </a:schemeClr>
                </a:solidFill>
                <a:latin typeface="Old Standard TT"/>
                <a:cs typeface="Old Standard TT"/>
              </a:rPr>
              <a:t>ANALYSIS</a:t>
            </a:r>
          </a:p>
        </p:txBody>
      </p:sp>
      <p:sp>
        <p:nvSpPr>
          <p:cNvPr id="7" name="object 7"/>
          <p:cNvSpPr/>
          <p:nvPr/>
        </p:nvSpPr>
        <p:spPr>
          <a:xfrm>
            <a:off x="5632703" y="1586992"/>
            <a:ext cx="3305810" cy="892387"/>
          </a:xfrm>
          <a:custGeom>
            <a:avLst/>
            <a:gdLst/>
            <a:ahLst/>
            <a:cxnLst/>
            <a:rect l="l" t="t" r="r" b="b"/>
            <a:pathLst>
              <a:path w="3305809" h="669289">
                <a:moveTo>
                  <a:pt x="2971038" y="0"/>
                </a:moveTo>
                <a:lnTo>
                  <a:pt x="0" y="0"/>
                </a:lnTo>
                <a:lnTo>
                  <a:pt x="334518" y="334517"/>
                </a:lnTo>
                <a:lnTo>
                  <a:pt x="0" y="669035"/>
                </a:lnTo>
                <a:lnTo>
                  <a:pt x="2971038" y="669035"/>
                </a:lnTo>
                <a:lnTo>
                  <a:pt x="3305555" y="334517"/>
                </a:lnTo>
                <a:lnTo>
                  <a:pt x="2971038" y="0"/>
                </a:lnTo>
                <a:close/>
              </a:path>
            </a:pathLst>
          </a:custGeom>
          <a:solidFill>
            <a:srgbClr val="00695C"/>
          </a:solidFill>
        </p:spPr>
        <p:txBody>
          <a:bodyPr wrap="square" lIns="0" tIns="0" rIns="0" bIns="0" rtlCol="0"/>
          <a:lstStyle/>
          <a:p>
            <a:endParaRPr/>
          </a:p>
        </p:txBody>
      </p:sp>
      <p:sp>
        <p:nvSpPr>
          <p:cNvPr id="8" name="object 8"/>
          <p:cNvSpPr txBox="1"/>
          <p:nvPr/>
        </p:nvSpPr>
        <p:spPr>
          <a:xfrm>
            <a:off x="6277102" y="1824500"/>
            <a:ext cx="201676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Predictive</a:t>
            </a:r>
            <a:r>
              <a:rPr sz="1800" spc="-25" dirty="0">
                <a:solidFill>
                  <a:srgbClr val="FFFFFF"/>
                </a:solidFill>
                <a:latin typeface="Arial"/>
                <a:cs typeface="Arial"/>
              </a:rPr>
              <a:t> </a:t>
            </a:r>
            <a:r>
              <a:rPr sz="1800" spc="-10" dirty="0">
                <a:solidFill>
                  <a:srgbClr val="FFFFFF"/>
                </a:solidFill>
                <a:latin typeface="Arial"/>
                <a:cs typeface="Arial"/>
              </a:rPr>
              <a:t>Modeling</a:t>
            </a:r>
            <a:endParaRPr sz="1800" dirty="0">
              <a:latin typeface="Arial"/>
              <a:cs typeface="Arial"/>
            </a:endParaRPr>
          </a:p>
        </p:txBody>
      </p:sp>
      <p:sp>
        <p:nvSpPr>
          <p:cNvPr id="9" name="object 9"/>
          <p:cNvSpPr txBox="1"/>
          <p:nvPr/>
        </p:nvSpPr>
        <p:spPr>
          <a:xfrm>
            <a:off x="6308597" y="3626782"/>
            <a:ext cx="1905000" cy="1605568"/>
          </a:xfrm>
          <a:prstGeom prst="rect">
            <a:avLst/>
          </a:prstGeom>
        </p:spPr>
        <p:txBody>
          <a:bodyPr vert="horz" wrap="square" lIns="0" tIns="12700" rIns="0" bIns="0" rtlCol="0">
            <a:spAutoFit/>
          </a:bodyPr>
          <a:lstStyle/>
          <a:p>
            <a:pPr marL="12700" marR="5080">
              <a:lnSpc>
                <a:spcPct val="114999"/>
              </a:lnSpc>
              <a:spcBef>
                <a:spcPts val="100"/>
              </a:spcBef>
            </a:pPr>
            <a:r>
              <a:rPr sz="1800" spc="-5" dirty="0">
                <a:latin typeface="Arial"/>
                <a:cs typeface="Arial"/>
              </a:rPr>
              <a:t>Formulate a  statistical model</a:t>
            </a:r>
            <a:r>
              <a:rPr sz="1800" spc="-35" dirty="0">
                <a:latin typeface="Arial"/>
                <a:cs typeface="Arial"/>
              </a:rPr>
              <a:t> </a:t>
            </a:r>
            <a:r>
              <a:rPr sz="1800" dirty="0">
                <a:latin typeface="Arial"/>
                <a:cs typeface="Arial"/>
              </a:rPr>
              <a:t>to  </a:t>
            </a:r>
            <a:r>
              <a:rPr sz="1800" spc="-5" dirty="0">
                <a:latin typeface="Arial"/>
                <a:cs typeface="Arial"/>
              </a:rPr>
              <a:t>forecast an  outcome using  relevant</a:t>
            </a:r>
            <a:r>
              <a:rPr sz="1800" spc="-40" dirty="0">
                <a:latin typeface="Arial"/>
                <a:cs typeface="Arial"/>
              </a:rPr>
              <a:t> </a:t>
            </a:r>
            <a:r>
              <a:rPr sz="1800" spc="-5" dirty="0">
                <a:latin typeface="Arial"/>
                <a:cs typeface="Arial"/>
              </a:rPr>
              <a:t>predictors</a:t>
            </a:r>
            <a:endParaRPr sz="1800" dirty="0">
              <a:latin typeface="Arial"/>
              <a:cs typeface="Arial"/>
            </a:endParaRPr>
          </a:p>
        </p:txBody>
      </p:sp>
      <p:sp>
        <p:nvSpPr>
          <p:cNvPr id="10" name="object 10"/>
          <p:cNvSpPr/>
          <p:nvPr/>
        </p:nvSpPr>
        <p:spPr>
          <a:xfrm>
            <a:off x="1" y="1586992"/>
            <a:ext cx="3302000" cy="892387"/>
          </a:xfrm>
          <a:custGeom>
            <a:avLst/>
            <a:gdLst/>
            <a:ahLst/>
            <a:cxnLst/>
            <a:rect l="l" t="t" r="r" b="b"/>
            <a:pathLst>
              <a:path w="3546475" h="669289">
                <a:moveTo>
                  <a:pt x="3211830" y="0"/>
                </a:moveTo>
                <a:lnTo>
                  <a:pt x="0" y="0"/>
                </a:lnTo>
                <a:lnTo>
                  <a:pt x="0" y="669035"/>
                </a:lnTo>
                <a:lnTo>
                  <a:pt x="3211830" y="669035"/>
                </a:lnTo>
                <a:lnTo>
                  <a:pt x="3546348" y="334517"/>
                </a:lnTo>
                <a:lnTo>
                  <a:pt x="3211830" y="0"/>
                </a:lnTo>
                <a:close/>
              </a:path>
            </a:pathLst>
          </a:custGeom>
          <a:solidFill>
            <a:srgbClr val="359E93"/>
          </a:solidFill>
        </p:spPr>
        <p:txBody>
          <a:bodyPr wrap="square" lIns="0" tIns="0" rIns="0" bIns="0" rtlCol="0"/>
          <a:lstStyle/>
          <a:p>
            <a:endParaRPr/>
          </a:p>
        </p:txBody>
      </p:sp>
      <p:sp>
        <p:nvSpPr>
          <p:cNvPr id="11" name="object 11"/>
          <p:cNvSpPr txBox="1"/>
          <p:nvPr/>
        </p:nvSpPr>
        <p:spPr>
          <a:xfrm>
            <a:off x="955650" y="1825244"/>
            <a:ext cx="147002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0" dirty="0">
                <a:solidFill>
                  <a:srgbClr val="FFFFFF"/>
                </a:solidFill>
                <a:latin typeface="Arial"/>
                <a:cs typeface="Arial"/>
              </a:rPr>
              <a:t> </a:t>
            </a:r>
            <a:r>
              <a:rPr sz="1800" spc="-5" dirty="0">
                <a:solidFill>
                  <a:srgbClr val="FFFFFF"/>
                </a:solidFill>
                <a:latin typeface="Arial"/>
                <a:cs typeface="Arial"/>
              </a:rPr>
              <a:t>Cleaning</a:t>
            </a:r>
            <a:endParaRPr sz="1800" dirty="0">
              <a:latin typeface="Arial"/>
              <a:cs typeface="Arial"/>
            </a:endParaRPr>
          </a:p>
        </p:txBody>
      </p:sp>
      <p:sp>
        <p:nvSpPr>
          <p:cNvPr id="12" name="object 12"/>
          <p:cNvSpPr txBox="1"/>
          <p:nvPr/>
        </p:nvSpPr>
        <p:spPr>
          <a:xfrm>
            <a:off x="734060" y="3581001"/>
            <a:ext cx="2065655" cy="1287660"/>
          </a:xfrm>
          <a:prstGeom prst="rect">
            <a:avLst/>
          </a:prstGeom>
        </p:spPr>
        <p:txBody>
          <a:bodyPr vert="horz" wrap="square" lIns="0" tIns="13335" rIns="0" bIns="0" rtlCol="0">
            <a:spAutoFit/>
          </a:bodyPr>
          <a:lstStyle/>
          <a:p>
            <a:pPr marL="12700" marR="5080">
              <a:lnSpc>
                <a:spcPct val="114999"/>
              </a:lnSpc>
              <a:spcBef>
                <a:spcPts val="105"/>
              </a:spcBef>
            </a:pPr>
            <a:r>
              <a:rPr sz="1800" spc="-5" dirty="0">
                <a:latin typeface="Arial"/>
                <a:cs typeface="Arial"/>
              </a:rPr>
              <a:t>Understand </a:t>
            </a:r>
            <a:r>
              <a:rPr sz="1800" dirty="0">
                <a:latin typeface="Arial"/>
                <a:cs typeface="Arial"/>
              </a:rPr>
              <a:t>the  structure of the  </a:t>
            </a:r>
            <a:r>
              <a:rPr sz="1800" spc="-5" dirty="0">
                <a:latin typeface="Arial"/>
                <a:cs typeface="Arial"/>
              </a:rPr>
              <a:t>dataset and clean  data before</a:t>
            </a:r>
            <a:r>
              <a:rPr sz="1800" spc="-50" dirty="0">
                <a:latin typeface="Arial"/>
                <a:cs typeface="Arial"/>
              </a:rPr>
              <a:t> </a:t>
            </a:r>
            <a:r>
              <a:rPr sz="1800" spc="-10" dirty="0">
                <a:latin typeface="Arial"/>
                <a:cs typeface="Arial"/>
              </a:rPr>
              <a:t>analysis</a:t>
            </a:r>
            <a:endParaRPr sz="1800" dirty="0">
              <a:latin typeface="Arial"/>
              <a:cs typeface="Arial"/>
            </a:endParaRPr>
          </a:p>
        </p:txBody>
      </p:sp>
      <p:sp>
        <p:nvSpPr>
          <p:cNvPr id="13" name="object 13"/>
          <p:cNvSpPr/>
          <p:nvPr/>
        </p:nvSpPr>
        <p:spPr>
          <a:xfrm>
            <a:off x="2944367" y="1586992"/>
            <a:ext cx="3305810" cy="892387"/>
          </a:xfrm>
          <a:custGeom>
            <a:avLst/>
            <a:gdLst/>
            <a:ahLst/>
            <a:cxnLst/>
            <a:rect l="l" t="t" r="r" b="b"/>
            <a:pathLst>
              <a:path w="3305810" h="669289">
                <a:moveTo>
                  <a:pt x="2971037" y="0"/>
                </a:moveTo>
                <a:lnTo>
                  <a:pt x="0" y="0"/>
                </a:lnTo>
                <a:lnTo>
                  <a:pt x="334518" y="334517"/>
                </a:lnTo>
                <a:lnTo>
                  <a:pt x="0" y="669035"/>
                </a:lnTo>
                <a:lnTo>
                  <a:pt x="2971037" y="669035"/>
                </a:lnTo>
                <a:lnTo>
                  <a:pt x="3305555" y="334517"/>
                </a:lnTo>
                <a:lnTo>
                  <a:pt x="2971037" y="0"/>
                </a:lnTo>
                <a:close/>
              </a:path>
            </a:pathLst>
          </a:custGeom>
          <a:solidFill>
            <a:srgbClr val="1C8175"/>
          </a:solidFill>
        </p:spPr>
        <p:txBody>
          <a:bodyPr wrap="square" lIns="0" tIns="0" rIns="0" bIns="0" rtlCol="0"/>
          <a:lstStyle/>
          <a:p>
            <a:endParaRPr/>
          </a:p>
        </p:txBody>
      </p:sp>
      <p:sp>
        <p:nvSpPr>
          <p:cNvPr id="14" name="object 14"/>
          <p:cNvSpPr txBox="1"/>
          <p:nvPr/>
        </p:nvSpPr>
        <p:spPr>
          <a:xfrm>
            <a:off x="3742691" y="1824500"/>
            <a:ext cx="1710689"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5" dirty="0">
                <a:solidFill>
                  <a:srgbClr val="FFFFFF"/>
                </a:solidFill>
                <a:latin typeface="Arial"/>
                <a:cs typeface="Arial"/>
              </a:rPr>
              <a:t> </a:t>
            </a:r>
            <a:r>
              <a:rPr sz="1800" spc="-5" dirty="0">
                <a:solidFill>
                  <a:srgbClr val="FFFFFF"/>
                </a:solidFill>
                <a:latin typeface="Arial"/>
                <a:cs typeface="Arial"/>
              </a:rPr>
              <a:t>Exploration</a:t>
            </a:r>
            <a:endParaRPr sz="1800" dirty="0">
              <a:latin typeface="Arial"/>
              <a:cs typeface="Arial"/>
            </a:endParaRPr>
          </a:p>
        </p:txBody>
      </p:sp>
      <p:sp>
        <p:nvSpPr>
          <p:cNvPr id="15" name="object 15"/>
          <p:cNvSpPr txBox="1"/>
          <p:nvPr/>
        </p:nvSpPr>
        <p:spPr>
          <a:xfrm>
            <a:off x="3626358" y="3545641"/>
            <a:ext cx="1993900" cy="1923475"/>
          </a:xfrm>
          <a:prstGeom prst="rect">
            <a:avLst/>
          </a:prstGeom>
        </p:spPr>
        <p:txBody>
          <a:bodyPr vert="horz" wrap="square" lIns="0" tIns="12065" rIns="0" bIns="0" rtlCol="0">
            <a:spAutoFit/>
          </a:bodyPr>
          <a:lstStyle/>
          <a:p>
            <a:pPr marL="12700" marR="5080">
              <a:lnSpc>
                <a:spcPct val="114999"/>
              </a:lnSpc>
              <a:spcBef>
                <a:spcPts val="95"/>
              </a:spcBef>
            </a:pPr>
            <a:r>
              <a:rPr sz="1800" spc="-5" dirty="0">
                <a:latin typeface="Arial"/>
                <a:cs typeface="Arial"/>
              </a:rPr>
              <a:t>Uncover initial  patterns,  characteristics,</a:t>
            </a:r>
            <a:r>
              <a:rPr sz="1800" spc="-30" dirty="0">
                <a:latin typeface="Arial"/>
                <a:cs typeface="Arial"/>
              </a:rPr>
              <a:t> </a:t>
            </a:r>
            <a:r>
              <a:rPr sz="1800" spc="-5" dirty="0">
                <a:latin typeface="Arial"/>
                <a:cs typeface="Arial"/>
              </a:rPr>
              <a:t>and  points </a:t>
            </a:r>
            <a:r>
              <a:rPr sz="1800" dirty="0">
                <a:latin typeface="Arial"/>
                <a:cs typeface="Arial"/>
              </a:rPr>
              <a:t>of </a:t>
            </a:r>
            <a:r>
              <a:rPr sz="1800" spc="-5" dirty="0">
                <a:latin typeface="Arial"/>
                <a:cs typeface="Arial"/>
              </a:rPr>
              <a:t>interest  using visual  exploration</a:t>
            </a:r>
            <a:endParaRPr sz="1800" dirty="0">
              <a:latin typeface="Arial"/>
              <a:cs typeface="Arial"/>
            </a:endParaRPr>
          </a:p>
        </p:txBody>
      </p:sp>
      <p:sp>
        <p:nvSpPr>
          <p:cNvPr id="16" name="object 16"/>
          <p:cNvSpPr/>
          <p:nvPr/>
        </p:nvSpPr>
        <p:spPr>
          <a:xfrm>
            <a:off x="4454652" y="2570481"/>
            <a:ext cx="617220" cy="82092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083553" y="2588768"/>
            <a:ext cx="527303" cy="70104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232916" y="2588769"/>
            <a:ext cx="617220" cy="820927"/>
          </a:xfrm>
          <a:prstGeom prst="rect">
            <a:avLst/>
          </a:prstGeom>
          <a:blipFill>
            <a:blip r:embed="rId4"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6376" y="12568"/>
            <a:ext cx="1190925" cy="1112176"/>
          </a:xfrm>
          <a:prstGeom prst="rect">
            <a:avLst/>
          </a:prstGeom>
          <a:effectLst>
            <a:glow>
              <a:schemeClr val="accent1">
                <a:alpha val="32000"/>
              </a:schemeClr>
            </a:glow>
            <a:softEdge rad="330200"/>
          </a:effectLst>
        </p:spPr>
      </p:pic>
    </p:spTree>
    <p:extLst>
      <p:ext uri="{BB962C8B-B14F-4D97-AF65-F5344CB8AC3E}">
        <p14:creationId xmlns:p14="http://schemas.microsoft.com/office/powerpoint/2010/main" val="1414159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Correlation Heatmap</a:t>
            </a:r>
            <a:endParaRPr lang="en-IN" sz="3600" b="1" dirty="0">
              <a:solidFill>
                <a:schemeClr val="accent5">
                  <a:lumMod val="75000"/>
                </a:schemeClr>
              </a:solidFill>
            </a:endParaRPr>
          </a:p>
        </p:txBody>
      </p:sp>
      <p:sp>
        <p:nvSpPr>
          <p:cNvPr id="3" name="Subtitle 2"/>
          <p:cNvSpPr>
            <a:spLocks noGrp="1"/>
          </p:cNvSpPr>
          <p:nvPr>
            <p:ph type="subTitle" idx="1"/>
          </p:nvPr>
        </p:nvSpPr>
        <p:spPr>
          <a:xfrm>
            <a:off x="323528" y="1448780"/>
            <a:ext cx="2160240" cy="392443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a huge </a:t>
            </a:r>
            <a:r>
              <a:rPr lang="en-IN" sz="1800" b="1" dirty="0" smtClean="0">
                <a:solidFill>
                  <a:srgbClr val="7030A0"/>
                </a:solidFill>
              </a:rPr>
              <a:t>positive</a:t>
            </a:r>
            <a:r>
              <a:rPr lang="en-IN" sz="1800" b="1" dirty="0" smtClean="0">
                <a:solidFill>
                  <a:schemeClr val="accent5">
                    <a:lumMod val="75000"/>
                  </a:schemeClr>
                </a:solidFill>
              </a:rPr>
              <a:t> correlation between </a:t>
            </a:r>
            <a:r>
              <a:rPr lang="en-IN" sz="1800" b="1" dirty="0" smtClean="0">
                <a:solidFill>
                  <a:srgbClr val="7030A0"/>
                </a:solidFill>
              </a:rPr>
              <a:t>TotalWorkingYears</a:t>
            </a:r>
            <a:r>
              <a:rPr lang="en-IN" sz="1800" b="1" dirty="0" smtClean="0">
                <a:solidFill>
                  <a:schemeClr val="accent5">
                    <a:lumMod val="75000"/>
                  </a:schemeClr>
                </a:solidFill>
              </a:rPr>
              <a:t> and </a:t>
            </a:r>
            <a:r>
              <a:rPr lang="en-IN" sz="1800" b="1" dirty="0" smtClean="0">
                <a:solidFill>
                  <a:srgbClr val="7030A0"/>
                </a:solidFill>
              </a:rPr>
              <a:t>Monthly Income.</a:t>
            </a:r>
          </a:p>
          <a:p>
            <a:pPr marL="457200" indent="-457200" algn="l">
              <a:buFont typeface="Wingdings" pitchFamily="2" charset="2"/>
              <a:buChar char="q"/>
            </a:pPr>
            <a:r>
              <a:rPr lang="en-IN" sz="1800" b="1" dirty="0" smtClean="0">
                <a:solidFill>
                  <a:srgbClr val="7030A0"/>
                </a:solidFill>
              </a:rPr>
              <a:t>Positive</a:t>
            </a:r>
            <a:r>
              <a:rPr lang="en-IN" sz="1800" b="1" dirty="0" smtClean="0">
                <a:solidFill>
                  <a:schemeClr val="accent5">
                    <a:lumMod val="75000"/>
                  </a:schemeClr>
                </a:solidFill>
              </a:rPr>
              <a:t> relation between </a:t>
            </a:r>
            <a:r>
              <a:rPr lang="en-IN" sz="1800" b="1" dirty="0" smtClean="0">
                <a:solidFill>
                  <a:srgbClr val="7030A0"/>
                </a:solidFill>
              </a:rPr>
              <a:t>Age </a:t>
            </a:r>
            <a:r>
              <a:rPr lang="en-IN" sz="1800" b="1" dirty="0" smtClean="0">
                <a:solidFill>
                  <a:schemeClr val="accent5">
                    <a:lumMod val="75000"/>
                  </a:schemeClr>
                </a:solidFill>
              </a:rPr>
              <a:t>and </a:t>
            </a:r>
            <a:r>
              <a:rPr lang="en-IN" sz="1800" b="1" dirty="0" smtClean="0">
                <a:solidFill>
                  <a:srgbClr val="7030A0"/>
                </a:solidFill>
              </a:rPr>
              <a:t>ToatalWorkingYears.</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484784"/>
            <a:ext cx="6120680" cy="3759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751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307975" y="1556792"/>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a:t>
            </a:r>
            <a:r>
              <a:rPr lang="en-IN" sz="1800" b="1" dirty="0" smtClean="0">
                <a:solidFill>
                  <a:srgbClr val="7030A0"/>
                </a:solidFill>
              </a:rPr>
              <a:t>16.1% </a:t>
            </a:r>
            <a:r>
              <a:rPr lang="en-IN" sz="1800" b="1" dirty="0" smtClean="0">
                <a:solidFill>
                  <a:schemeClr val="accent5">
                    <a:lumMod val="75000"/>
                  </a:schemeClr>
                </a:solidFill>
              </a:rPr>
              <a:t>of employee attirition and </a:t>
            </a:r>
            <a:r>
              <a:rPr lang="en-IN" sz="1800" b="1" dirty="0" smtClean="0">
                <a:solidFill>
                  <a:srgbClr val="7030A0"/>
                </a:solidFill>
              </a:rPr>
              <a:t>83.9% </a:t>
            </a:r>
            <a:r>
              <a:rPr lang="en-IN" sz="1800" b="1" dirty="0" smtClean="0">
                <a:solidFill>
                  <a:schemeClr val="accent5">
                    <a:lumMod val="75000"/>
                  </a:schemeClr>
                </a:solidFill>
              </a:rPr>
              <a:t>employee retain their job.</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29756"/>
            <a:ext cx="4977780" cy="4464496"/>
          </a:xfrm>
          <a:prstGeom prst="rect">
            <a:avLst/>
          </a:prstGeom>
          <a:noFill/>
          <a:ln>
            <a:noFill/>
          </a:ln>
          <a:effectLst>
            <a:glow>
              <a:schemeClr val="accent1">
                <a:alpha val="57000"/>
              </a:schemeClr>
            </a:glow>
            <a:outerShdw dist="35921" dir="2700000" algn="ctr" rotWithShape="0">
              <a:schemeClr val="bg2"/>
            </a:outerShdw>
            <a:softEdge rad="3556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068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 Salary Hike</a:t>
            </a:r>
            <a:endParaRPr lang="en-IN" sz="3600" b="1" dirty="0">
              <a:solidFill>
                <a:schemeClr val="accent5">
                  <a:lumMod val="75000"/>
                </a:schemeClr>
              </a:solidFill>
            </a:endParaRPr>
          </a:p>
        </p:txBody>
      </p:sp>
      <p:sp>
        <p:nvSpPr>
          <p:cNvPr id="3" name="Subtitle 2"/>
          <p:cNvSpPr>
            <a:spLocks noGrp="1"/>
          </p:cNvSpPr>
          <p:nvPr>
            <p:ph type="subTitle" idx="1"/>
          </p:nvPr>
        </p:nvSpPr>
        <p:spPr>
          <a:xfrm>
            <a:off x="307975" y="1556792"/>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a:t>
            </a:r>
            <a:r>
              <a:rPr lang="en-IN" sz="1800" b="1" dirty="0" smtClean="0">
                <a:solidFill>
                  <a:srgbClr val="7030A0"/>
                </a:solidFill>
              </a:rPr>
              <a:t>14.29% </a:t>
            </a:r>
            <a:r>
              <a:rPr lang="en-IN" sz="1800" b="1" dirty="0" smtClean="0">
                <a:solidFill>
                  <a:schemeClr val="accent5">
                    <a:lumMod val="75000"/>
                  </a:schemeClr>
                </a:solidFill>
              </a:rPr>
              <a:t>was maximum salary hike and lowest salary hike was </a:t>
            </a:r>
            <a:r>
              <a:rPr lang="en-IN" sz="1800" b="1" dirty="0" smtClean="0">
                <a:solidFill>
                  <a:srgbClr val="7030A0"/>
                </a:solidFill>
              </a:rPr>
              <a:t>1.22% </a:t>
            </a:r>
            <a:r>
              <a:rPr lang="en-IN" sz="1800" b="1" dirty="0" smtClean="0">
                <a:solidFill>
                  <a:schemeClr val="accent5">
                    <a:lumMod val="75000"/>
                  </a:schemeClr>
                </a:solidFill>
              </a:rPr>
              <a:t>for 25 employees which was maximum.</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29756"/>
            <a:ext cx="4977780" cy="4464496"/>
          </a:xfrm>
          <a:prstGeom prst="rect">
            <a:avLst/>
          </a:prstGeom>
          <a:noFill/>
          <a:ln>
            <a:noFill/>
          </a:ln>
          <a:effectLst>
            <a:glow>
              <a:schemeClr val="accent1">
                <a:alpha val="57000"/>
              </a:schemeClr>
            </a:glow>
            <a:outerShdw dist="35921" dir="2700000" algn="ctr" rotWithShape="0">
              <a:schemeClr val="bg2"/>
            </a:outerShdw>
            <a:softEdge rad="3556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3417" y="908720"/>
            <a:ext cx="5274543" cy="5400600"/>
          </a:xfrm>
          <a:prstGeom prst="rect">
            <a:avLst/>
          </a:prstGeom>
          <a:noFill/>
          <a:ln>
            <a:noFill/>
          </a:ln>
          <a:effectLst>
            <a:glow>
              <a:schemeClr val="tx1">
                <a:alpha val="97000"/>
              </a:schemeClr>
            </a:glow>
            <a:outerShdw dist="35921" dir="2700000" algn="ctr" rotWithShape="0">
              <a:schemeClr val="bg2"/>
            </a:outerShdw>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7579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Overtime</a:t>
            </a:r>
            <a:endParaRPr lang="en-IN" sz="3600" b="1" dirty="0">
              <a:solidFill>
                <a:schemeClr val="accent5">
                  <a:lumMod val="75000"/>
                </a:schemeClr>
              </a:solidFill>
            </a:endParaRPr>
          </a:p>
        </p:txBody>
      </p:sp>
      <p:sp>
        <p:nvSpPr>
          <p:cNvPr id="3" name="Subtitle 2"/>
          <p:cNvSpPr>
            <a:spLocks noGrp="1"/>
          </p:cNvSpPr>
          <p:nvPr>
            <p:ph type="subTitle" idx="1"/>
          </p:nvPr>
        </p:nvSpPr>
        <p:spPr>
          <a:xfrm>
            <a:off x="15367" y="1628800"/>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only </a:t>
            </a:r>
            <a:r>
              <a:rPr lang="en-IN" sz="1800" b="1" dirty="0" smtClean="0">
                <a:solidFill>
                  <a:srgbClr val="7030A0"/>
                </a:solidFill>
              </a:rPr>
              <a:t>28.3% </a:t>
            </a:r>
            <a:r>
              <a:rPr lang="en-IN" sz="1800" b="1" dirty="0" smtClean="0">
                <a:solidFill>
                  <a:schemeClr val="accent5">
                    <a:lumMod val="75000"/>
                  </a:schemeClr>
                </a:solidFill>
              </a:rPr>
              <a:t>employees did overtime in company.</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268760"/>
            <a:ext cx="5184576" cy="4945038"/>
          </a:xfrm>
          <a:prstGeom prst="rect">
            <a:avLst/>
          </a:prstGeom>
          <a:solidFill>
            <a:schemeClr val="accent1"/>
          </a:solidFill>
          <a:ln>
            <a:noFill/>
          </a:ln>
          <a:effectLst>
            <a:outerShdw sx="1000" sy="1000" algn="tl" rotWithShape="0">
              <a:schemeClr val="tx1">
                <a:alpha val="36000"/>
              </a:schemeClr>
            </a:outerShdw>
          </a:effectLst>
        </p:spPr>
      </p:pic>
    </p:spTree>
    <p:extLst>
      <p:ext uri="{BB962C8B-B14F-4D97-AF65-F5344CB8AC3E}">
        <p14:creationId xmlns:p14="http://schemas.microsoft.com/office/powerpoint/2010/main" val="919869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727</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MST PRACTISE PROJECT 1 EDA ON HR ANALYTICS</vt:lpstr>
      <vt:lpstr>Why analyse the HR analytics? </vt:lpstr>
      <vt:lpstr>Introduction</vt:lpstr>
      <vt:lpstr>Problem Statement</vt:lpstr>
      <vt:lpstr>OVERVIEW OF ANALYSIS</vt:lpstr>
      <vt:lpstr>Correlation Heatmap</vt:lpstr>
      <vt:lpstr>Attirition</vt:lpstr>
      <vt:lpstr>% Salary Hike</vt:lpstr>
      <vt:lpstr>Overtime</vt:lpstr>
      <vt:lpstr>Age Vs Attirition</vt:lpstr>
      <vt:lpstr>Total working years Vs Attirition</vt:lpstr>
      <vt:lpstr>Department Vs Attirition</vt:lpstr>
      <vt:lpstr>Job-Role Vs Attirition</vt:lpstr>
      <vt:lpstr>No. Of Campanies Worked Vs Attirition</vt:lpstr>
      <vt:lpstr>Job-Role Vs Monthly Income</vt:lpstr>
      <vt:lpstr>Department Vs Monthly Income</vt:lpstr>
      <vt:lpstr>Years at Company Vs Monthly Income</vt:lpstr>
      <vt:lpstr>Challenges</vt:lpstr>
      <vt:lpstr>Conclusion</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2024-05-21T07:36:11Z</dcterms:created>
  <dcterms:modified xsi:type="dcterms:W3CDTF">2024-05-24T10:02:42Z</dcterms:modified>
</cp:coreProperties>
</file>