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98" r:id="rId3"/>
    <p:sldId id="295" r:id="rId4"/>
    <p:sldId id="297" r:id="rId5"/>
    <p:sldId id="311" r:id="rId6"/>
    <p:sldId id="304" r:id="rId7"/>
    <p:sldId id="324" r:id="rId8"/>
    <p:sldId id="306" r:id="rId9"/>
    <p:sldId id="305" r:id="rId10"/>
    <p:sldId id="308" r:id="rId11"/>
    <p:sldId id="300" r:id="rId12"/>
    <p:sldId id="314" r:id="rId13"/>
    <p:sldId id="315" r:id="rId14"/>
    <p:sldId id="316" r:id="rId15"/>
    <p:sldId id="317" r:id="rId16"/>
    <p:sldId id="318" r:id="rId17"/>
    <p:sldId id="278" r:id="rId18"/>
    <p:sldId id="299" r:id="rId19"/>
    <p:sldId id="312" r:id="rId20"/>
    <p:sldId id="313" r:id="rId21"/>
    <p:sldId id="310" r:id="rId22"/>
    <p:sldId id="301" r:id="rId23"/>
    <p:sldId id="320" r:id="rId24"/>
    <p:sldId id="321" r:id="rId25"/>
    <p:sldId id="323" r:id="rId26"/>
    <p:sldId id="322" r:id="rId27"/>
    <p:sldId id="279"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Pristina" panose="03060402040406080204" pitchFamily="66" charset="0"/>
      <p:regular r:id="rId34"/>
    </p:embeddedFont>
    <p:embeddedFont>
      <p:font typeface="Rage Italic" panose="03070502040507070304" pitchFamily="66" charset="0"/>
      <p:regular r:id="rId35"/>
    </p:embeddedFont>
    <p:embeddedFont>
      <p:font typeface="Roboto Condensed" panose="02000000000000000000" pitchFamily="2" charset="0"/>
      <p:regular r:id="rId36"/>
      <p:bold r:id="rId37"/>
      <p:italic r:id="rId38"/>
      <p:boldItalic r:id="rId39"/>
    </p:embeddedFont>
    <p:embeddedFont>
      <p:font typeface="Roboto Condensed Light"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h Kumar" userId="337466bc28e73109" providerId="LiveId" clId="{27943495-CB7A-45E5-9EF5-5D5963C51BA1}"/>
    <pc:docChg chg="undo custSel delSld modSld modMainMaster">
      <pc:chgData name="Vikash Kumar" userId="337466bc28e73109" providerId="LiveId" clId="{27943495-CB7A-45E5-9EF5-5D5963C51BA1}" dt="2023-07-29T11:33:40.655" v="312" actId="20577"/>
      <pc:docMkLst>
        <pc:docMk/>
      </pc:docMkLst>
      <pc:sldChg chg="modSp mod setBg">
        <pc:chgData name="Vikash Kumar" userId="337466bc28e73109" providerId="LiveId" clId="{27943495-CB7A-45E5-9EF5-5D5963C51BA1}" dt="2023-07-28T11:36:47.504" v="285" actId="20577"/>
        <pc:sldMkLst>
          <pc:docMk/>
          <pc:sldMk cId="0" sldId="256"/>
        </pc:sldMkLst>
        <pc:spChg chg="mod">
          <ac:chgData name="Vikash Kumar" userId="337466bc28e73109" providerId="LiveId" clId="{27943495-CB7A-45E5-9EF5-5D5963C51BA1}" dt="2023-07-28T11:36:47.504" v="285" actId="20577"/>
          <ac:spMkLst>
            <pc:docMk/>
            <pc:sldMk cId="0" sldId="256"/>
            <ac:spMk id="184" creationId="{00000000-0000-0000-0000-000000000000}"/>
          </ac:spMkLst>
        </pc:spChg>
      </pc:sldChg>
      <pc:sldChg chg="modSp mod setBg">
        <pc:chgData name="Vikash Kumar" userId="337466bc28e73109" providerId="LiveId" clId="{27943495-CB7A-45E5-9EF5-5D5963C51BA1}" dt="2023-07-28T11:32:25.183" v="283"/>
        <pc:sldMkLst>
          <pc:docMk/>
          <pc:sldMk cId="1766683192" sldId="295"/>
        </pc:sldMkLst>
        <pc:spChg chg="mod">
          <ac:chgData name="Vikash Kumar" userId="337466bc28e73109" providerId="LiveId" clId="{27943495-CB7A-45E5-9EF5-5D5963C51BA1}" dt="2023-07-28T06:09:11.028" v="94" actId="207"/>
          <ac:spMkLst>
            <pc:docMk/>
            <pc:sldMk cId="1766683192" sldId="295"/>
            <ac:spMk id="10" creationId="{98B00C9C-B675-4B1E-AA75-3A539CCAF7E5}"/>
          </ac:spMkLst>
        </pc:spChg>
        <pc:spChg chg="mod">
          <ac:chgData name="Vikash Kumar" userId="337466bc28e73109" providerId="LiveId" clId="{27943495-CB7A-45E5-9EF5-5D5963C51BA1}" dt="2023-07-28T06:07:51.510" v="92"/>
          <ac:spMkLst>
            <pc:docMk/>
            <pc:sldMk cId="1766683192" sldId="295"/>
            <ac:spMk id="237" creationId="{00000000-0000-0000-0000-000000000000}"/>
          </ac:spMkLst>
        </pc:spChg>
      </pc:sldChg>
      <pc:sldChg chg="del">
        <pc:chgData name="Vikash Kumar" userId="337466bc28e73109" providerId="LiveId" clId="{27943495-CB7A-45E5-9EF5-5D5963C51BA1}" dt="2023-07-28T10:35:32.336" v="99" actId="47"/>
        <pc:sldMkLst>
          <pc:docMk/>
          <pc:sldMk cId="4129505169" sldId="302"/>
        </pc:sldMkLst>
      </pc:sldChg>
      <pc:sldChg chg="modSp mod">
        <pc:chgData name="Vikash Kumar" userId="337466bc28e73109" providerId="LiveId" clId="{27943495-CB7A-45E5-9EF5-5D5963C51BA1}" dt="2023-07-28T06:10:02.161" v="95" actId="255"/>
        <pc:sldMkLst>
          <pc:docMk/>
          <pc:sldMk cId="1293166360" sldId="304"/>
        </pc:sldMkLst>
        <pc:spChg chg="mod">
          <ac:chgData name="Vikash Kumar" userId="337466bc28e73109" providerId="LiveId" clId="{27943495-CB7A-45E5-9EF5-5D5963C51BA1}" dt="2023-07-28T06:10:02.161" v="95" actId="255"/>
          <ac:spMkLst>
            <pc:docMk/>
            <pc:sldMk cId="1293166360" sldId="304"/>
            <ac:spMk id="449" creationId="{00000000-0000-0000-0000-000000000000}"/>
          </ac:spMkLst>
        </pc:spChg>
      </pc:sldChg>
      <pc:sldChg chg="modSp mod">
        <pc:chgData name="Vikash Kumar" userId="337466bc28e73109" providerId="LiveId" clId="{27943495-CB7A-45E5-9EF5-5D5963C51BA1}" dt="2023-07-29T11:33:40.655" v="312" actId="20577"/>
        <pc:sldMkLst>
          <pc:docMk/>
          <pc:sldMk cId="3358001681" sldId="305"/>
        </pc:sldMkLst>
        <pc:spChg chg="mod">
          <ac:chgData name="Vikash Kumar" userId="337466bc28e73109" providerId="LiveId" clId="{27943495-CB7A-45E5-9EF5-5D5963C51BA1}" dt="2023-07-29T11:33:40.655" v="312" actId="20577"/>
          <ac:spMkLst>
            <pc:docMk/>
            <pc:sldMk cId="3358001681" sldId="305"/>
            <ac:spMk id="42" creationId="{DEDC0027-A760-42DF-8F67-F3D142149DB6}"/>
          </ac:spMkLst>
        </pc:spChg>
      </pc:sldChg>
      <pc:sldChg chg="modSp mod">
        <pc:chgData name="Vikash Kumar" userId="337466bc28e73109" providerId="LiveId" clId="{27943495-CB7A-45E5-9EF5-5D5963C51BA1}" dt="2023-07-28T06:10:53.735" v="98" actId="1076"/>
        <pc:sldMkLst>
          <pc:docMk/>
          <pc:sldMk cId="1098404192" sldId="306"/>
        </pc:sldMkLst>
        <pc:picChg chg="mod">
          <ac:chgData name="Vikash Kumar" userId="337466bc28e73109" providerId="LiveId" clId="{27943495-CB7A-45E5-9EF5-5D5963C51BA1}" dt="2023-07-28T06:10:53.735" v="98" actId="1076"/>
          <ac:picMkLst>
            <pc:docMk/>
            <pc:sldMk cId="1098404192" sldId="306"/>
            <ac:picMk id="7" creationId="{4DB7379A-A8DA-D23C-FC36-8B57017CFB74}"/>
          </ac:picMkLst>
        </pc:picChg>
      </pc:sldChg>
      <pc:sldChg chg="modSp mod">
        <pc:chgData name="Vikash Kumar" userId="337466bc28e73109" providerId="LiveId" clId="{27943495-CB7A-45E5-9EF5-5D5963C51BA1}" dt="2023-07-28T11:25:36.976" v="279" actId="20577"/>
        <pc:sldMkLst>
          <pc:docMk/>
          <pc:sldMk cId="503096574" sldId="308"/>
        </pc:sldMkLst>
        <pc:spChg chg="mod">
          <ac:chgData name="Vikash Kumar" userId="337466bc28e73109" providerId="LiveId" clId="{27943495-CB7A-45E5-9EF5-5D5963C51BA1}" dt="2023-07-28T11:25:36.976" v="279" actId="20577"/>
          <ac:spMkLst>
            <pc:docMk/>
            <pc:sldMk cId="503096574" sldId="308"/>
            <ac:spMk id="301" creationId="{00000000-0000-0000-0000-000000000000}"/>
          </ac:spMkLst>
        </pc:spChg>
      </pc:sldChg>
      <pc:sldChg chg="modSp mod">
        <pc:chgData name="Vikash Kumar" userId="337466bc28e73109" providerId="LiveId" clId="{27943495-CB7A-45E5-9EF5-5D5963C51BA1}" dt="2023-07-28T11:23:43.657" v="275" actId="20577"/>
        <pc:sldMkLst>
          <pc:docMk/>
          <pc:sldMk cId="1249546968" sldId="324"/>
        </pc:sldMkLst>
        <pc:spChg chg="mod">
          <ac:chgData name="Vikash Kumar" userId="337466bc28e73109" providerId="LiveId" clId="{27943495-CB7A-45E5-9EF5-5D5963C51BA1}" dt="2023-07-28T11:23:43.657" v="275" actId="20577"/>
          <ac:spMkLst>
            <pc:docMk/>
            <pc:sldMk cId="1249546968" sldId="324"/>
            <ac:spMk id="19" creationId="{DBF687D4-EEB5-4C0A-8089-48C62692BB45}"/>
          </ac:spMkLst>
        </pc:spChg>
      </pc:sldChg>
      <pc:sldMasterChg chg="setBg modSldLayout">
        <pc:chgData name="Vikash Kumar" userId="337466bc28e73109" providerId="LiveId" clId="{27943495-CB7A-45E5-9EF5-5D5963C51BA1}" dt="2023-07-26T11:55:08.386" v="89"/>
        <pc:sldMasterMkLst>
          <pc:docMk/>
          <pc:sldMasterMk cId="0" sldId="2147483657"/>
        </pc:sldMasterMkLst>
        <pc:sldLayoutChg chg="setBg">
          <pc:chgData name="Vikash Kumar" userId="337466bc28e73109" providerId="LiveId" clId="{27943495-CB7A-45E5-9EF5-5D5963C51BA1}" dt="2023-07-26T11:55:08.386" v="89"/>
          <pc:sldLayoutMkLst>
            <pc:docMk/>
            <pc:sldMasterMk cId="0" sldId="2147483657"/>
            <pc:sldLayoutMk cId="0" sldId="2147483648"/>
          </pc:sldLayoutMkLst>
        </pc:sldLayoutChg>
        <pc:sldLayoutChg chg="setBg">
          <pc:chgData name="Vikash Kumar" userId="337466bc28e73109" providerId="LiveId" clId="{27943495-CB7A-45E5-9EF5-5D5963C51BA1}" dt="2023-07-26T11:55:08.386" v="89"/>
          <pc:sldLayoutMkLst>
            <pc:docMk/>
            <pc:sldMasterMk cId="0" sldId="2147483657"/>
            <pc:sldLayoutMk cId="0" sldId="2147483649"/>
          </pc:sldLayoutMkLst>
        </pc:sldLayoutChg>
        <pc:sldLayoutChg chg="setBg">
          <pc:chgData name="Vikash Kumar" userId="337466bc28e73109" providerId="LiveId" clId="{27943495-CB7A-45E5-9EF5-5D5963C51BA1}" dt="2023-07-26T11:55:08.386" v="89"/>
          <pc:sldLayoutMkLst>
            <pc:docMk/>
            <pc:sldMasterMk cId="0" sldId="2147483657"/>
            <pc:sldLayoutMk cId="0" sldId="2147483651"/>
          </pc:sldLayoutMkLst>
        </pc:sldLayoutChg>
        <pc:sldLayoutChg chg="setBg">
          <pc:chgData name="Vikash Kumar" userId="337466bc28e73109" providerId="LiveId" clId="{27943495-CB7A-45E5-9EF5-5D5963C51BA1}" dt="2023-07-26T11:55:08.386" v="89"/>
          <pc:sldLayoutMkLst>
            <pc:docMk/>
            <pc:sldMasterMk cId="0" sldId="2147483657"/>
            <pc:sldLayoutMk cId="0" sldId="2147483653"/>
          </pc:sldLayoutMkLst>
        </pc:sldLayoutChg>
        <pc:sldLayoutChg chg="setBg">
          <pc:chgData name="Vikash Kumar" userId="337466bc28e73109" providerId="LiveId" clId="{27943495-CB7A-45E5-9EF5-5D5963C51BA1}" dt="2023-07-26T11:55:08.386" v="89"/>
          <pc:sldLayoutMkLst>
            <pc:docMk/>
            <pc:sldMasterMk cId="0" sldId="2147483657"/>
            <pc:sldLayoutMk cId="0" sldId="2147483654"/>
          </pc:sldLayoutMkLst>
        </pc:sldLayoutChg>
        <pc:sldLayoutChg chg="setBg">
          <pc:chgData name="Vikash Kumar" userId="337466bc28e73109" providerId="LiveId" clId="{27943495-CB7A-45E5-9EF5-5D5963C51BA1}" dt="2023-07-26T11:55:08.386" v="89"/>
          <pc:sldLayoutMkLst>
            <pc:docMk/>
            <pc:sldMasterMk cId="0" sldId="2147483657"/>
            <pc:sldLayoutMk cId="0" sldId="21474836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2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37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550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47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49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41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6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88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0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0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46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45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19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240028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35079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48047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2887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7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10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64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86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528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33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4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pattFill prst="pct70">
          <a:fgClr>
            <a:schemeClr val="accent6">
              <a:lumMod val="20000"/>
              <a:lumOff val="80000"/>
            </a:schemeClr>
          </a:fgClr>
          <a:bgClr>
            <a:schemeClr val="bg1">
              <a:lumMod val="65000"/>
            </a:schemeClr>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1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7" Type="http://schemas.openxmlformats.org/officeDocument/2006/relationships/hyperlink" Target="https://www.outboundengine.com/blog/customer-retention-marketing-vs-customer-acquisition-marke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business-standard.com/article/companies/dth-industry-a-glimpse-of-profits-at-last-109110900108_1.html" TargetMode="External"/><Relationship Id="rId5" Type="http://schemas.openxmlformats.org/officeDocument/2006/relationships/hyperlink" Target="https://www.smartlook.com/blog/customer-churn-retention/" TargetMode="External"/><Relationship Id="rId4" Type="http://schemas.openxmlformats.org/officeDocument/2006/relationships/hyperlink" Target="http://startupstockphot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7253177" cy="2961900"/>
          </a:xfrm>
          <a:prstGeom prst="rect">
            <a:avLst/>
          </a:prstGeom>
          <a:pattFill prst="pct10">
            <a:fgClr>
              <a:schemeClr val="bg1">
                <a:lumMod val="75000"/>
              </a:schemeClr>
            </a:fgClr>
            <a:bgClr>
              <a:schemeClr val="bg1"/>
            </a:bgClr>
          </a:pattFill>
        </p:spPr>
        <p:txBody>
          <a:bodyPr spcFirstLastPara="1" wrap="square" lIns="91425" tIns="91425" rIns="91425" bIns="91425" anchor="ctr" anchorCtr="0">
            <a:noAutofit/>
          </a:bodyPr>
          <a:lstStyle/>
          <a:p>
            <a:pPr marL="0" lvl="0" indent="0" algn="l" rtl="0">
              <a:spcBef>
                <a:spcPts val="0"/>
              </a:spcBef>
              <a:spcAft>
                <a:spcPts val="0"/>
              </a:spcAft>
              <a:buNone/>
            </a:pPr>
            <a:r>
              <a:rPr lang="en" sz="4000" b="0" dirty="0">
                <a:solidFill>
                  <a:schemeClr val="accent4">
                    <a:lumMod val="50000"/>
                  </a:schemeClr>
                </a:solidFill>
              </a:rPr>
              <a:t>Customer Churn Prediction</a:t>
            </a:r>
            <a:br>
              <a:rPr lang="en" dirty="0">
                <a:solidFill>
                  <a:schemeClr val="accent4">
                    <a:lumMod val="50000"/>
                  </a:schemeClr>
                </a:solidFill>
              </a:rPr>
            </a:br>
            <a:r>
              <a:rPr lang="en" sz="2800" b="0" dirty="0">
                <a:solidFill>
                  <a:schemeClr val="accent4">
                    <a:lumMod val="50000"/>
                  </a:schemeClr>
                </a:solidFill>
              </a:rPr>
              <a:t>Capstone Project</a:t>
            </a:r>
            <a:br>
              <a:rPr lang="en" sz="3600" b="0" dirty="0">
                <a:solidFill>
                  <a:schemeClr val="accent4">
                    <a:lumMod val="50000"/>
                  </a:schemeClr>
                </a:solidFill>
              </a:rPr>
            </a:br>
            <a:br>
              <a:rPr lang="en" sz="3600" b="0" dirty="0">
                <a:solidFill>
                  <a:schemeClr val="accent4">
                    <a:lumMod val="50000"/>
                  </a:schemeClr>
                </a:solidFill>
              </a:rPr>
            </a:br>
            <a:r>
              <a:rPr lang="en" sz="2800" b="0" dirty="0">
                <a:solidFill>
                  <a:schemeClr val="accent4">
                    <a:lumMod val="50000"/>
                  </a:schemeClr>
                </a:solidFill>
              </a:rPr>
              <a:t>Vikash Kumar</a:t>
            </a:r>
            <a:br>
              <a:rPr lang="en" sz="3600" b="0" dirty="0">
                <a:solidFill>
                  <a:schemeClr val="accent4">
                    <a:lumMod val="50000"/>
                  </a:schemeClr>
                </a:solidFill>
              </a:rPr>
            </a:br>
            <a:r>
              <a:rPr lang="en" sz="2000" b="0" dirty="0">
                <a:solidFill>
                  <a:schemeClr val="accent4">
                    <a:lumMod val="50000"/>
                  </a:schemeClr>
                </a:solidFill>
              </a:rPr>
              <a:t>DSBA – Aug</a:t>
            </a:r>
            <a:r>
              <a:rPr lang="en" sz="2000" b="0">
                <a:solidFill>
                  <a:schemeClr val="accent4">
                    <a:lumMod val="50000"/>
                  </a:schemeClr>
                </a:solidFill>
              </a:rPr>
              <a:t>‘22</a:t>
            </a:r>
            <a:endParaRPr b="0" dirty="0">
              <a:solidFill>
                <a:schemeClr val="accent4">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predictors for the best model</a:t>
            </a:r>
            <a:endParaRPr dirty="0"/>
          </a:p>
        </p:txBody>
      </p:sp>
      <p:sp>
        <p:nvSpPr>
          <p:cNvPr id="301" name="Google Shape;301;p20"/>
          <p:cNvSpPr txBox="1">
            <a:spLocks noGrp="1"/>
          </p:cNvSpPr>
          <p:nvPr>
            <p:ph type="body" idx="1"/>
          </p:nvPr>
        </p:nvSpPr>
        <p:spPr>
          <a:xfrm>
            <a:off x="276447" y="1346790"/>
            <a:ext cx="4428680" cy="3605301"/>
          </a:xfrm>
          <a:prstGeom prst="rect">
            <a:avLst/>
          </a:prstGeom>
        </p:spPr>
        <p:txBody>
          <a:bodyPr spcFirstLastPara="1" wrap="square" lIns="91425" tIns="91425" rIns="91425" bIns="91425" anchor="t" anchorCtr="0">
            <a:noAutofit/>
          </a:bodyPr>
          <a:lstStyle/>
          <a:p>
            <a:pPr marL="171450" indent="-171450">
              <a:spcAft>
                <a:spcPts val="1000"/>
              </a:spcAft>
              <a:buFont typeface="Wingdings" panose="05000000000000000000" pitchFamily="2" charset="2"/>
              <a:buChar char="§"/>
            </a:pPr>
            <a:r>
              <a:rPr lang="en" sz="1200" dirty="0">
                <a:solidFill>
                  <a:schemeClr val="accent1"/>
                </a:solidFill>
              </a:rPr>
              <a:t>T</a:t>
            </a:r>
            <a:r>
              <a:rPr lang="en" sz="1200" b="1" dirty="0">
                <a:solidFill>
                  <a:schemeClr val="accent1"/>
                </a:solidFill>
              </a:rPr>
              <a:t>enure</a:t>
            </a:r>
            <a:r>
              <a:rPr lang="en" sz="1200" dirty="0">
                <a:solidFill>
                  <a:schemeClr val="accent1"/>
                </a:solidFill>
              </a:rPr>
              <a:t> has the highest influence on the model – contributes 53% of all attributes feature importance. Low tenure (&lt;2) has the highest churn</a:t>
            </a:r>
          </a:p>
          <a:p>
            <a:pPr marL="171450" indent="-171450">
              <a:spcAft>
                <a:spcPts val="1000"/>
              </a:spcAft>
              <a:buFont typeface="Wingdings" panose="05000000000000000000" pitchFamily="2" charset="2"/>
              <a:buChar char="§"/>
            </a:pPr>
            <a:r>
              <a:rPr lang="en" sz="1200" dirty="0">
                <a:solidFill>
                  <a:srgbClr val="0070C0"/>
                </a:solidFill>
              </a:rPr>
              <a:t>The next 4 features together contributes to 25% of importance</a:t>
            </a:r>
          </a:p>
          <a:p>
            <a:pPr marL="628650" lvl="1" indent="-171450">
              <a:spcBef>
                <a:spcPts val="0"/>
              </a:spcBef>
              <a:buFont typeface="Wingdings" panose="05000000000000000000" pitchFamily="2" charset="2"/>
              <a:buChar char="§"/>
            </a:pPr>
            <a:r>
              <a:rPr lang="en" sz="1200" b="1" dirty="0">
                <a:solidFill>
                  <a:srgbClr val="0070C0"/>
                </a:solidFill>
              </a:rPr>
              <a:t>Days since customer care contact </a:t>
            </a:r>
            <a:r>
              <a:rPr lang="en" sz="1200" dirty="0">
                <a:solidFill>
                  <a:srgbClr val="0070C0"/>
                </a:solidFill>
              </a:rPr>
              <a:t> - 5%</a:t>
            </a:r>
          </a:p>
          <a:p>
            <a:pPr marL="628650" lvl="1" indent="-171450">
              <a:spcBef>
                <a:spcPts val="0"/>
              </a:spcBef>
              <a:buFont typeface="Wingdings" panose="05000000000000000000" pitchFamily="2" charset="2"/>
              <a:buChar char="§"/>
            </a:pPr>
            <a:r>
              <a:rPr lang="en" sz="1200" b="1" dirty="0">
                <a:solidFill>
                  <a:srgbClr val="0070C0"/>
                </a:solidFill>
              </a:rPr>
              <a:t>Number of times customer care</a:t>
            </a:r>
            <a:r>
              <a:rPr lang="en" sz="1200" dirty="0">
                <a:solidFill>
                  <a:srgbClr val="0070C0"/>
                </a:solidFill>
              </a:rPr>
              <a:t> was contacted last year –11%</a:t>
            </a:r>
          </a:p>
          <a:p>
            <a:pPr marL="628650" lvl="1" indent="-171450">
              <a:spcBef>
                <a:spcPts val="0"/>
              </a:spcBef>
              <a:buFont typeface="Wingdings" panose="05000000000000000000" pitchFamily="2" charset="2"/>
              <a:buChar char="§"/>
            </a:pPr>
            <a:r>
              <a:rPr lang="en" sz="1200" dirty="0">
                <a:solidFill>
                  <a:srgbClr val="0070C0"/>
                </a:solidFill>
              </a:rPr>
              <a:t>Account User Count– 3%</a:t>
            </a:r>
          </a:p>
          <a:p>
            <a:pPr marL="628650" lvl="1" indent="-171450">
              <a:spcBef>
                <a:spcPts val="0"/>
              </a:spcBef>
              <a:buFont typeface="Wingdings" panose="05000000000000000000" pitchFamily="2" charset="2"/>
              <a:buChar char="§"/>
            </a:pPr>
            <a:r>
              <a:rPr lang="en" sz="1200" b="1" dirty="0">
                <a:solidFill>
                  <a:srgbClr val="0070C0"/>
                </a:solidFill>
              </a:rPr>
              <a:t>Customer care agent score</a:t>
            </a:r>
            <a:r>
              <a:rPr lang="en" sz="1200" dirty="0">
                <a:solidFill>
                  <a:srgbClr val="0070C0"/>
                </a:solidFill>
              </a:rPr>
              <a:t> – 6%</a:t>
            </a:r>
          </a:p>
          <a:p>
            <a:pPr marL="0" indent="0">
              <a:spcBef>
                <a:spcPts val="0"/>
              </a:spcBef>
              <a:spcAft>
                <a:spcPts val="1000"/>
              </a:spcAft>
              <a:buNone/>
            </a:pPr>
            <a:r>
              <a:rPr lang="en" sz="1200" dirty="0">
                <a:solidFill>
                  <a:srgbClr val="0070C0"/>
                </a:solidFill>
              </a:rPr>
              <a:t>These are all related to </a:t>
            </a:r>
            <a:r>
              <a:rPr lang="en" sz="1200" b="1" dirty="0">
                <a:solidFill>
                  <a:srgbClr val="0070C0"/>
                </a:solidFill>
              </a:rPr>
              <a:t>customer care and service</a:t>
            </a:r>
            <a:r>
              <a:rPr lang="en" sz="1200" dirty="0">
                <a:solidFill>
                  <a:srgbClr val="0070C0"/>
                </a:solidFill>
              </a:rPr>
              <a:t>. Points to scope for improvement</a:t>
            </a:r>
          </a:p>
          <a:p>
            <a:pPr marL="171450" indent="-171450">
              <a:spcBef>
                <a:spcPts val="0"/>
              </a:spcBef>
              <a:spcAft>
                <a:spcPts val="1000"/>
              </a:spcAft>
              <a:buFont typeface="Wingdings" panose="05000000000000000000" pitchFamily="2" charset="2"/>
              <a:buChar char="§"/>
            </a:pPr>
            <a:r>
              <a:rPr lang="en" sz="1200" b="1" dirty="0">
                <a:solidFill>
                  <a:srgbClr val="00B050"/>
                </a:solidFill>
              </a:rPr>
              <a:t>Revenue per month</a:t>
            </a:r>
            <a:r>
              <a:rPr lang="en" sz="1200" dirty="0">
                <a:solidFill>
                  <a:srgbClr val="00B050"/>
                </a:solidFill>
              </a:rPr>
              <a:t> attribute contributes to 5% of all feature importance. The churn in high revenue customers is more than in low revenue customers.</a:t>
            </a:r>
          </a:p>
          <a:p>
            <a:pPr marL="171450" indent="-171450">
              <a:spcBef>
                <a:spcPts val="0"/>
              </a:spcBef>
              <a:buFont typeface="Wingdings" panose="05000000000000000000" pitchFamily="2" charset="2"/>
              <a:buChar char="§"/>
            </a:pPr>
            <a:r>
              <a:rPr lang="en" sz="1200" dirty="0">
                <a:solidFill>
                  <a:schemeClr val="accent5">
                    <a:lumMod val="75000"/>
                  </a:schemeClr>
                </a:solidFill>
              </a:rPr>
              <a:t>Marietal Status and other features all have individual contributions of less than 3% each</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908;p46">
            <a:extLst>
              <a:ext uri="{FF2B5EF4-FFF2-40B4-BE49-F238E27FC236}">
                <a16:creationId xmlns:a16="http://schemas.microsoft.com/office/drawing/2014/main" id="{8EF9DC26-5AFC-4C3E-A823-A20171B5778E}"/>
              </a:ext>
            </a:extLst>
          </p:cNvPr>
          <p:cNvSpPr/>
          <p:nvPr/>
        </p:nvSpPr>
        <p:spPr>
          <a:xfrm>
            <a:off x="356316" y="639145"/>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Left Brace 1">
            <a:extLst>
              <a:ext uri="{FF2B5EF4-FFF2-40B4-BE49-F238E27FC236}">
                <a16:creationId xmlns:a16="http://schemas.microsoft.com/office/drawing/2014/main" id="{862C16A8-6E1C-4C15-BB01-BE4F310FDBDB}"/>
              </a:ext>
            </a:extLst>
          </p:cNvPr>
          <p:cNvSpPr/>
          <p:nvPr/>
        </p:nvSpPr>
        <p:spPr>
          <a:xfrm>
            <a:off x="5013030" y="2752393"/>
            <a:ext cx="281981" cy="1528071"/>
          </a:xfrm>
          <a:prstGeom prst="leftBrace">
            <a:avLst>
              <a:gd name="adj1" fmla="val 26067"/>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27B98F0D-01AE-4123-B6BC-942840D4C937}"/>
              </a:ext>
            </a:extLst>
          </p:cNvPr>
          <p:cNvCxnSpPr>
            <a:cxnSpLocks/>
            <a:stCxn id="2" idx="1"/>
          </p:cNvCxnSpPr>
          <p:nvPr/>
        </p:nvCxnSpPr>
        <p:spPr>
          <a:xfrm flipH="1">
            <a:off x="4423144" y="3516429"/>
            <a:ext cx="589886" cy="111915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E172A1-0EE4-4244-8965-1CBAA85E9BCA}"/>
              </a:ext>
            </a:extLst>
          </p:cNvPr>
          <p:cNvCxnSpPr>
            <a:cxnSpLocks/>
          </p:cNvCxnSpPr>
          <p:nvPr/>
        </p:nvCxnSpPr>
        <p:spPr>
          <a:xfrm>
            <a:off x="4379736" y="1688883"/>
            <a:ext cx="928236" cy="3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10388940-CD8C-45F2-A1CF-5C19D7AE2258}"/>
              </a:ext>
            </a:extLst>
          </p:cNvPr>
          <p:cNvSpPr/>
          <p:nvPr/>
        </p:nvSpPr>
        <p:spPr>
          <a:xfrm>
            <a:off x="4963845" y="1814512"/>
            <a:ext cx="281981" cy="569221"/>
          </a:xfrm>
          <a:prstGeom prst="leftBrace">
            <a:avLst/>
          </a:prstGeom>
          <a:ln>
            <a:solidFill>
              <a:srgbClr val="0070C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D3370364-91A9-4805-94E8-1477AD8E3947}"/>
              </a:ext>
            </a:extLst>
          </p:cNvPr>
          <p:cNvCxnSpPr>
            <a:cxnSpLocks/>
            <a:endCxn id="14" idx="1"/>
          </p:cNvCxnSpPr>
          <p:nvPr/>
        </p:nvCxnSpPr>
        <p:spPr>
          <a:xfrm flipV="1">
            <a:off x="4042095" y="2099123"/>
            <a:ext cx="921750" cy="65327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BA3D46-76D2-43A6-B1FE-1B46DAFE7A26}"/>
              </a:ext>
            </a:extLst>
          </p:cNvPr>
          <p:cNvCxnSpPr/>
          <p:nvPr/>
        </p:nvCxnSpPr>
        <p:spPr>
          <a:xfrm>
            <a:off x="5055175" y="2571750"/>
            <a:ext cx="47967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7EC566-56F5-4B97-B590-DE9233879D20}"/>
              </a:ext>
            </a:extLst>
          </p:cNvPr>
          <p:cNvCxnSpPr>
            <a:cxnSpLocks/>
          </p:cNvCxnSpPr>
          <p:nvPr/>
        </p:nvCxnSpPr>
        <p:spPr>
          <a:xfrm flipV="1">
            <a:off x="4091280" y="2571750"/>
            <a:ext cx="963895" cy="14001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CEF1F73-FD9D-9C0B-276F-38BC0B98AF20}"/>
              </a:ext>
            </a:extLst>
          </p:cNvPr>
          <p:cNvPicPr>
            <a:picLocks noChangeAspect="1"/>
          </p:cNvPicPr>
          <p:nvPr/>
        </p:nvPicPr>
        <p:blipFill>
          <a:blip r:embed="rId3"/>
          <a:stretch>
            <a:fillRect/>
          </a:stretch>
        </p:blipFill>
        <p:spPr>
          <a:xfrm>
            <a:off x="5421983" y="1633869"/>
            <a:ext cx="3683417" cy="3001718"/>
          </a:xfrm>
          <a:prstGeom prst="rect">
            <a:avLst/>
          </a:prstGeom>
        </p:spPr>
      </p:pic>
    </p:spTree>
    <p:extLst>
      <p:ext uri="{BB962C8B-B14F-4D97-AF65-F5344CB8AC3E}">
        <p14:creationId xmlns:p14="http://schemas.microsoft.com/office/powerpoint/2010/main" val="5030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Business Insights &amp;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Model interpretation and EDA</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
        <p:nvSpPr>
          <p:cNvPr id="3" name="TextBox 2">
            <a:extLst>
              <a:ext uri="{FF2B5EF4-FFF2-40B4-BE49-F238E27FC236}">
                <a16:creationId xmlns:a16="http://schemas.microsoft.com/office/drawing/2014/main" id="{38BC5D5F-36F1-4EAA-9B8B-D87CAF4A2452}"/>
              </a:ext>
            </a:extLst>
          </p:cNvPr>
          <p:cNvSpPr txBox="1"/>
          <p:nvPr/>
        </p:nvSpPr>
        <p:spPr>
          <a:xfrm>
            <a:off x="6703285" y="3548743"/>
            <a:ext cx="2402115" cy="646331"/>
          </a:xfrm>
          <a:prstGeom prst="rect">
            <a:avLst/>
          </a:prstGeom>
          <a:noFill/>
        </p:spPr>
        <p:txBody>
          <a:bodyPr wrap="square" rtlCol="0">
            <a:spAutoFit/>
          </a:bodyPr>
          <a:lstStyle/>
          <a:p>
            <a:r>
              <a:rPr lang="en-US" sz="1200" dirty="0"/>
              <a:t>Click here for</a:t>
            </a:r>
          </a:p>
          <a:p>
            <a:r>
              <a:rPr lang="en-US" sz="1200" dirty="0"/>
              <a:t>- </a:t>
            </a:r>
            <a:r>
              <a:rPr lang="en-US" sz="1200" dirty="0">
                <a:hlinkClick r:id="rId3" action="ppaction://hlinksldjump"/>
              </a:rPr>
              <a:t>Detailed Recommendations</a:t>
            </a:r>
            <a:endParaRPr lang="en-US" sz="1200" dirty="0"/>
          </a:p>
          <a:p>
            <a:r>
              <a:rPr lang="en-US" sz="1200" dirty="0"/>
              <a:t>- </a:t>
            </a:r>
            <a:r>
              <a:rPr lang="en-US" sz="1200" dirty="0">
                <a:hlinkClick r:id="rId4" action="ppaction://hlinksldjump"/>
              </a:rPr>
              <a:t>Other Insights</a:t>
            </a:r>
            <a:endParaRPr lang="en-IN" sz="1200" dirty="0"/>
          </a:p>
        </p:txBody>
      </p:sp>
    </p:spTree>
    <p:extLst>
      <p:ext uri="{BB962C8B-B14F-4D97-AF65-F5344CB8AC3E}">
        <p14:creationId xmlns:p14="http://schemas.microsoft.com/office/powerpoint/2010/main" val="412608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High churn rate in low tenure customers</a:t>
            </a:r>
            <a:endParaRPr dirty="0"/>
          </a:p>
        </p:txBody>
      </p:sp>
      <p:sp>
        <p:nvSpPr>
          <p:cNvPr id="301" name="Google Shape;301;p20"/>
          <p:cNvSpPr txBox="1">
            <a:spLocks noGrp="1"/>
          </p:cNvSpPr>
          <p:nvPr>
            <p:ph type="body" idx="1"/>
          </p:nvPr>
        </p:nvSpPr>
        <p:spPr>
          <a:xfrm>
            <a:off x="235857" y="3707090"/>
            <a:ext cx="8672286" cy="766200"/>
          </a:xfrm>
          <a:prstGeom prst="rect">
            <a:avLst/>
          </a:prstGeom>
        </p:spPr>
        <p:txBody>
          <a:bodyPr spcFirstLastPara="1" wrap="square" lIns="91425" tIns="91425" rIns="91425" bIns="91425" anchor="t" anchorCtr="0">
            <a:noAutofit/>
          </a:bodyPr>
          <a:lstStyle/>
          <a:p>
            <a:pPr marL="0" indent="0" algn="ctr">
              <a:spcAft>
                <a:spcPts val="600"/>
              </a:spcAft>
              <a:buNone/>
            </a:pPr>
            <a:r>
              <a:rPr lang="en-US" sz="1200" b="1" i="0" u="sng" dirty="0">
                <a:solidFill>
                  <a:srgbClr val="000000"/>
                </a:solidFill>
                <a:effectLst/>
                <a:latin typeface="Roboto Condensed" panose="02000000000000000000" pitchFamily="2" charset="0"/>
                <a:ea typeface="Roboto Condensed" panose="02000000000000000000" pitchFamily="2" charset="0"/>
              </a:rPr>
              <a:t>Insight:</a:t>
            </a:r>
            <a:r>
              <a:rPr lang="en-US" sz="1200" b="0" i="0" dirty="0">
                <a:solidFill>
                  <a:srgbClr val="000000"/>
                </a:solidFill>
                <a:effectLst/>
                <a:latin typeface="Roboto Condensed" panose="02000000000000000000" pitchFamily="2" charset="0"/>
                <a:ea typeface="Roboto Condensed" panose="02000000000000000000" pitchFamily="2" charset="0"/>
              </a:rPr>
              <a:t> </a:t>
            </a:r>
            <a:r>
              <a:rPr lang="en-US" sz="1200" b="1" i="1" dirty="0">
                <a:solidFill>
                  <a:srgbClr val="000000"/>
                </a:solidFill>
                <a:effectLst/>
                <a:latin typeface="Roboto Condensed" panose="02000000000000000000" pitchFamily="2" charset="0"/>
                <a:ea typeface="Roboto Condensed" panose="02000000000000000000" pitchFamily="2" charset="0"/>
              </a:rPr>
              <a:t>Churn is highest between the tenure </a:t>
            </a:r>
            <a:r>
              <a:rPr lang="en-US" sz="1200" b="1" i="1" dirty="0">
                <a:solidFill>
                  <a:srgbClr val="000000"/>
                </a:solidFill>
                <a:latin typeface="Roboto Condensed" panose="02000000000000000000" pitchFamily="2" charset="0"/>
                <a:ea typeface="Roboto Condensed" panose="02000000000000000000" pitchFamily="2" charset="0"/>
              </a:rPr>
              <a:t>period </a:t>
            </a:r>
            <a:r>
              <a:rPr lang="en-US" sz="1200" b="1" i="1" dirty="0">
                <a:solidFill>
                  <a:srgbClr val="000000"/>
                </a:solidFill>
                <a:effectLst/>
                <a:latin typeface="Roboto Condensed" panose="02000000000000000000" pitchFamily="2" charset="0"/>
                <a:ea typeface="Roboto Condensed" panose="02000000000000000000" pitchFamily="2" charset="0"/>
              </a:rPr>
              <a:t>0 to 2</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dirty="0">
                <a:solidFill>
                  <a:srgbClr val="000000"/>
                </a:solidFill>
                <a:latin typeface="Roboto Condensed" panose="02000000000000000000" pitchFamily="2" charset="0"/>
                <a:ea typeface="Roboto Condensed" panose="02000000000000000000" pitchFamily="2" charset="0"/>
              </a:rPr>
              <a:t>There needs to be more focus initially as soon as customers are onboarded, to ensure they do not leave</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 </a:t>
            </a:r>
            <a:r>
              <a:rPr lang="en-US" sz="1200" b="1" u="sng" dirty="0">
                <a:latin typeface="Roboto Condensed" panose="02000000000000000000" pitchFamily="2" charset="0"/>
                <a:ea typeface="Roboto Condensed" panose="02000000000000000000" pitchFamily="2" charset="0"/>
              </a:rPr>
              <a:t>Activation</a:t>
            </a:r>
            <a:r>
              <a:rPr lang="en-US" sz="1200" dirty="0">
                <a:latin typeface="Roboto Condensed" panose="02000000000000000000" pitchFamily="2" charset="0"/>
                <a:ea typeface="Roboto Condensed" panose="02000000000000000000" pitchFamily="2" charset="0"/>
              </a:rPr>
              <a:t>/Onboarding team could </a:t>
            </a:r>
            <a:r>
              <a:rPr lang="en-US" sz="1200" b="1" u="sng" dirty="0">
                <a:latin typeface="Roboto Condensed" panose="02000000000000000000" pitchFamily="2" charset="0"/>
                <a:ea typeface="Roboto Condensed" panose="02000000000000000000" pitchFamily="2" charset="0"/>
              </a:rPr>
              <a:t>extend support</a:t>
            </a:r>
            <a:r>
              <a:rPr lang="en-US" sz="1200" b="1"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beyond the initial setup until customers settle down with the service</a:t>
            </a:r>
          </a:p>
          <a:p>
            <a:pPr marL="0" indent="0">
              <a:spcBef>
                <a:spcPts val="0"/>
              </a:spcBef>
              <a:buNone/>
            </a:pPr>
            <a:r>
              <a:rPr lang="en-US" sz="1200" dirty="0">
                <a:latin typeface="Roboto Condensed" panose="02000000000000000000" pitchFamily="2" charset="0"/>
                <a:ea typeface="Roboto Condensed" panose="02000000000000000000" pitchFamily="2" charset="0"/>
              </a:rPr>
              <a:t>Customer care to initiate feedback survey to ensure customers have settled into the service</a:t>
            </a:r>
          </a:p>
          <a:p>
            <a:pPr marL="0" indent="0">
              <a:spcBef>
                <a:spcPts val="0"/>
              </a:spcBef>
              <a:buNone/>
            </a:pP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074" name="Picture 2">
            <a:extLst>
              <a:ext uri="{FF2B5EF4-FFF2-40B4-BE49-F238E27FC236}">
                <a16:creationId xmlns:a16="http://schemas.microsoft.com/office/drawing/2014/main" id="{ED91624F-D287-4781-ABA0-A1B6FA9E9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92" y="1412407"/>
            <a:ext cx="5002852" cy="231868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8DF04825-CAAC-4D07-8B5D-D18956B7C996}"/>
              </a:ext>
            </a:extLst>
          </p:cNvPr>
          <p:cNvSpPr/>
          <p:nvPr/>
        </p:nvSpPr>
        <p:spPr>
          <a:xfrm>
            <a:off x="2235200" y="1412408"/>
            <a:ext cx="336550" cy="204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56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Cashback &amp; Coupons</a:t>
            </a:r>
            <a:endParaRPr dirty="0"/>
          </a:p>
        </p:txBody>
      </p:sp>
      <p:sp>
        <p:nvSpPr>
          <p:cNvPr id="301" name="Google Shape;301;p20"/>
          <p:cNvSpPr txBox="1">
            <a:spLocks noGrp="1"/>
          </p:cNvSpPr>
          <p:nvPr>
            <p:ph type="body" idx="1"/>
          </p:nvPr>
        </p:nvSpPr>
        <p:spPr>
          <a:xfrm>
            <a:off x="5507482" y="1624980"/>
            <a:ext cx="3435161" cy="1062644"/>
          </a:xfrm>
          <a:prstGeom prst="rect">
            <a:avLst/>
          </a:prstGeom>
        </p:spPr>
        <p:txBody>
          <a:bodyPr spcFirstLastPara="1" wrap="square" lIns="91425" tIns="91425" rIns="91425" bIns="91425" anchor="t" anchorCtr="0">
            <a:noAutofit/>
          </a:bodyPr>
          <a:lstStyle/>
          <a:p>
            <a:pPr marL="171450" indent="-171450">
              <a:spcBef>
                <a:spcPts val="0"/>
              </a:spcBef>
              <a:buFont typeface="Arial" panose="020B0604020202020204" pitchFamily="34" charset="0"/>
              <a:buChar char="•"/>
            </a:pPr>
            <a:r>
              <a:rPr lang="en-US" sz="1200" b="0" i="0" dirty="0">
                <a:solidFill>
                  <a:srgbClr val="000000"/>
                </a:solidFill>
                <a:effectLst/>
                <a:latin typeface="Roboto Condensed" panose="02000000000000000000" pitchFamily="2" charset="0"/>
                <a:ea typeface="Roboto Condensed" panose="02000000000000000000" pitchFamily="2" charset="0"/>
              </a:rPr>
              <a:t>The churned customers as shown in first boxplot have lesser cashback</a:t>
            </a:r>
          </a:p>
          <a:p>
            <a:pPr marL="171450" indent="-171450">
              <a:spcBef>
                <a:spcPts val="0"/>
              </a:spcBef>
              <a:buFont typeface="Arial" panose="020B0604020202020204" pitchFamily="34" charset="0"/>
              <a:buChar char="•"/>
            </a:pPr>
            <a:r>
              <a:rPr lang="en-US" sz="1200" dirty="0">
                <a:solidFill>
                  <a:srgbClr val="000000"/>
                </a:solidFill>
                <a:latin typeface="Roboto Condensed" panose="02000000000000000000" pitchFamily="2" charset="0"/>
                <a:ea typeface="Roboto Condensed" panose="02000000000000000000" pitchFamily="2" charset="0"/>
              </a:rPr>
              <a:t>The churned and  active customers have almost used the same number of coupons for payment</a:t>
            </a:r>
          </a:p>
          <a:p>
            <a:pPr marL="171450" indent="-171450">
              <a:spcBef>
                <a:spcPts val="0"/>
              </a:spcBef>
              <a:buFont typeface="Arial" panose="020B0604020202020204" pitchFamily="34" charset="0"/>
              <a:buChar char="•"/>
            </a:pPr>
            <a:endParaRPr lang="en-US" sz="1200" dirty="0">
              <a:solidFill>
                <a:srgbClr val="000000"/>
              </a:solidFill>
              <a:latin typeface="Roboto Condensed" panose="02000000000000000000" pitchFamily="2" charset="0"/>
              <a:ea typeface="Roboto Condensed" panose="02000000000000000000" pitchFamily="2" charset="0"/>
            </a:endParaRPr>
          </a:p>
          <a:p>
            <a:pPr marL="0" indent="0">
              <a:spcBef>
                <a:spcPts val="0"/>
              </a:spcBef>
              <a:buNone/>
            </a:pPr>
            <a:r>
              <a:rPr lang="en-US" sz="1200" b="1" i="1" dirty="0">
                <a:solidFill>
                  <a:srgbClr val="000000"/>
                </a:solidFill>
                <a:latin typeface="Roboto Condensed" panose="02000000000000000000" pitchFamily="2" charset="0"/>
                <a:ea typeface="Roboto Condensed" panose="02000000000000000000" pitchFamily="2" charset="0"/>
              </a:rPr>
              <a:t>Insight : The current retention programs do not seem to be focusing on the customers with higher risk of churn</a:t>
            </a:r>
            <a:endParaRPr lang="en" sz="16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4" name="Picture 8">
            <a:extLst>
              <a:ext uri="{FF2B5EF4-FFF2-40B4-BE49-F238E27FC236}">
                <a16:creationId xmlns:a16="http://schemas.microsoft.com/office/drawing/2014/main" id="{4FA833B4-7668-4292-B181-DCBAB91F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57" y="1496296"/>
            <a:ext cx="2584016" cy="190842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26C0A51-6C00-49CD-8D29-43B9A18C7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315" y="1462490"/>
            <a:ext cx="2648168" cy="196085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5202F4B8-CC9F-4D70-B771-A0BB3523BBC7}"/>
              </a:ext>
            </a:extLst>
          </p:cNvPr>
          <p:cNvSpPr txBox="1">
            <a:spLocks/>
          </p:cNvSpPr>
          <p:nvPr/>
        </p:nvSpPr>
        <p:spPr>
          <a:xfrm>
            <a:off x="322943" y="3639590"/>
            <a:ext cx="867228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latin typeface="Roboto Condensed" panose="02000000000000000000" pitchFamily="2" charset="0"/>
                <a:ea typeface="Roboto Condensed" panose="02000000000000000000" pitchFamily="2" charset="0"/>
              </a:rPr>
              <a:t>Review whether existing cashback and coupon programs relevancy in current scenario , </a:t>
            </a:r>
            <a:r>
              <a:rPr lang="en-US" sz="1200" i="1" dirty="0">
                <a:latin typeface="Roboto Condensed" panose="02000000000000000000" pitchFamily="2" charset="0"/>
                <a:ea typeface="Roboto Condensed" panose="02000000000000000000" pitchFamily="2" charset="0"/>
              </a:rPr>
              <a:t>given the current churn model</a:t>
            </a:r>
          </a:p>
          <a:p>
            <a:pPr marL="0" indent="0" algn="l">
              <a:buNone/>
            </a:pPr>
            <a:r>
              <a:rPr lang="en-US" sz="1200" dirty="0">
                <a:latin typeface="Roboto Condensed" panose="02000000000000000000" pitchFamily="2" charset="0"/>
                <a:ea typeface="Roboto Condensed" panose="02000000000000000000" pitchFamily="2" charset="0"/>
              </a:rPr>
              <a:t>If they are not relevant, Need to design new retention programs to address current high risk customer group</a:t>
            </a: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42236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Churn and Customer care service</a:t>
            </a:r>
            <a:endParaRPr dirty="0"/>
          </a:p>
        </p:txBody>
      </p:sp>
      <p:sp>
        <p:nvSpPr>
          <p:cNvPr id="301" name="Google Shape;301;p20"/>
          <p:cNvSpPr txBox="1">
            <a:spLocks noGrp="1"/>
          </p:cNvSpPr>
          <p:nvPr>
            <p:ph type="body" idx="1"/>
          </p:nvPr>
        </p:nvSpPr>
        <p:spPr>
          <a:xfrm>
            <a:off x="5758898" y="1045169"/>
            <a:ext cx="3257174" cy="269875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Churned customers seem to have contacted customer care more recently before churning</a:t>
            </a:r>
          </a:p>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The number of times churned customers contacted customer care in the year is higher than number of times active customers contacted customer care</a:t>
            </a:r>
          </a:p>
          <a:p>
            <a:pPr marL="171450" indent="-171450">
              <a:spcAft>
                <a:spcPts val="600"/>
              </a:spcAft>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31% of customers who registered complaint churned Vs 11% of customers who have not registered complaint in last year</a:t>
            </a:r>
          </a:p>
          <a:p>
            <a:pPr marL="0" indent="0">
              <a:spcBef>
                <a:spcPts val="0"/>
              </a:spcBef>
              <a:spcAft>
                <a:spcPts val="600"/>
              </a:spcAft>
              <a:buNone/>
            </a:pPr>
            <a:r>
              <a:rPr lang="en-US" sz="1200" b="1" i="1" dirty="0">
                <a:latin typeface="Roboto Condensed" panose="02000000000000000000" pitchFamily="2" charset="0"/>
                <a:ea typeface="Roboto Condensed" panose="02000000000000000000" pitchFamily="2" charset="0"/>
              </a:rPr>
              <a:t>Insight: These indicate behavioral changes in customer before churn happens</a:t>
            </a: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a:extLst>
              <a:ext uri="{FF2B5EF4-FFF2-40B4-BE49-F238E27FC236}">
                <a16:creationId xmlns:a16="http://schemas.microsoft.com/office/drawing/2014/main" id="{A53F1C3A-59ED-4CDC-8986-7B18256B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 y="1200612"/>
            <a:ext cx="2682411" cy="19749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B7FD91-3529-4C73-9A75-6F3EAE1AF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10" y="1200612"/>
            <a:ext cx="2687515" cy="1989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431BB6-3223-4265-9052-A0275B8FA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92" y="3232441"/>
            <a:ext cx="2687515" cy="171965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D7345351-0CD4-4BB9-9850-E416054EEAF0}"/>
              </a:ext>
            </a:extLst>
          </p:cNvPr>
          <p:cNvSpPr txBox="1">
            <a:spLocks/>
          </p:cNvSpPr>
          <p:nvPr/>
        </p:nvSpPr>
        <p:spPr>
          <a:xfrm>
            <a:off x="3301999" y="3639590"/>
            <a:ext cx="5693229" cy="932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Nature of </a:t>
            </a:r>
            <a:r>
              <a:rPr lang="en-US" sz="1200" i="1" u="sng" dirty="0">
                <a:latin typeface="Roboto Condensed" panose="02000000000000000000" pitchFamily="2" charset="0"/>
                <a:ea typeface="Roboto Condensed" panose="02000000000000000000" pitchFamily="2" charset="0"/>
              </a:rPr>
              <a:t>Complaints &amp; Customer care contact reasons</a:t>
            </a:r>
            <a:endParaRPr lang="en-US" sz="1200" i="1"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Need Root cause analysis to identify the key reason and fix top reasons</a:t>
            </a: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Establish Service level payment agreements on basis of customer score  (if not ) </a:t>
            </a:r>
          </a:p>
          <a:p>
            <a:pPr marL="0" indent="0" algn="l">
              <a:buNone/>
            </a:pPr>
            <a:endParaRPr lang="en-US" sz="12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15838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 care &amp; Service – Customer perspective</a:t>
            </a:r>
            <a:endParaRPr dirty="0"/>
          </a:p>
        </p:txBody>
      </p:sp>
      <p:sp>
        <p:nvSpPr>
          <p:cNvPr id="301" name="Google Shape;301;p20"/>
          <p:cNvSpPr txBox="1">
            <a:spLocks noGrp="1"/>
          </p:cNvSpPr>
          <p:nvPr>
            <p:ph type="body" idx="1"/>
          </p:nvPr>
        </p:nvSpPr>
        <p:spPr>
          <a:xfrm>
            <a:off x="4763386" y="3478300"/>
            <a:ext cx="4360452" cy="553350"/>
          </a:xfrm>
          <a:prstGeom prst="rect">
            <a:avLst/>
          </a:prstGeom>
        </p:spPr>
        <p:txBody>
          <a:bodyPr spcFirstLastPara="1" wrap="square" lIns="91425" tIns="91425" rIns="91425" bIns="91425" anchor="t" anchorCtr="0">
            <a:noAutofit/>
          </a:bodyPr>
          <a:lstStyle/>
          <a:p>
            <a:pPr marL="0" indent="0" algn="ctr">
              <a:spcAft>
                <a:spcPts val="300"/>
              </a:spcAft>
              <a:buNone/>
            </a:pPr>
            <a:r>
              <a:rPr lang="en" sz="1100" b="1" dirty="0">
                <a:latin typeface="Roboto Condensed" panose="02000000000000000000" pitchFamily="2" charset="0"/>
                <a:ea typeface="Roboto Condensed" panose="02000000000000000000" pitchFamily="2" charset="0"/>
              </a:rPr>
              <a:t>Insight:</a:t>
            </a:r>
            <a:r>
              <a:rPr lang="en" sz="1100" dirty="0">
                <a:latin typeface="Roboto Condensed" panose="02000000000000000000" pitchFamily="2" charset="0"/>
                <a:ea typeface="Roboto Condensed" panose="02000000000000000000" pitchFamily="2" charset="0"/>
              </a:rPr>
              <a:t> 61% of customers have rated customer care agents a score of 3 or less than 3</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a:extLst>
              <a:ext uri="{FF2B5EF4-FFF2-40B4-BE49-F238E27FC236}">
                <a16:creationId xmlns:a16="http://schemas.microsoft.com/office/drawing/2014/main" id="{33CED704-806E-44F0-B2D6-411CF24E4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73" y="1286582"/>
            <a:ext cx="2419663" cy="23767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524C08E-A329-4E13-B66F-7C0522DDA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954" y="1264025"/>
            <a:ext cx="2419663" cy="2376783"/>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55933" y="3472535"/>
            <a:ext cx="4216830" cy="55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Aft>
                <a:spcPts val="300"/>
              </a:spcAft>
              <a:buNone/>
            </a:pPr>
            <a:r>
              <a:rPr lang="en" sz="1200" b="1" dirty="0">
                <a:latin typeface="Roboto Condensed" panose="02000000000000000000" pitchFamily="2" charset="0"/>
                <a:ea typeface="Roboto Condensed" panose="02000000000000000000" pitchFamily="2" charset="0"/>
              </a:rPr>
              <a:t>Insight:</a:t>
            </a:r>
            <a:r>
              <a:rPr lang="en" sz="1200" dirty="0">
                <a:latin typeface="Roboto Condensed" panose="02000000000000000000" pitchFamily="2" charset="0"/>
                <a:ea typeface="Roboto Condensed" panose="02000000000000000000" pitchFamily="2" charset="0"/>
              </a:rPr>
              <a:t> 78% of customers have rated service as 3 or less than 3</a:t>
            </a:r>
          </a:p>
        </p:txBody>
      </p:sp>
      <p:sp>
        <p:nvSpPr>
          <p:cNvPr id="15" name="Google Shape;301;p20">
            <a:extLst>
              <a:ext uri="{FF2B5EF4-FFF2-40B4-BE49-F238E27FC236}">
                <a16:creationId xmlns:a16="http://schemas.microsoft.com/office/drawing/2014/main" id="{BC175FB1-803D-4BDC-9446-BAADAB889F87}"/>
              </a:ext>
            </a:extLst>
          </p:cNvPr>
          <p:cNvSpPr txBox="1">
            <a:spLocks/>
          </p:cNvSpPr>
          <p:nvPr/>
        </p:nvSpPr>
        <p:spPr>
          <a:xfrm>
            <a:off x="140826" y="3943233"/>
            <a:ext cx="684859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a:t>
            </a:r>
            <a:r>
              <a:rPr lang="en-US" sz="1200" i="1" u="sng" dirty="0">
                <a:latin typeface="Roboto Condensed" panose="02000000000000000000" pitchFamily="2" charset="0"/>
                <a:ea typeface="Roboto Condensed" panose="02000000000000000000" pitchFamily="2" charset="0"/>
              </a:rPr>
              <a:t>customer feedback category wise nature of complaints</a:t>
            </a:r>
          </a:p>
          <a:p>
            <a:pPr marL="0" indent="0" algn="l">
              <a:buNone/>
            </a:pPr>
            <a:r>
              <a:rPr lang="en-US" sz="1200" dirty="0">
                <a:latin typeface="Roboto Condensed" panose="02000000000000000000" pitchFamily="2" charset="0"/>
                <a:ea typeface="Roboto Condensed" panose="02000000000000000000" pitchFamily="2" charset="0"/>
              </a:rPr>
              <a:t>Perform </a:t>
            </a:r>
            <a:r>
              <a:rPr lang="en-US" sz="1200" b="1" u="sng" dirty="0">
                <a:latin typeface="Roboto Condensed" panose="02000000000000000000" pitchFamily="2" charset="0"/>
                <a:ea typeface="Roboto Condensed" panose="02000000000000000000" pitchFamily="2" charset="0"/>
              </a:rPr>
              <a:t>Sentiment analysis</a:t>
            </a:r>
            <a:r>
              <a:rPr lang="en-US" sz="1200" u="sng"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of the feedback (if any) that went along with scores</a:t>
            </a:r>
          </a:p>
          <a:p>
            <a:pPr marL="0" indent="0" algn="l">
              <a:buNone/>
            </a:pPr>
            <a:r>
              <a:rPr lang="en-US" sz="1200" dirty="0">
                <a:latin typeface="Roboto Condensed" panose="02000000000000000000" pitchFamily="2" charset="0"/>
                <a:ea typeface="Roboto Condensed" panose="02000000000000000000" pitchFamily="2" charset="0"/>
              </a:rPr>
              <a:t>Identify top reasons that have resulted in low scores; if subjective feedback not captured, capture that as well</a:t>
            </a:r>
            <a:endParaRPr lang="en-US" sz="20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87563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Revenue per month</a:t>
            </a:r>
            <a:endParaRPr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63348" y="4224728"/>
            <a:ext cx="7575240" cy="727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Bef>
                <a:spcPts val="0"/>
              </a:spcBef>
              <a:buNone/>
            </a:pPr>
            <a:r>
              <a:rPr lang="en" sz="1200" dirty="0">
                <a:latin typeface="Roboto Condensed" panose="02000000000000000000" pitchFamily="2" charset="0"/>
                <a:ea typeface="Roboto Condensed" panose="02000000000000000000" pitchFamily="2" charset="0"/>
              </a:rPr>
              <a:t>The % churn of customers in higher revenue group, for revenue &gt;=7 per month is higher than low revenue group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Insight: </a:t>
            </a:r>
            <a:r>
              <a:rPr lang="en" sz="1200" b="1" i="1" dirty="0">
                <a:latin typeface="Roboto Condensed" panose="02000000000000000000" pitchFamily="2" charset="0"/>
                <a:ea typeface="Roboto Condensed" panose="02000000000000000000" pitchFamily="2" charset="0"/>
              </a:rPr>
              <a:t>More proportion of high revenue customers are leaving compared to less revenue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Recommendation:</a:t>
            </a:r>
            <a:r>
              <a:rPr lang="en" sz="1400" b="1" i="1" dirty="0">
                <a:latin typeface="Roboto Condensed" panose="02000000000000000000" pitchFamily="2" charset="0"/>
                <a:ea typeface="Roboto Condensed" panose="02000000000000000000" pitchFamily="2" charset="0"/>
              </a:rPr>
              <a:t> </a:t>
            </a:r>
            <a:r>
              <a:rPr lang="en" sz="1200" i="1" dirty="0">
                <a:latin typeface="Roboto Condensed" panose="02000000000000000000" pitchFamily="2" charset="0"/>
                <a:ea typeface="Roboto Condensed" panose="02000000000000000000" pitchFamily="2" charset="0"/>
              </a:rPr>
              <a:t>Revisit the </a:t>
            </a:r>
            <a:r>
              <a:rPr lang="en" sz="1200" dirty="0">
                <a:latin typeface="Roboto Condensed" panose="02000000000000000000" pitchFamily="2" charset="0"/>
                <a:ea typeface="Roboto Condensed" panose="02000000000000000000" pitchFamily="2" charset="0"/>
              </a:rPr>
              <a:t> segmented offers for high revenue customers</a:t>
            </a:r>
            <a:r>
              <a:rPr lang="en" sz="1200" i="1" dirty="0">
                <a:latin typeface="Roboto Condensed" panose="02000000000000000000" pitchFamily="2" charset="0"/>
                <a:ea typeface="Roboto Condensed" panose="02000000000000000000" pitchFamily="2" charset="0"/>
              </a:rPr>
              <a:t> </a:t>
            </a:r>
          </a:p>
        </p:txBody>
      </p:sp>
      <p:pic>
        <p:nvPicPr>
          <p:cNvPr id="1026" name="Picture 2">
            <a:extLst>
              <a:ext uri="{FF2B5EF4-FFF2-40B4-BE49-F238E27FC236}">
                <a16:creationId xmlns:a16="http://schemas.microsoft.com/office/drawing/2014/main" id="{DFF979D4-1FD9-436B-922B-71DB16074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9" y="1972789"/>
            <a:ext cx="3865137" cy="21329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C0ADC9A-42A3-4D0C-AF9D-689ACAFF91DC}"/>
              </a:ext>
            </a:extLst>
          </p:cNvPr>
          <p:cNvSpPr txBox="1"/>
          <p:nvPr/>
        </p:nvSpPr>
        <p:spPr>
          <a:xfrm>
            <a:off x="447319" y="1407116"/>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active and churned customers by revenue</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9" name="Oval 18">
            <a:extLst>
              <a:ext uri="{FF2B5EF4-FFF2-40B4-BE49-F238E27FC236}">
                <a16:creationId xmlns:a16="http://schemas.microsoft.com/office/drawing/2014/main" id="{116B4487-5E27-4026-9696-A5DB9DF8DFB6}"/>
              </a:ext>
            </a:extLst>
          </p:cNvPr>
          <p:cNvSpPr/>
          <p:nvPr/>
        </p:nvSpPr>
        <p:spPr>
          <a:xfrm>
            <a:off x="2164718" y="1925333"/>
            <a:ext cx="1999208" cy="657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43DFDB5-CC5E-4EDA-88F7-23BB3DBF0B3E}"/>
              </a:ext>
            </a:extLst>
          </p:cNvPr>
          <p:cNvSpPr txBox="1"/>
          <p:nvPr/>
        </p:nvSpPr>
        <p:spPr>
          <a:xfrm>
            <a:off x="5054153" y="1168718"/>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high and low revenue by customer status</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2" name="TextBox 11">
            <a:extLst>
              <a:ext uri="{FF2B5EF4-FFF2-40B4-BE49-F238E27FC236}">
                <a16:creationId xmlns:a16="http://schemas.microsoft.com/office/drawing/2014/main" id="{5567639B-3BB5-4AD9-876B-CC8021E2547C}"/>
              </a:ext>
            </a:extLst>
          </p:cNvPr>
          <p:cNvSpPr txBox="1"/>
          <p:nvPr/>
        </p:nvSpPr>
        <p:spPr>
          <a:xfrm>
            <a:off x="5351417" y="3896508"/>
            <a:ext cx="3048000" cy="338554"/>
          </a:xfrm>
          <a:prstGeom prst="rect">
            <a:avLst/>
          </a:prstGeom>
          <a:noFill/>
        </p:spPr>
        <p:txBody>
          <a:bodyPr wrap="square" rtlCol="0">
            <a:spAutoFit/>
          </a:bodyPr>
          <a:lstStyle/>
          <a:p>
            <a:pPr algn="ctr"/>
            <a:r>
              <a:rPr lang="en-US" sz="800" dirty="0"/>
              <a:t>Revenue &gt; = 7 : High revenue</a:t>
            </a:r>
          </a:p>
          <a:p>
            <a:pPr algn="ctr"/>
            <a:r>
              <a:rPr lang="en-US" sz="800" dirty="0"/>
              <a:t>Revenue &lt; 7 : Low revenue</a:t>
            </a:r>
            <a:endParaRPr lang="en-IN" sz="800" dirty="0"/>
          </a:p>
        </p:txBody>
      </p:sp>
      <p:pic>
        <p:nvPicPr>
          <p:cNvPr id="1030" name="Picture 6">
            <a:extLst>
              <a:ext uri="{FF2B5EF4-FFF2-40B4-BE49-F238E27FC236}">
                <a16:creationId xmlns:a16="http://schemas.microsoft.com/office/drawing/2014/main" id="{59FC137F-F5CA-4637-A675-30CB299BD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363" y="1549539"/>
            <a:ext cx="2175586" cy="242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18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Insights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EDA plots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4" name="Google Shape;224;p14"/>
          <p:cNvSpPr txBox="1"/>
          <p:nvPr/>
        </p:nvSpPr>
        <p:spPr>
          <a:xfrm>
            <a:off x="463524" y="0"/>
            <a:ext cx="3541405" cy="277155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solidFill>
                  <a:srgbClr val="3F5378"/>
                </a:solidFill>
                <a:latin typeface="Roboto Condensed"/>
                <a:ea typeface="Roboto Condensed"/>
                <a:cs typeface="Roboto Condensed"/>
                <a:sym typeface="Roboto Condensed"/>
              </a:rPr>
              <a:t>Appendix</a:t>
            </a:r>
            <a:endParaRPr sz="105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7490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CONTINUOUS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746" name="Google Shape;746;p43"/>
          <p:cNvSpPr txBox="1"/>
          <p:nvPr/>
        </p:nvSpPr>
        <p:spPr>
          <a:xfrm>
            <a:off x="257814"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Tenure</a:t>
            </a:r>
            <a:endParaRPr lang="en-IN"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The tenure of customers who have churned is much lesser than tenure of customers who are active </a:t>
            </a:r>
            <a:endParaRPr lang="en-IN"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467708" y="3411715"/>
            <a:ext cx="189522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 Times Customer Care contacted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Churned customers have contacted customer care more times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Revenue per month</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75</a:t>
            </a:r>
            <a:r>
              <a:rPr lang="en-US" sz="900" baseline="30000" dirty="0">
                <a:solidFill>
                  <a:schemeClr val="dk2"/>
                </a:solidFill>
                <a:latin typeface="Roboto Condensed"/>
                <a:ea typeface="Roboto Condensed"/>
                <a:cs typeface="Roboto Condensed"/>
                <a:sym typeface="Roboto Condensed"/>
              </a:rPr>
              <a:t>th</a:t>
            </a:r>
            <a:r>
              <a:rPr lang="en-US" sz="900" dirty="0">
                <a:solidFill>
                  <a:schemeClr val="dk2"/>
                </a:solidFill>
                <a:latin typeface="Roboto Condensed"/>
                <a:ea typeface="Roboto Condensed"/>
                <a:cs typeface="Roboto Condensed"/>
                <a:sym typeface="Roboto Condensed"/>
              </a:rPr>
              <a:t> percentile of monthly revenues is higher in churned customers compared to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186246" y="3411715"/>
            <a:ext cx="181121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Days since customer care contacted</a:t>
            </a: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Customer churn seems to happen within few days of customer care contact (75 percentile – 5 days)</a:t>
            </a:r>
            <a:endParaRPr lang="en-US" sz="900"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0E1EA37B-B063-4E74-A3AC-35FC6D5ED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2023"/>
            <a:ext cx="2123039"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6DC368-7D8C-4263-A0D2-FF1E66EAB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25" y="1602023"/>
            <a:ext cx="2123009" cy="1571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14C74-87AF-4CA2-B0B7-3210C2B56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64" y="1602023"/>
            <a:ext cx="2117568"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E3BE49-050C-42EE-81BB-F70624FD2D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4075" y="1597994"/>
            <a:ext cx="2135164" cy="1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4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 Understanding</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Problem, Objective, Scope and Constraints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0277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CATEGORICAL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746" name="Google Shape;746;p43"/>
          <p:cNvSpPr txBox="1"/>
          <p:nvPr/>
        </p:nvSpPr>
        <p:spPr>
          <a:xfrm>
            <a:off x="257814"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Account Segment</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Compared to active customers, more Regular plus customers have churned</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684397"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Marital Status</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single people show a propensity to churn compared to other status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Complaint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churned customers have registered complaints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396986"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City Tier</a:t>
            </a:r>
          </a:p>
          <a:p>
            <a:pPr marL="0" lvl="0" indent="0" algn="ctr" rtl="0">
              <a:spcBef>
                <a:spcPts val="0"/>
              </a:spcBef>
              <a:spcAft>
                <a:spcPts val="0"/>
              </a:spcAft>
              <a:buNone/>
            </a:pPr>
            <a:r>
              <a:rPr lang="en-US" sz="900" dirty="0">
                <a:solidFill>
                  <a:schemeClr val="dk2"/>
                </a:solidFill>
                <a:latin typeface="Roboto Condensed"/>
                <a:ea typeface="Roboto Condensed"/>
                <a:cs typeface="Roboto Condensed"/>
                <a:sym typeface="Roboto Condensed"/>
              </a:rPr>
              <a:t>The proportion of Tier-3 customers in Churn is more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EA9613E5-B646-44C3-A8C6-7279744F4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6" y="1670505"/>
            <a:ext cx="2116485" cy="17548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293245-8FF1-46E5-9F7D-023ACFF81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681" y="1677698"/>
            <a:ext cx="2234698" cy="17289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4C1661-E16D-413F-9CE0-C5CFB6601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912" y="1663246"/>
            <a:ext cx="2129251" cy="17145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103C175-0CAF-4DF0-AC1F-30597107A2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898" y="1669996"/>
            <a:ext cx="2221691" cy="167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EABEDBF-064E-4624-9103-3B2A9A081A7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7"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617347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performance – Random Forest </a:t>
            </a:r>
            <a:r>
              <a:rPr lang="en" dirty="0">
                <a:latin typeface="Rage Italic" panose="03070502040507070304" pitchFamily="66" charset="0"/>
              </a:rPr>
              <a:t>(Bagging)</a:t>
            </a:r>
            <a:endParaRPr dirty="0">
              <a:latin typeface="Rage Italic" panose="03070502040507070304" pitchFamily="66" charset="0"/>
            </a:endParaRPr>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7" name="Google Shape;1089;p46">
            <a:extLst>
              <a:ext uri="{FF2B5EF4-FFF2-40B4-BE49-F238E27FC236}">
                <a16:creationId xmlns:a16="http://schemas.microsoft.com/office/drawing/2014/main" id="{23E47C11-A22D-497C-8309-5ADBD01BDC59}"/>
              </a:ext>
            </a:extLst>
          </p:cNvPr>
          <p:cNvSpPr/>
          <p:nvPr/>
        </p:nvSpPr>
        <p:spPr>
          <a:xfrm>
            <a:off x="267904" y="622073"/>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4A5387E9-91EC-4D37-AB51-99C4FB46A901}"/>
              </a:ext>
            </a:extLst>
          </p:cNvPr>
          <p:cNvSpPr txBox="1"/>
          <p:nvPr/>
        </p:nvSpPr>
        <p:spPr>
          <a:xfrm>
            <a:off x="267904" y="1575819"/>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0" name="TextBox 39">
            <a:extLst>
              <a:ext uri="{FF2B5EF4-FFF2-40B4-BE49-F238E27FC236}">
                <a16:creationId xmlns:a16="http://schemas.microsoft.com/office/drawing/2014/main" id="{1EECA05E-8886-4F40-8BC1-A12903E5771F}"/>
              </a:ext>
            </a:extLst>
          </p:cNvPr>
          <p:cNvSpPr txBox="1"/>
          <p:nvPr/>
        </p:nvSpPr>
        <p:spPr>
          <a:xfrm>
            <a:off x="3443475" y="164011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1" name="TextBox 40">
            <a:extLst>
              <a:ext uri="{FF2B5EF4-FFF2-40B4-BE49-F238E27FC236}">
                <a16:creationId xmlns:a16="http://schemas.microsoft.com/office/drawing/2014/main" id="{7857D40F-4232-4DBB-81E2-2A05DCD3E193}"/>
              </a:ext>
            </a:extLst>
          </p:cNvPr>
          <p:cNvSpPr txBox="1"/>
          <p:nvPr/>
        </p:nvSpPr>
        <p:spPr>
          <a:xfrm>
            <a:off x="381262" y="294565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85D301DB-C414-438D-BFF2-B1451E37621D}"/>
              </a:ext>
            </a:extLst>
          </p:cNvPr>
          <p:cNvSpPr txBox="1"/>
          <p:nvPr/>
        </p:nvSpPr>
        <p:spPr>
          <a:xfrm>
            <a:off x="3546255" y="2945654"/>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32" name="TextBox 31">
            <a:extLst>
              <a:ext uri="{FF2B5EF4-FFF2-40B4-BE49-F238E27FC236}">
                <a16:creationId xmlns:a16="http://schemas.microsoft.com/office/drawing/2014/main" id="{FA3A760F-31A0-4A9B-932C-A3B7E413EF9F}"/>
              </a:ext>
            </a:extLst>
          </p:cNvPr>
          <p:cNvSpPr txBox="1"/>
          <p:nvPr/>
        </p:nvSpPr>
        <p:spPr>
          <a:xfrm>
            <a:off x="421496"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Train data</a:t>
            </a:r>
            <a:endParaRPr lang="en-IN" dirty="0">
              <a:latin typeface="Roboto Condensed" panose="02000000000000000000" pitchFamily="2" charset="0"/>
              <a:ea typeface="Roboto Condensed" panose="02000000000000000000" pitchFamily="2" charset="0"/>
            </a:endParaRPr>
          </a:p>
        </p:txBody>
      </p:sp>
      <p:sp>
        <p:nvSpPr>
          <p:cNvPr id="44" name="TextBox 43">
            <a:extLst>
              <a:ext uri="{FF2B5EF4-FFF2-40B4-BE49-F238E27FC236}">
                <a16:creationId xmlns:a16="http://schemas.microsoft.com/office/drawing/2014/main" id="{836C05F9-3526-4F62-A19A-8DCF0CC43422}"/>
              </a:ext>
            </a:extLst>
          </p:cNvPr>
          <p:cNvSpPr txBox="1"/>
          <p:nvPr/>
        </p:nvSpPr>
        <p:spPr>
          <a:xfrm>
            <a:off x="3623052"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Test data</a:t>
            </a:r>
            <a:endParaRPr lang="en-IN" dirty="0">
              <a:latin typeface="Roboto Condensed" panose="02000000000000000000" pitchFamily="2" charset="0"/>
              <a:ea typeface="Roboto Condensed" panose="02000000000000000000" pitchFamily="2" charset="0"/>
            </a:endParaRPr>
          </a:p>
        </p:txBody>
      </p:sp>
      <p:sp>
        <p:nvSpPr>
          <p:cNvPr id="33" name="Rectangle 32">
            <a:extLst>
              <a:ext uri="{FF2B5EF4-FFF2-40B4-BE49-F238E27FC236}">
                <a16:creationId xmlns:a16="http://schemas.microsoft.com/office/drawing/2014/main" id="{732081AD-2A87-484C-8762-58764EB1B243}"/>
              </a:ext>
            </a:extLst>
          </p:cNvPr>
          <p:cNvSpPr/>
          <p:nvPr/>
        </p:nvSpPr>
        <p:spPr>
          <a:xfrm>
            <a:off x="38600" y="1335314"/>
            <a:ext cx="3070937"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81DB0708-18C5-420D-9458-72E24863D248}"/>
              </a:ext>
            </a:extLst>
          </p:cNvPr>
          <p:cNvSpPr/>
          <p:nvPr/>
        </p:nvSpPr>
        <p:spPr>
          <a:xfrm>
            <a:off x="3164114" y="1335313"/>
            <a:ext cx="3043091"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FE7FA942-7F17-4874-A5C3-154D0D474240}"/>
              </a:ext>
            </a:extLst>
          </p:cNvPr>
          <p:cNvSpPr txBox="1"/>
          <p:nvPr/>
        </p:nvSpPr>
        <p:spPr>
          <a:xfrm>
            <a:off x="6449314" y="3024061"/>
            <a:ext cx="2560456" cy="600164"/>
          </a:xfrm>
          <a:prstGeom prst="rect">
            <a:avLst/>
          </a:prstGeom>
          <a:noFill/>
          <a:ln w="15875">
            <a:solidFill>
              <a:srgbClr val="FFC000"/>
            </a:solidFill>
          </a:ln>
        </p:spPr>
        <p:txBody>
          <a:bodyPr wrap="square" rtlCol="0">
            <a:spAutoFit/>
          </a:bodyPr>
          <a:lstStyle/>
          <a:p>
            <a:r>
              <a:rPr lang="en-US" sz="1100" dirty="0">
                <a:latin typeface="Roboto Condensed" panose="02000000000000000000" pitchFamily="2" charset="0"/>
                <a:ea typeface="Roboto Condensed" panose="02000000000000000000" pitchFamily="2" charset="0"/>
              </a:rPr>
              <a:t>5 - fold CV F1-score  : </a:t>
            </a:r>
            <a:r>
              <a:rPr lang="en-US" sz="1100" b="1" dirty="0">
                <a:latin typeface="Roboto Condensed" panose="02000000000000000000" pitchFamily="2" charset="0"/>
                <a:ea typeface="Roboto Condensed" panose="02000000000000000000" pitchFamily="2" charset="0"/>
              </a:rPr>
              <a:t>99</a:t>
            </a:r>
          </a:p>
          <a:p>
            <a:r>
              <a:rPr lang="en-US" sz="1100" dirty="0">
                <a:latin typeface="Roboto Condensed" panose="02000000000000000000" pitchFamily="2" charset="0"/>
                <a:ea typeface="Roboto Condensed" panose="02000000000000000000" pitchFamily="2" charset="0"/>
              </a:rPr>
              <a:t>Test data AUC score:  99</a:t>
            </a:r>
          </a:p>
          <a:p>
            <a:r>
              <a:rPr lang="en-US" sz="1100" dirty="0">
                <a:latin typeface="Roboto Condensed" panose="02000000000000000000" pitchFamily="2" charset="0"/>
                <a:ea typeface="Roboto Condensed" panose="02000000000000000000" pitchFamily="2" charset="0"/>
              </a:rPr>
              <a:t>Test data   F1-score  : </a:t>
            </a:r>
            <a:r>
              <a:rPr lang="en-US" sz="1100" b="1" dirty="0">
                <a:latin typeface="Roboto Condensed" panose="02000000000000000000" pitchFamily="2" charset="0"/>
                <a:ea typeface="Roboto Condensed" panose="02000000000000000000" pitchFamily="2" charset="0"/>
              </a:rPr>
              <a:t>99</a:t>
            </a:r>
            <a:endParaRPr lang="en-IN" sz="1100" b="1" dirty="0">
              <a:latin typeface="Roboto Condensed" panose="02000000000000000000" pitchFamily="2" charset="0"/>
              <a:ea typeface="Roboto Condensed" panose="02000000000000000000" pitchFamily="2" charset="0"/>
            </a:endParaRPr>
          </a:p>
        </p:txBody>
      </p:sp>
      <p:cxnSp>
        <p:nvCxnSpPr>
          <p:cNvPr id="3" name="Straight Connector 2">
            <a:extLst>
              <a:ext uri="{FF2B5EF4-FFF2-40B4-BE49-F238E27FC236}">
                <a16:creationId xmlns:a16="http://schemas.microsoft.com/office/drawing/2014/main" id="{8D02C089-169D-4319-8D31-0A48B64DA24F}"/>
              </a:ext>
            </a:extLst>
          </p:cNvPr>
          <p:cNvCxnSpPr>
            <a:cxnSpLocks/>
          </p:cNvCxnSpPr>
          <p:nvPr/>
        </p:nvCxnSpPr>
        <p:spPr>
          <a:xfrm>
            <a:off x="3793851" y="2381693"/>
            <a:ext cx="1774611"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4BACB770-F1D6-4ED9-A96F-117A84004263}"/>
              </a:ext>
            </a:extLst>
          </p:cNvPr>
          <p:cNvSpPr txBox="1"/>
          <p:nvPr/>
        </p:nvSpPr>
        <p:spPr>
          <a:xfrm>
            <a:off x="6449314" y="3645987"/>
            <a:ext cx="2560456" cy="938719"/>
          </a:xfrm>
          <a:prstGeom prst="rect">
            <a:avLst/>
          </a:prstGeom>
          <a:noFill/>
          <a:ln w="15875">
            <a:solidFill>
              <a:srgbClr val="FFC000"/>
            </a:solidFill>
          </a:ln>
        </p:spPr>
        <p:txBody>
          <a:bodyPr wrap="square" rtlCol="0">
            <a:spAutoFit/>
          </a:bodyPr>
          <a:lstStyle/>
          <a:p>
            <a:r>
              <a:rPr lang="en-US" sz="1100" u="sng" dirty="0">
                <a:latin typeface="Roboto Condensed" panose="02000000000000000000" pitchFamily="2" charset="0"/>
                <a:ea typeface="Roboto Condensed" panose="02000000000000000000" pitchFamily="2" charset="0"/>
              </a:rPr>
              <a:t>Test data performance</a:t>
            </a:r>
          </a:p>
          <a:p>
            <a:r>
              <a:rPr lang="en-IN" sz="1100" dirty="0">
                <a:latin typeface="Roboto Condensed" panose="02000000000000000000" pitchFamily="2" charset="0"/>
                <a:ea typeface="Roboto Condensed" panose="02000000000000000000" pitchFamily="2" charset="0"/>
              </a:rPr>
              <a:t>Precision = TP/TP+FP = 0.97</a:t>
            </a:r>
          </a:p>
          <a:p>
            <a:r>
              <a:rPr lang="en-IN" sz="900" dirty="0">
                <a:latin typeface="Roboto Condensed" panose="02000000000000000000" pitchFamily="2" charset="0"/>
                <a:ea typeface="Roboto Condensed" panose="02000000000000000000" pitchFamily="2" charset="0"/>
              </a:rPr>
              <a:t>(True positives/ Predicted positives)</a:t>
            </a:r>
          </a:p>
          <a:p>
            <a:endParaRPr lang="en-IN" sz="4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rPr>
              <a:t>Recall       = TP/TP+FN = 0.99</a:t>
            </a:r>
          </a:p>
          <a:p>
            <a:r>
              <a:rPr lang="en-IN" sz="900" dirty="0">
                <a:latin typeface="Roboto Condensed" panose="02000000000000000000" pitchFamily="2" charset="0"/>
                <a:ea typeface="Roboto Condensed" panose="02000000000000000000" pitchFamily="2" charset="0"/>
              </a:rPr>
              <a:t>(True positives/ Total actual positives)</a:t>
            </a:r>
          </a:p>
        </p:txBody>
      </p:sp>
      <p:sp>
        <p:nvSpPr>
          <p:cNvPr id="2" name="TextBox 1">
            <a:hlinkClick r:id="rId3" action="ppaction://hlinksldjump"/>
            <a:extLst>
              <a:ext uri="{FF2B5EF4-FFF2-40B4-BE49-F238E27FC236}">
                <a16:creationId xmlns:a16="http://schemas.microsoft.com/office/drawing/2014/main" id="{AD4D8646-0713-4429-B8BE-DE0EE0A52F3F}"/>
              </a:ext>
            </a:extLst>
          </p:cNvPr>
          <p:cNvSpPr txBox="1"/>
          <p:nvPr/>
        </p:nvSpPr>
        <p:spPr>
          <a:xfrm>
            <a:off x="6300665" y="4735033"/>
            <a:ext cx="644276" cy="31560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Back</a:t>
            </a:r>
            <a:endParaRPr lang="en-IN" dirty="0">
              <a:solidFill>
                <a:schemeClr val="bg1"/>
              </a:solidFill>
            </a:endParaRPr>
          </a:p>
        </p:txBody>
      </p:sp>
      <p:pic>
        <p:nvPicPr>
          <p:cNvPr id="4" name="Picture 3">
            <a:extLst>
              <a:ext uri="{FF2B5EF4-FFF2-40B4-BE49-F238E27FC236}">
                <a16:creationId xmlns:a16="http://schemas.microsoft.com/office/drawing/2014/main" id="{A3DFA0CB-A506-35DD-0B0A-11994261F99D}"/>
              </a:ext>
            </a:extLst>
          </p:cNvPr>
          <p:cNvPicPr>
            <a:picLocks noChangeAspect="1"/>
          </p:cNvPicPr>
          <p:nvPr/>
        </p:nvPicPr>
        <p:blipFill>
          <a:blip r:embed="rId4"/>
          <a:stretch>
            <a:fillRect/>
          </a:stretch>
        </p:blipFill>
        <p:spPr>
          <a:xfrm>
            <a:off x="304465" y="3191874"/>
            <a:ext cx="2617540" cy="1760225"/>
          </a:xfrm>
          <a:prstGeom prst="rect">
            <a:avLst/>
          </a:prstGeom>
        </p:spPr>
      </p:pic>
      <p:pic>
        <p:nvPicPr>
          <p:cNvPr id="9" name="Picture 8">
            <a:extLst>
              <a:ext uri="{FF2B5EF4-FFF2-40B4-BE49-F238E27FC236}">
                <a16:creationId xmlns:a16="http://schemas.microsoft.com/office/drawing/2014/main" id="{303D47A8-7639-C1A9-B83D-2983460DC4C0}"/>
              </a:ext>
            </a:extLst>
          </p:cNvPr>
          <p:cNvPicPr>
            <a:picLocks noChangeAspect="1"/>
          </p:cNvPicPr>
          <p:nvPr/>
        </p:nvPicPr>
        <p:blipFill>
          <a:blip r:embed="rId5"/>
          <a:stretch>
            <a:fillRect/>
          </a:stretch>
        </p:blipFill>
        <p:spPr>
          <a:xfrm>
            <a:off x="3443475" y="3208792"/>
            <a:ext cx="2584153" cy="1743307"/>
          </a:xfrm>
          <a:prstGeom prst="rect">
            <a:avLst/>
          </a:prstGeom>
        </p:spPr>
      </p:pic>
      <p:pic>
        <p:nvPicPr>
          <p:cNvPr id="10" name="Picture 9">
            <a:extLst>
              <a:ext uri="{FF2B5EF4-FFF2-40B4-BE49-F238E27FC236}">
                <a16:creationId xmlns:a16="http://schemas.microsoft.com/office/drawing/2014/main" id="{855733F4-F8CC-209A-1B57-C2EA0E99A7A0}"/>
              </a:ext>
            </a:extLst>
          </p:cNvPr>
          <p:cNvPicPr>
            <a:picLocks noChangeAspect="1"/>
          </p:cNvPicPr>
          <p:nvPr/>
        </p:nvPicPr>
        <p:blipFill>
          <a:blip r:embed="rId6"/>
          <a:stretch>
            <a:fillRect/>
          </a:stretch>
        </p:blipFill>
        <p:spPr>
          <a:xfrm>
            <a:off x="6419556" y="1226128"/>
            <a:ext cx="2584153" cy="1722769"/>
          </a:xfrm>
          <a:prstGeom prst="rect">
            <a:avLst/>
          </a:prstGeom>
        </p:spPr>
      </p:pic>
      <p:sp>
        <p:nvSpPr>
          <p:cNvPr id="12" name="TextBox 11">
            <a:extLst>
              <a:ext uri="{FF2B5EF4-FFF2-40B4-BE49-F238E27FC236}">
                <a16:creationId xmlns:a16="http://schemas.microsoft.com/office/drawing/2014/main" id="{BFE7E5BA-B2E3-E11C-99C7-CF0A4FC7599A}"/>
              </a:ext>
            </a:extLst>
          </p:cNvPr>
          <p:cNvSpPr txBox="1"/>
          <p:nvPr/>
        </p:nvSpPr>
        <p:spPr>
          <a:xfrm>
            <a:off x="3164115" y="1760253"/>
            <a:ext cx="3043090" cy="1323439"/>
          </a:xfrm>
          <a:prstGeom prst="rect">
            <a:avLst/>
          </a:prstGeom>
          <a:noFill/>
        </p:spPr>
        <p:txBody>
          <a:bodyPr wrap="square">
            <a:spAutoFit/>
          </a:bodyPr>
          <a:lstStyle/>
          <a:p>
            <a:r>
              <a:rPr lang="en-US" sz="1000" dirty="0">
                <a:highlight>
                  <a:srgbClr val="FF00FF"/>
                </a:highlight>
              </a:rPr>
              <a:t>                      precision      recall   f1-score  support</a:t>
            </a:r>
          </a:p>
          <a:p>
            <a:endParaRPr lang="en-US" sz="1000" dirty="0">
              <a:highlight>
                <a:srgbClr val="FF00FF"/>
              </a:highlight>
            </a:endParaRPr>
          </a:p>
          <a:p>
            <a:r>
              <a:rPr lang="en-US" sz="1000" dirty="0">
                <a:highlight>
                  <a:srgbClr val="FF00FF"/>
                </a:highlight>
              </a:rPr>
              <a:t>           0    	    0.99      1.00      1.00          2809</a:t>
            </a:r>
          </a:p>
          <a:p>
            <a:r>
              <a:rPr lang="en-US" sz="1000" dirty="0">
                <a:highlight>
                  <a:srgbClr val="FF00FF"/>
                </a:highlight>
              </a:rPr>
              <a:t>           1      	    0.99      0.97      0.98           569</a:t>
            </a:r>
          </a:p>
          <a:p>
            <a:endParaRPr lang="en-US" sz="1000" dirty="0">
              <a:highlight>
                <a:srgbClr val="FF00FF"/>
              </a:highlight>
            </a:endParaRPr>
          </a:p>
          <a:p>
            <a:r>
              <a:rPr lang="en-US" sz="1000" dirty="0">
                <a:highlight>
                  <a:srgbClr val="FF00FF"/>
                </a:highlight>
              </a:rPr>
              <a:t>    accuracy                                     0.99          3378</a:t>
            </a:r>
          </a:p>
          <a:p>
            <a:r>
              <a:rPr lang="en-US" sz="1000" dirty="0">
                <a:highlight>
                  <a:srgbClr val="FF00FF"/>
                </a:highlight>
              </a:rPr>
              <a:t>   macro avg          0.99      0.98      0.99          3378</a:t>
            </a:r>
          </a:p>
          <a:p>
            <a:r>
              <a:rPr lang="en-US" sz="1000" dirty="0">
                <a:highlight>
                  <a:srgbClr val="FF00FF"/>
                </a:highlight>
              </a:rPr>
              <a:t>weighted avg         0.99      0.99      0.99          3378</a:t>
            </a:r>
            <a:endParaRPr lang="en-IN" sz="1000" dirty="0">
              <a:highlight>
                <a:srgbClr val="FF00FF"/>
              </a:highlight>
            </a:endParaRPr>
          </a:p>
        </p:txBody>
      </p:sp>
      <p:sp>
        <p:nvSpPr>
          <p:cNvPr id="14" name="TextBox 13">
            <a:extLst>
              <a:ext uri="{FF2B5EF4-FFF2-40B4-BE49-F238E27FC236}">
                <a16:creationId xmlns:a16="http://schemas.microsoft.com/office/drawing/2014/main" id="{565B5EE7-D048-0DD5-E00E-E041A67990A3}"/>
              </a:ext>
            </a:extLst>
          </p:cNvPr>
          <p:cNvSpPr txBox="1"/>
          <p:nvPr/>
        </p:nvSpPr>
        <p:spPr>
          <a:xfrm>
            <a:off x="194652" y="1688812"/>
            <a:ext cx="2855714" cy="1323439"/>
          </a:xfrm>
          <a:prstGeom prst="rect">
            <a:avLst/>
          </a:prstGeom>
          <a:noFill/>
        </p:spPr>
        <p:txBody>
          <a:bodyPr wrap="square">
            <a:spAutoFit/>
          </a:bodyPr>
          <a:lstStyle/>
          <a:p>
            <a:r>
              <a:rPr lang="en-US" sz="1000" dirty="0">
                <a:highlight>
                  <a:srgbClr val="FFFF00"/>
                </a:highlight>
              </a:rPr>
              <a:t>                 precision    recall  f1-score   support</a:t>
            </a:r>
          </a:p>
          <a:p>
            <a:endParaRPr lang="en-US" sz="1000" dirty="0">
              <a:highlight>
                <a:srgbClr val="FFFF00"/>
              </a:highlight>
            </a:endParaRPr>
          </a:p>
          <a:p>
            <a:r>
              <a:rPr lang="en-US" sz="1000" dirty="0">
                <a:highlight>
                  <a:srgbClr val="FFFF00"/>
                </a:highlight>
              </a:rPr>
              <a:t>           0       	 1.00      1.00      1.00      7471</a:t>
            </a:r>
          </a:p>
          <a:p>
            <a:r>
              <a:rPr lang="en-US" sz="1000" dirty="0">
                <a:highlight>
                  <a:srgbClr val="FFFF00"/>
                </a:highlight>
              </a:rPr>
              <a:t>           1      	 1.00      1.00      1.00      1537</a:t>
            </a:r>
          </a:p>
          <a:p>
            <a:endParaRPr lang="en-US" sz="1000" dirty="0">
              <a:highlight>
                <a:srgbClr val="FFFF00"/>
              </a:highlight>
            </a:endParaRPr>
          </a:p>
          <a:p>
            <a:r>
              <a:rPr lang="en-US" sz="1000" dirty="0">
                <a:highlight>
                  <a:srgbClr val="FFFF00"/>
                </a:highlight>
              </a:rPr>
              <a:t>    accuracy                                    1.00      9008</a:t>
            </a:r>
          </a:p>
          <a:p>
            <a:r>
              <a:rPr lang="en-US" sz="1000" dirty="0">
                <a:highlight>
                  <a:srgbClr val="FFFF00"/>
                </a:highlight>
              </a:rPr>
              <a:t>   macro avg        1.00      1.00      1.00      9008</a:t>
            </a:r>
          </a:p>
          <a:p>
            <a:r>
              <a:rPr lang="en-US" sz="1000" dirty="0">
                <a:highlight>
                  <a:srgbClr val="FFFF00"/>
                </a:highlight>
              </a:rPr>
              <a:t>weighted avg       1.00      1.00      1.00      9008</a:t>
            </a:r>
            <a:endParaRPr lang="en-IN" sz="1000" dirty="0">
              <a:highlight>
                <a:srgbClr val="FFFF00"/>
              </a:highlight>
            </a:endParaRPr>
          </a:p>
        </p:txBody>
      </p:sp>
    </p:spTree>
    <p:extLst>
      <p:ext uri="{BB962C8B-B14F-4D97-AF65-F5344CB8AC3E}">
        <p14:creationId xmlns:p14="http://schemas.microsoft.com/office/powerpoint/2010/main" val="10881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DETAILED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EDA and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74008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ONBOARDING/ACTIVATION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Both EDA and Model have shown Tenure to have the highest impact on Churn</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Bad first experience or Trial periods/prepaid accounts that expire automatically if no top-up is done within a predefined period.</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Important to determine between the above two reasons. Based on high customer care calls, complaints registered and low cashback and coupons for low tenure customers, it points to the first reason</a:t>
            </a: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Activation</a:t>
            </a:r>
            <a:r>
              <a:rPr lang="en-US" dirty="0">
                <a:latin typeface="Roboto Condensed" panose="02000000000000000000" pitchFamily="2" charset="0"/>
                <a:ea typeface="Roboto Condensed" panose="02000000000000000000" pitchFamily="2" charset="0"/>
              </a:rPr>
              <a:t>/Onboarding team could </a:t>
            </a:r>
            <a:r>
              <a:rPr lang="en-US" b="1" u="sng" dirty="0">
                <a:latin typeface="Roboto Condensed" panose="02000000000000000000" pitchFamily="2" charset="0"/>
                <a:ea typeface="Roboto Condensed" panose="02000000000000000000" pitchFamily="2" charset="0"/>
              </a:rPr>
              <a:t>extend support</a:t>
            </a:r>
            <a:r>
              <a:rPr lang="en-US" b="1"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beyond the initial setup until customers settle down with the service</a:t>
            </a: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Activation team </a:t>
            </a:r>
            <a:r>
              <a:rPr lang="en-US" b="1" i="0" dirty="0">
                <a:solidFill>
                  <a:srgbClr val="000000"/>
                </a:solidFill>
                <a:effectLst/>
                <a:latin typeface="Roboto Condensed" panose="02000000000000000000" pitchFamily="2" charset="0"/>
                <a:ea typeface="Roboto Condensed" panose="02000000000000000000" pitchFamily="2" charset="0"/>
              </a:rPr>
              <a:t>proactively engages customers</a:t>
            </a:r>
            <a:r>
              <a:rPr lang="en-US" b="0" i="0" dirty="0">
                <a:solidFill>
                  <a:srgbClr val="000000"/>
                </a:solidFill>
                <a:effectLst/>
                <a:latin typeface="Roboto Condensed" panose="02000000000000000000" pitchFamily="2" charset="0"/>
                <a:ea typeface="Roboto Condensed" panose="02000000000000000000" pitchFamily="2" charset="0"/>
              </a:rPr>
              <a:t> for the first month or two</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Customer care take a </a:t>
            </a:r>
            <a:r>
              <a:rPr lang="en-US" b="1" u="sng" dirty="0">
                <a:latin typeface="Roboto Condensed" panose="02000000000000000000" pitchFamily="2" charset="0"/>
                <a:ea typeface="Roboto Condensed" panose="02000000000000000000" pitchFamily="2" charset="0"/>
              </a:rPr>
              <a:t>feedback survey</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about the process so that any hiccups can be understood and sorted out</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To increase response rates for feedback, gift cards/coupons can be given </a:t>
            </a:r>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378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COMPLAINT ANALYTICS AND MANAGEMENT</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endParaRPr lang="en-US" b="1" dirty="0">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Complaint registered customers churned 182% times more than customers without complaint</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Complaint not resolved on time or to customer’s satisfaction. </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Analyze complaints</a:t>
            </a:r>
            <a:r>
              <a:rPr lang="en-US" dirty="0">
                <a:latin typeface="Roboto Condensed" panose="02000000000000000000" pitchFamily="2" charset="0"/>
                <a:ea typeface="Roboto Condensed" panose="02000000000000000000" pitchFamily="2" charset="0"/>
              </a:rPr>
              <a:t> from customers and identify top reasons</a:t>
            </a:r>
            <a:endParaRPr lang="en-US" b="0" i="0" dirty="0">
              <a:solidFill>
                <a:srgbClr val="000000"/>
              </a:solidFill>
              <a:effectLst/>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a:t>
            </a:r>
            <a:r>
              <a:rPr lang="en-US" b="1" u="sng" dirty="0">
                <a:latin typeface="Roboto Condensed" panose="02000000000000000000" pitchFamily="2" charset="0"/>
                <a:ea typeface="Roboto Condensed" panose="02000000000000000000" pitchFamily="2" charset="0"/>
              </a:rPr>
              <a:t>root cause</a:t>
            </a:r>
            <a:r>
              <a:rPr lang="en-US" dirty="0">
                <a:latin typeface="Roboto Condensed" panose="02000000000000000000" pitchFamily="2" charset="0"/>
                <a:ea typeface="Roboto Condensed" panose="02000000000000000000" pitchFamily="2" charset="0"/>
              </a:rPr>
              <a:t> contributing to top reasons customers complain and address the root causes</a:t>
            </a:r>
          </a:p>
          <a:p>
            <a:pPr marL="285750" indent="-285750">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Establish </a:t>
            </a:r>
            <a:r>
              <a:rPr lang="en-US" b="1" u="sng" dirty="0">
                <a:latin typeface="Roboto Condensed" panose="02000000000000000000" pitchFamily="2" charset="0"/>
                <a:ea typeface="Roboto Condensed" panose="02000000000000000000" pitchFamily="2" charset="0"/>
              </a:rPr>
              <a:t>Service level agreements</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to track and close complaints</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Ensure </a:t>
            </a:r>
            <a:r>
              <a:rPr lang="en-US" b="1" u="sng" dirty="0">
                <a:latin typeface="Roboto Condensed" panose="02000000000000000000" pitchFamily="2" charset="0"/>
                <a:ea typeface="Roboto Condensed" panose="02000000000000000000" pitchFamily="2" charset="0"/>
              </a:rPr>
              <a:t>proactive engagement through status updates</a:t>
            </a:r>
            <a:r>
              <a:rPr lang="en-US" dirty="0">
                <a:latin typeface="Roboto Condensed" panose="02000000000000000000" pitchFamily="2" charset="0"/>
                <a:ea typeface="Roboto Condensed" panose="02000000000000000000" pitchFamily="2" charset="0"/>
              </a:rPr>
              <a:t> with customers until complaint is open</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Take </a:t>
            </a:r>
            <a:r>
              <a:rPr lang="en-US" b="1" dirty="0">
                <a:latin typeface="Roboto Condensed" panose="02000000000000000000" pitchFamily="2" charset="0"/>
                <a:ea typeface="Roboto Condensed" panose="02000000000000000000" pitchFamily="2" charset="0"/>
              </a:rPr>
              <a:t>customer feedback</a:t>
            </a:r>
            <a:r>
              <a:rPr lang="en-US" dirty="0">
                <a:latin typeface="Roboto Condensed" panose="02000000000000000000" pitchFamily="2" charset="0"/>
                <a:ea typeface="Roboto Condensed" panose="02000000000000000000" pitchFamily="2" charset="0"/>
              </a:rPr>
              <a:t> after complaint has been closed</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555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714116"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CUSTOMER CARE AND SERVICE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754874"/>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 sz="1400" b="1" dirty="0">
                <a:latin typeface="Roboto Condensed" panose="02000000000000000000" pitchFamily="2" charset="0"/>
                <a:ea typeface="Roboto Condensed" panose="02000000000000000000" pitchFamily="2" charset="0"/>
              </a:rPr>
              <a:t>78% of customers have rated service as 3 or less than 3 (out of a scale of 5)</a:t>
            </a:r>
          </a:p>
          <a:p>
            <a:pPr algn="ctr"/>
            <a:r>
              <a:rPr lang="en-US" b="1" i="0" dirty="0">
                <a:solidFill>
                  <a:srgbClr val="000000"/>
                </a:solidFill>
                <a:effectLst/>
                <a:latin typeface="Roboto Condensed" panose="02000000000000000000" pitchFamily="2" charset="0"/>
                <a:ea typeface="Roboto Condensed" panose="02000000000000000000" pitchFamily="2" charset="0"/>
              </a:rPr>
              <a:t>61% of customers have rated customer care agents a score of 3 or less than 3 (out of 5)</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Service score </a:t>
            </a:r>
            <a:r>
              <a:rPr lang="en-US" dirty="0">
                <a:solidFill>
                  <a:srgbClr val="292929"/>
                </a:solidFill>
                <a:latin typeface="Roboto Condensed" panose="02000000000000000000" pitchFamily="2" charset="0"/>
                <a:ea typeface="Roboto Condensed" panose="02000000000000000000" pitchFamily="2" charset="0"/>
              </a:rPr>
              <a:t>could be reflective of issues ranging from technical or plan structure or support from activation and customer care teams</a:t>
            </a:r>
          </a:p>
          <a:p>
            <a:pPr marL="285750" indent="-285750" algn="l">
              <a:buFont typeface="Arial" panose="020B0604020202020204" pitchFamily="34" charset="0"/>
              <a:buChar char="•"/>
            </a:pPr>
            <a:r>
              <a:rPr lang="en-US" b="0" i="0" dirty="0">
                <a:solidFill>
                  <a:srgbClr val="292929"/>
                </a:solidFill>
                <a:effectLst/>
                <a:latin typeface="Roboto Condensed" panose="02000000000000000000" pitchFamily="2" charset="0"/>
                <a:ea typeface="Roboto Condensed" panose="02000000000000000000" pitchFamily="2" charset="0"/>
              </a:rPr>
              <a:t>Customer care agent score may be reflective of agent behavior (e.g., knowledge, disposition) or process (e.g., call wait time)</a:t>
            </a: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It is recommended to do a </a:t>
            </a:r>
            <a:r>
              <a:rPr lang="en-US" b="1" u="sng" dirty="0">
                <a:latin typeface="Roboto Condensed" panose="02000000000000000000" pitchFamily="2" charset="0"/>
                <a:ea typeface="Roboto Condensed" panose="02000000000000000000" pitchFamily="2" charset="0"/>
              </a:rPr>
              <a:t>root cause analysis</a:t>
            </a:r>
            <a:r>
              <a:rPr lang="en-US" u="sng" dirty="0">
                <a:latin typeface="Roboto Condensed" panose="02000000000000000000" pitchFamily="2" charset="0"/>
                <a:ea typeface="Roboto Condensed" panose="02000000000000000000" pitchFamily="2" charset="0"/>
              </a:rPr>
              <a:t> (pareto) </a:t>
            </a:r>
            <a:r>
              <a:rPr lang="en-US" dirty="0">
                <a:latin typeface="Roboto Condensed" panose="02000000000000000000" pitchFamily="2" charset="0"/>
                <a:ea typeface="Roboto Condensed" panose="02000000000000000000" pitchFamily="2" charset="0"/>
              </a:rPr>
              <a:t>of the feedback (if any) that went along with scores.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root causes for top reasons for low feedback scores. There may be pointers to reasons for churn as well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verbal feedback not captured currently, it is suggested to change the process to capture that</a:t>
            </a: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126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CURRENT RETENTION SPENDS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The median cashback is 10% more for active customers than churned customers</a:t>
            </a:r>
          </a:p>
          <a:p>
            <a:pPr algn="ctr"/>
            <a:r>
              <a:rPr lang="en-US" b="1" i="0" dirty="0">
                <a:solidFill>
                  <a:srgbClr val="000000"/>
                </a:solidFill>
                <a:effectLst/>
                <a:latin typeface="Roboto Condensed" panose="02000000000000000000" pitchFamily="2" charset="0"/>
                <a:ea typeface="Roboto Condensed" panose="02000000000000000000" pitchFamily="2" charset="0"/>
              </a:rPr>
              <a:t>Same number of coupons have been used by churned and active customers </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Existing retention programs may not specifically be targeting customers at risk for churn (or)</a:t>
            </a:r>
          </a:p>
          <a:p>
            <a:pPr algn="l"/>
            <a:r>
              <a:rPr lang="en-US" b="0" i="0" dirty="0">
                <a:solidFill>
                  <a:srgbClr val="292929"/>
                </a:solidFill>
                <a:effectLst/>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           Existing programs may have addressed earlier high risk churn segment thereby reducing churn in </a:t>
            </a:r>
          </a:p>
          <a:p>
            <a:pPr algn="l"/>
            <a:r>
              <a:rPr lang="en-US" dirty="0">
                <a:solidFill>
                  <a:srgbClr val="292929"/>
                </a:solidFill>
                <a:latin typeface="Roboto Condensed" panose="02000000000000000000" pitchFamily="2" charset="0"/>
                <a:ea typeface="Roboto Condensed" panose="02000000000000000000" pitchFamily="2" charset="0"/>
              </a:rPr>
              <a:t>	            that segment and hence current risk profile has changed</a:t>
            </a:r>
            <a:endParaRPr lang="en-US" b="0" i="0" dirty="0">
              <a:solidFill>
                <a:srgbClr val="292929"/>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Review whether existing cashback and coupon programs are still relevant</a:t>
            </a:r>
            <a:r>
              <a:rPr lang="en-US" dirty="0">
                <a:latin typeface="Roboto Condensed" panose="02000000000000000000" pitchFamily="2" charset="0"/>
                <a:ea typeface="Roboto Condensed" panose="02000000000000000000" pitchFamily="2" charset="0"/>
              </a:rPr>
              <a:t> given the current churn model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they are not relevant, design new retention programs to address current high risk customer group</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0D00BA2F-2DF1-49D8-A075-DE6EDEB932D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3"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182119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534" name="Google Shape;534;p34"/>
          <p:cNvSpPr txBox="1">
            <a:spLocks noGrp="1"/>
          </p:cNvSpPr>
          <p:nvPr>
            <p:ph type="body" idx="1"/>
          </p:nvPr>
        </p:nvSpPr>
        <p:spPr>
          <a:xfrm>
            <a:off x="389860" y="1327350"/>
            <a:ext cx="7832651" cy="314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Special thanks to people who offered these resources for free:</a:t>
            </a:r>
            <a:endParaRPr sz="1800" dirty="0"/>
          </a:p>
          <a:p>
            <a:pPr marL="457200" lvl="0" indent="-381000" algn="l" rtl="0">
              <a:lnSpc>
                <a:spcPct val="115000"/>
              </a:lnSpc>
              <a:spcBef>
                <a:spcPts val="1000"/>
              </a:spcBef>
              <a:spcAft>
                <a:spcPts val="0"/>
              </a:spcAft>
              <a:buSzPts val="2400"/>
              <a:buChar char="▰"/>
            </a:pPr>
            <a:r>
              <a:rPr lang="en" sz="1800" dirty="0"/>
              <a:t>Presentation template by </a:t>
            </a:r>
            <a:r>
              <a:rPr lang="en" sz="1800" u="sng" dirty="0">
                <a:solidFill>
                  <a:srgbClr val="3F5378"/>
                </a:solidFill>
                <a:hlinkClick r:id="rId3">
                  <a:extLst>
                    <a:ext uri="{A12FA001-AC4F-418D-AE19-62706E023703}">
                      <ahyp:hlinkClr xmlns:ahyp="http://schemas.microsoft.com/office/drawing/2018/hyperlinkcolor" val="tx"/>
                    </a:ext>
                  </a:extLst>
                </a:hlinkClick>
              </a:rPr>
              <a:t>SlidesCarnival</a:t>
            </a:r>
            <a:endParaRPr sz="1800" dirty="0">
              <a:solidFill>
                <a:srgbClr val="3F5378"/>
              </a:solidFill>
            </a:endParaRPr>
          </a:p>
          <a:p>
            <a:pPr marL="457200" lvl="0" indent="-381000" algn="l" rtl="0">
              <a:lnSpc>
                <a:spcPct val="115000"/>
              </a:lnSpc>
              <a:spcBef>
                <a:spcPts val="0"/>
              </a:spcBef>
              <a:spcAft>
                <a:spcPts val="0"/>
              </a:spcAft>
              <a:buSzPts val="2400"/>
              <a:buChar char="▰"/>
            </a:pPr>
            <a:r>
              <a:rPr lang="en" sz="1800" dirty="0"/>
              <a:t>Photographs by </a:t>
            </a:r>
            <a:r>
              <a:rPr lang="en" sz="1800" u="sng" dirty="0">
                <a:solidFill>
                  <a:srgbClr val="3F5378"/>
                </a:solidFill>
                <a:hlinkClick r:id="rId4">
                  <a:extLst>
                    <a:ext uri="{A12FA001-AC4F-418D-AE19-62706E023703}">
                      <ahyp:hlinkClr xmlns:ahyp="http://schemas.microsoft.com/office/drawing/2018/hyperlinkcolor" val="tx"/>
                    </a:ext>
                  </a:extLst>
                </a:hlinkClick>
              </a:rPr>
              <a:t>Startup Stock Photos</a:t>
            </a:r>
            <a:endParaRPr lang="en" sz="1800" u="sng" dirty="0">
              <a:solidFill>
                <a:srgbClr val="3F5378"/>
              </a:solidFill>
            </a:endParaRPr>
          </a:p>
          <a:p>
            <a:pPr marL="457200" lvl="0" indent="-381000" algn="l" rtl="0">
              <a:lnSpc>
                <a:spcPct val="115000"/>
              </a:lnSpc>
              <a:spcBef>
                <a:spcPts val="0"/>
              </a:spcBef>
              <a:spcAft>
                <a:spcPts val="0"/>
              </a:spcAft>
              <a:buSzPts val="2400"/>
              <a:buChar char="▰"/>
            </a:pPr>
            <a:endParaRPr lang="en" sz="1800" u="sng" dirty="0">
              <a:solidFill>
                <a:srgbClr val="3F5378"/>
              </a:solidFill>
            </a:endParaRPr>
          </a:p>
          <a:p>
            <a:pPr marL="76200" lvl="0" indent="0" algn="l" rtl="0">
              <a:lnSpc>
                <a:spcPct val="115000"/>
              </a:lnSpc>
              <a:spcBef>
                <a:spcPts val="0"/>
              </a:spcBef>
              <a:spcAft>
                <a:spcPts val="0"/>
              </a:spcAft>
              <a:buSzPts val="2400"/>
              <a:buNone/>
            </a:pPr>
            <a:r>
              <a:rPr lang="en-US" sz="1800" b="1" dirty="0">
                <a:solidFill>
                  <a:srgbClr val="3F5378"/>
                </a:solidFill>
              </a:rPr>
              <a:t>REFERENCES</a:t>
            </a:r>
          </a:p>
          <a:p>
            <a:pPr algn="l"/>
            <a:r>
              <a:rPr lang="en-US" sz="1100" dirty="0">
                <a:latin typeface="Roboto Condensed" panose="02000000000000000000" pitchFamily="2" charset="0"/>
                <a:ea typeface="Roboto Condensed" panose="02000000000000000000" pitchFamily="2" charset="0"/>
                <a:hlinkClick r:id="rId5"/>
              </a:rPr>
              <a:t>Essentials of customer churn and retention | </a:t>
            </a:r>
            <a:r>
              <a:rPr lang="en-US" sz="1100" dirty="0" err="1">
                <a:latin typeface="Roboto Condensed" panose="02000000000000000000" pitchFamily="2" charset="0"/>
                <a:ea typeface="Roboto Condensed" panose="02000000000000000000" pitchFamily="2" charset="0"/>
                <a:hlinkClick r:id="rId5"/>
              </a:rPr>
              <a:t>Smartlook</a:t>
            </a:r>
            <a:r>
              <a:rPr lang="en-US" sz="1100" dirty="0">
                <a:latin typeface="Roboto Condensed" panose="02000000000000000000" pitchFamily="2" charset="0"/>
                <a:ea typeface="Roboto Condensed" panose="02000000000000000000" pitchFamily="2" charset="0"/>
                <a:hlinkClick r:id="rId5"/>
              </a:rPr>
              <a:t> Blog</a:t>
            </a:r>
            <a:endParaRPr lang="en-US" sz="11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hlinkClick r:id="rId6">
                  <a:extLst>
                    <a:ext uri="{A12FA001-AC4F-418D-AE19-62706E023703}">
                      <ahyp:hlinkClr xmlns:ahyp="http://schemas.microsoft.com/office/drawing/2018/hyperlinkcolor" val="tx"/>
                    </a:ext>
                  </a:extLst>
                </a:hlinkClick>
              </a:rPr>
              <a:t>DTH industry: A glimpse of profits at last! | Business Standard News (business-standard.com)</a:t>
            </a:r>
            <a:endParaRPr lang="en-IN" sz="11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hlinkClick r:id="rId7">
                  <a:extLst>
                    <a:ext uri="{A12FA001-AC4F-418D-AE19-62706E023703}">
                      <ahyp:hlinkClr xmlns:ahyp="http://schemas.microsoft.com/office/drawing/2018/hyperlinkcolor" val="tx"/>
                    </a:ext>
                  </a:extLst>
                </a:hlinkClick>
              </a:rPr>
              <a:t>Customer Retention Marketing vs. Customer Acquisition Marketing | </a:t>
            </a:r>
            <a:r>
              <a:rPr lang="en-IN" sz="1100" dirty="0" err="1">
                <a:latin typeface="Roboto Condensed" panose="02000000000000000000" pitchFamily="2" charset="0"/>
                <a:ea typeface="Roboto Condensed" panose="02000000000000000000" pitchFamily="2" charset="0"/>
                <a:hlinkClick r:id="rId7">
                  <a:extLst>
                    <a:ext uri="{A12FA001-AC4F-418D-AE19-62706E023703}">
                      <ahyp:hlinkClr xmlns:ahyp="http://schemas.microsoft.com/office/drawing/2018/hyperlinkcolor" val="tx"/>
                    </a:ext>
                  </a:extLst>
                </a:hlinkClick>
              </a:rPr>
              <a:t>OutboundEngine</a:t>
            </a:r>
            <a:endParaRPr lang="en-IN"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algn="l"/>
            <a:endParaRPr lang="en-US" sz="1100" dirty="0">
              <a:latin typeface="Roboto Condensed" panose="02000000000000000000" pitchFamily="2" charset="0"/>
              <a:ea typeface="Roboto Condensed" panose="02000000000000000000" pitchFamily="2" charset="0"/>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lang="en-US" sz="1800" b="1" dirty="0">
              <a:solidFill>
                <a:srgbClr val="3F5378"/>
              </a:solidFill>
            </a:endParaRPr>
          </a:p>
          <a:p>
            <a:pPr marL="76200" lvl="0" indent="0" algn="l" rtl="0">
              <a:lnSpc>
                <a:spcPct val="115000"/>
              </a:lnSpc>
              <a:spcBef>
                <a:spcPts val="0"/>
              </a:spcBef>
              <a:spcAft>
                <a:spcPts val="0"/>
              </a:spcAft>
              <a:buSzPts val="2400"/>
              <a:buNone/>
            </a:pPr>
            <a:endParaRPr sz="1800" dirty="0">
              <a:solidFill>
                <a:srgbClr val="3F5378"/>
              </a:solidFill>
            </a:endParaRPr>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36" name="Google Shape;536;p34"/>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PROBLEM &amp; OBJECTIVE</a:t>
            </a:r>
            <a:endParaRPr dirty="0"/>
          </a:p>
        </p:txBody>
      </p:sp>
      <p:sp>
        <p:nvSpPr>
          <p:cNvPr id="237" name="Google Shape;237;p16"/>
          <p:cNvSpPr txBox="1">
            <a:spLocks noGrp="1"/>
          </p:cNvSpPr>
          <p:nvPr>
            <p:ph type="body" idx="1"/>
          </p:nvPr>
        </p:nvSpPr>
        <p:spPr>
          <a:xfrm>
            <a:off x="431490" y="1357312"/>
            <a:ext cx="7868981" cy="2173891"/>
          </a:xfrm>
          <a:prstGeom prst="rect">
            <a:avLst/>
          </a:prstGeom>
        </p:spPr>
        <p:txBody>
          <a:bodyPr spcFirstLastPara="1" wrap="square" lIns="91425" tIns="91425" rIns="91425" bIns="91425" anchor="ctr" anchorCtr="0">
            <a:noAutofit/>
          </a:bodyPr>
          <a:lstStyle/>
          <a:p>
            <a:pPr lvl="0" algn="l" rtl="0">
              <a:spcBef>
                <a:spcPts val="0"/>
              </a:spcBef>
              <a:spcAft>
                <a:spcPts val="0"/>
              </a:spcAft>
              <a:buSzPts val="2400"/>
              <a:buFont typeface="Wingdings" panose="05000000000000000000" pitchFamily="2" charset="2"/>
              <a:buChar char="v"/>
            </a:pPr>
            <a:r>
              <a:rPr lang="en-US" sz="1600" dirty="0"/>
              <a:t>DTH provider facing heavy competition resulting in </a:t>
            </a:r>
            <a:r>
              <a:rPr lang="en-US" sz="1600" b="1" dirty="0"/>
              <a:t>customer churn</a:t>
            </a:r>
          </a:p>
          <a:p>
            <a:pPr lvl="0" algn="l" rtl="0">
              <a:spcBef>
                <a:spcPts val="0"/>
              </a:spcBef>
              <a:spcAft>
                <a:spcPts val="0"/>
              </a:spcAft>
              <a:buSzPts val="2400"/>
              <a:buFont typeface="Wingdings" panose="05000000000000000000" pitchFamily="2" charset="2"/>
              <a:buChar char="v"/>
            </a:pPr>
            <a:r>
              <a:rPr lang="en-US" sz="1600" dirty="0"/>
              <a:t>Loss of customers =Loss of company reputation=loss of bottom line= = Loss of Revenue</a:t>
            </a:r>
            <a:endParaRPr sz="1600" dirty="0"/>
          </a:p>
          <a:p>
            <a:pPr lvl="0" algn="l" rtl="0">
              <a:spcBef>
                <a:spcPts val="1000"/>
              </a:spcBef>
              <a:spcAft>
                <a:spcPts val="0"/>
              </a:spcAft>
              <a:buSzPts val="2400"/>
              <a:buFont typeface="Wingdings" panose="05000000000000000000" pitchFamily="2" charset="2"/>
              <a:buChar char="v"/>
            </a:pPr>
            <a:r>
              <a:rPr lang="en-US" sz="1600" dirty="0"/>
              <a:t>Huge initial cost /customer &amp; fixed content fee to broadcasters impacts profits</a:t>
            </a:r>
          </a:p>
          <a:p>
            <a:pPr lvl="0" algn="l" rtl="0">
              <a:spcBef>
                <a:spcPts val="1000"/>
              </a:spcBef>
              <a:spcAft>
                <a:spcPts val="0"/>
              </a:spcAft>
              <a:buSzPts val="2400"/>
              <a:buFont typeface="Wingdings" panose="05000000000000000000" pitchFamily="2" charset="2"/>
              <a:buChar char="v"/>
            </a:pPr>
            <a:r>
              <a:rPr lang="en-US" sz="1600" dirty="0"/>
              <a:t>Customer acquisition cost = 6 X customer retention cost</a:t>
            </a:r>
          </a:p>
          <a:p>
            <a:pPr lvl="0" algn="l" rtl="0">
              <a:spcBef>
                <a:spcPts val="1000"/>
              </a:spcBef>
              <a:spcAft>
                <a:spcPts val="0"/>
              </a:spcAft>
              <a:buSzPts val="2400"/>
              <a:buFont typeface="Wingdings" panose="05000000000000000000" pitchFamily="2" charset="2"/>
              <a:buChar char="v"/>
            </a:pPr>
            <a:r>
              <a:rPr lang="en-US" sz="1600" dirty="0"/>
              <a:t>Increasing customer retention by 5% increases profits from 25-95%</a:t>
            </a:r>
          </a:p>
          <a:p>
            <a:pPr lvl="0" algn="l" rtl="0">
              <a:spcBef>
                <a:spcPts val="1000"/>
              </a:spcBef>
              <a:spcAft>
                <a:spcPts val="0"/>
              </a:spcAft>
              <a:buSzPts val="2400"/>
              <a:buFont typeface="Wingdings" panose="05000000000000000000" pitchFamily="2" charset="2"/>
              <a:buChar char="v"/>
            </a:pPr>
            <a:r>
              <a:rPr lang="en" sz="1800" b="1" u="sng" dirty="0"/>
              <a:t>Customer churn impacts topline and bottomline revenue</a:t>
            </a:r>
            <a:endParaRPr sz="1800" b="1" u="sng"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 name="Google Shape;237;p16">
            <a:extLst>
              <a:ext uri="{FF2B5EF4-FFF2-40B4-BE49-F238E27FC236}">
                <a16:creationId xmlns:a16="http://schemas.microsoft.com/office/drawing/2014/main" id="{98B00C9C-B675-4B1E-AA75-3A539CCAF7E5}"/>
              </a:ext>
            </a:extLst>
          </p:cNvPr>
          <p:cNvSpPr txBox="1">
            <a:spLocks/>
          </p:cNvSpPr>
          <p:nvPr/>
        </p:nvSpPr>
        <p:spPr>
          <a:xfrm>
            <a:off x="431490" y="3580555"/>
            <a:ext cx="7276616" cy="12343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lgn="ctr">
              <a:spcBef>
                <a:spcPts val="0"/>
              </a:spcBef>
              <a:buNone/>
            </a:pPr>
            <a:r>
              <a:rPr lang="en-US" sz="1800" b="1" dirty="0">
                <a:latin typeface="Roboto Condensed" panose="02000000000000000000" pitchFamily="2" charset="0"/>
                <a:ea typeface="Roboto Condensed" panose="02000000000000000000" pitchFamily="2" charset="0"/>
              </a:rPr>
              <a:t>OBJECTIVE</a:t>
            </a:r>
            <a:r>
              <a:rPr lang="en-US" sz="1800" b="1" dirty="0"/>
              <a:t> </a:t>
            </a:r>
          </a:p>
          <a:p>
            <a:pPr marL="76200" indent="0" algn="ctr">
              <a:spcBef>
                <a:spcPts val="0"/>
              </a:spcBef>
              <a:buNone/>
            </a:pPr>
            <a:r>
              <a:rPr lang="en-US" sz="1600" i="0" dirty="0">
                <a:solidFill>
                  <a:srgbClr val="000000"/>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600" i="0" dirty="0">
                <a:solidFill>
                  <a:schemeClr val="bg2"/>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The Churn rate is around 17% which is high. Hence, reducing the Churn to 10%     will increase the revenue by 7%.</a:t>
            </a:r>
            <a:endParaRPr lang="en-US" sz="1600" dirty="0">
              <a:solidFill>
                <a:schemeClr val="bg2"/>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76200" indent="0" algn="ctr">
              <a:spcBef>
                <a:spcPts val="0"/>
              </a:spcBef>
              <a:buNone/>
            </a:pPr>
            <a:r>
              <a:rPr lang="en-US" sz="1600" dirty="0">
                <a:solidFill>
                  <a:schemeClr val="bg2"/>
                </a:solidFill>
                <a:latin typeface="Roboto Condensed Light" panose="02000000000000000000" pitchFamily="2" charset="0"/>
                <a:ea typeface="Roboto Condensed Light" panose="02000000000000000000" pitchFamily="2" charset="0"/>
                <a:cs typeface="Roboto Condensed Light" panose="02000000000000000000" pitchFamily="2" charset="0"/>
              </a:rPr>
              <a:t> Predict customer churn so that segmented offers can be given as part of a </a:t>
            </a:r>
          </a:p>
          <a:p>
            <a:pPr marL="76200" indent="0" algn="ctr">
              <a:spcBef>
                <a:spcPts val="0"/>
              </a:spcBef>
              <a:buNone/>
            </a:pPr>
            <a:r>
              <a:rPr lang="en-US" sz="1600" dirty="0">
                <a:solidFill>
                  <a:schemeClr val="bg2"/>
                </a:solidFill>
                <a:latin typeface="Roboto Condensed Light" panose="02000000000000000000" pitchFamily="2" charset="0"/>
                <a:ea typeface="Roboto Condensed Light" panose="02000000000000000000" pitchFamily="2" charset="0"/>
                <a:cs typeface="Roboto Condensed Light" panose="02000000000000000000" pitchFamily="2" charset="0"/>
              </a:rPr>
              <a:t>retention campaign </a:t>
            </a:r>
          </a:p>
        </p:txBody>
      </p:sp>
      <p:grpSp>
        <p:nvGrpSpPr>
          <p:cNvPr id="11" name="Google Shape;952;p46">
            <a:extLst>
              <a:ext uri="{FF2B5EF4-FFF2-40B4-BE49-F238E27FC236}">
                <a16:creationId xmlns:a16="http://schemas.microsoft.com/office/drawing/2014/main" id="{F9D0AAAB-D839-4DFE-BCA8-D02CC95EFC4A}"/>
              </a:ext>
            </a:extLst>
          </p:cNvPr>
          <p:cNvGrpSpPr/>
          <p:nvPr/>
        </p:nvGrpSpPr>
        <p:grpSpPr>
          <a:xfrm>
            <a:off x="320800" y="605928"/>
            <a:ext cx="323793" cy="339493"/>
            <a:chOff x="5961125" y="1623900"/>
            <a:chExt cx="427450" cy="448175"/>
          </a:xfrm>
        </p:grpSpPr>
        <p:sp>
          <p:nvSpPr>
            <p:cNvPr id="12" name="Google Shape;953;p46">
              <a:extLst>
                <a:ext uri="{FF2B5EF4-FFF2-40B4-BE49-F238E27FC236}">
                  <a16:creationId xmlns:a16="http://schemas.microsoft.com/office/drawing/2014/main" id="{924EA1E8-19C6-4E0F-BB51-0A84E9F8D266}"/>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4;p46">
              <a:extLst>
                <a:ext uri="{FF2B5EF4-FFF2-40B4-BE49-F238E27FC236}">
                  <a16:creationId xmlns:a16="http://schemas.microsoft.com/office/drawing/2014/main" id="{1EF47AC6-8B4A-4056-B181-5A7C4BFC0B03}"/>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5;p46">
              <a:extLst>
                <a:ext uri="{FF2B5EF4-FFF2-40B4-BE49-F238E27FC236}">
                  <a16:creationId xmlns:a16="http://schemas.microsoft.com/office/drawing/2014/main" id="{DE182883-07D1-491E-82D4-463077552AFE}"/>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6;p46">
              <a:extLst>
                <a:ext uri="{FF2B5EF4-FFF2-40B4-BE49-F238E27FC236}">
                  <a16:creationId xmlns:a16="http://schemas.microsoft.com/office/drawing/2014/main" id="{1C4B5B80-DADF-4E1E-8D49-875BF942C086}"/>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7;p46">
              <a:extLst>
                <a:ext uri="{FF2B5EF4-FFF2-40B4-BE49-F238E27FC236}">
                  <a16:creationId xmlns:a16="http://schemas.microsoft.com/office/drawing/2014/main" id="{A5A5B986-D866-43D9-A9A2-DBDC966671CB}"/>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8;p46">
              <a:extLst>
                <a:ext uri="{FF2B5EF4-FFF2-40B4-BE49-F238E27FC236}">
                  <a16:creationId xmlns:a16="http://schemas.microsoft.com/office/drawing/2014/main" id="{A9316D24-F1AA-4BF3-938E-69B14FBF94DB}"/>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9;p46">
              <a:extLst>
                <a:ext uri="{FF2B5EF4-FFF2-40B4-BE49-F238E27FC236}">
                  <a16:creationId xmlns:a16="http://schemas.microsoft.com/office/drawing/2014/main" id="{D4A95357-6C31-4D06-AA84-D5EED6E42A4D}"/>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668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 AND CONSTRAINTS</a:t>
            </a:r>
            <a:endParaRPr dirty="0"/>
          </a:p>
        </p:txBody>
      </p:sp>
      <p:sp>
        <p:nvSpPr>
          <p:cNvPr id="237" name="Google Shape;237;p16"/>
          <p:cNvSpPr txBox="1">
            <a:spLocks noGrp="1"/>
          </p:cNvSpPr>
          <p:nvPr>
            <p:ph type="body" idx="1"/>
          </p:nvPr>
        </p:nvSpPr>
        <p:spPr>
          <a:xfrm>
            <a:off x="577244" y="1356554"/>
            <a:ext cx="7868981"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2000" b="1" dirty="0"/>
              <a:t>Scope</a:t>
            </a:r>
          </a:p>
          <a:p>
            <a:pPr marL="457200" lvl="0" indent="-381000" algn="l" rtl="0">
              <a:spcBef>
                <a:spcPts val="0"/>
              </a:spcBef>
              <a:spcAft>
                <a:spcPts val="600"/>
              </a:spcAft>
              <a:buSzPts val="2400"/>
              <a:buChar char="▰"/>
            </a:pPr>
            <a:r>
              <a:rPr lang="en-US" sz="2000" dirty="0"/>
              <a:t>Best performing model for churn prediction </a:t>
            </a:r>
          </a:p>
          <a:p>
            <a:pPr marL="457200" lvl="0" indent="-381000" algn="l" rtl="0">
              <a:spcBef>
                <a:spcPts val="0"/>
              </a:spcBef>
              <a:spcAft>
                <a:spcPts val="600"/>
              </a:spcAft>
              <a:buSzPts val="2400"/>
              <a:buChar char="▰"/>
            </a:pPr>
            <a:r>
              <a:rPr lang="en-US" sz="2000" dirty="0"/>
              <a:t>Key insights and recommendations from EDA and model</a:t>
            </a:r>
          </a:p>
          <a:p>
            <a:pPr marL="457200" lvl="0" indent="-381000" algn="l" rtl="0">
              <a:spcBef>
                <a:spcPts val="0"/>
              </a:spcBef>
              <a:spcAft>
                <a:spcPts val="600"/>
              </a:spcAft>
              <a:buSzPts val="2400"/>
              <a:buChar char="▰"/>
            </a:pPr>
            <a:endParaRPr lang="en-US" sz="1800" dirty="0"/>
          </a:p>
          <a:p>
            <a:pPr marL="457200" lvl="0" indent="-381000" algn="l" rtl="0">
              <a:spcBef>
                <a:spcPts val="0"/>
              </a:spcBef>
              <a:spcAft>
                <a:spcPts val="0"/>
              </a:spcAft>
              <a:buSzPts val="2400"/>
              <a:buChar char="▰"/>
            </a:pPr>
            <a:endParaRPr lang="en-US" sz="1000" dirty="0"/>
          </a:p>
          <a:p>
            <a:pPr marL="76200" lvl="0" indent="0" algn="l" rtl="0">
              <a:spcBef>
                <a:spcPts val="0"/>
              </a:spcBef>
              <a:spcAft>
                <a:spcPts val="0"/>
              </a:spcAft>
              <a:buSzPts val="2400"/>
              <a:buNone/>
            </a:pPr>
            <a:r>
              <a:rPr lang="en-US" sz="2000" b="1" dirty="0"/>
              <a:t>Constraints</a:t>
            </a:r>
          </a:p>
          <a:p>
            <a:pPr marL="457200" lvl="0" indent="-381000" algn="l" rtl="0">
              <a:spcBef>
                <a:spcPts val="0"/>
              </a:spcBef>
              <a:spcAft>
                <a:spcPts val="0"/>
              </a:spcAft>
              <a:buSzPts val="2400"/>
              <a:buChar char="▰"/>
            </a:pPr>
            <a:r>
              <a:rPr lang="en-US" sz="2000" dirty="0"/>
              <a:t>Focus of prior retention campaigns not known – cashbacks, coupons</a:t>
            </a:r>
            <a:endParaRPr sz="2000" dirty="0"/>
          </a:p>
          <a:p>
            <a:pPr marL="457200" lvl="0" indent="-381000" algn="l" rtl="0">
              <a:spcBef>
                <a:spcPts val="1000"/>
              </a:spcBef>
              <a:spcAft>
                <a:spcPts val="0"/>
              </a:spcAft>
              <a:buSzPts val="2400"/>
              <a:buChar char="▰"/>
            </a:pPr>
            <a:r>
              <a:rPr lang="en-US" sz="2000" dirty="0"/>
              <a:t>Campaign Budget not known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090;p46">
            <a:extLst>
              <a:ext uri="{FF2B5EF4-FFF2-40B4-BE49-F238E27FC236}">
                <a16:creationId xmlns:a16="http://schemas.microsoft.com/office/drawing/2014/main" id="{8FEA6B7D-2007-432C-AC2E-7A429CCA8700}"/>
              </a:ext>
            </a:extLst>
          </p:cNvPr>
          <p:cNvSpPr/>
          <p:nvPr/>
        </p:nvSpPr>
        <p:spPr>
          <a:xfrm>
            <a:off x="270059" y="641446"/>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1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&amp; Modelling </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Modelling approach, model performance, best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93132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KEY INFORMATION ABOUT DATA</a:t>
            </a:r>
            <a:endParaRPr dirty="0"/>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Shape</a:t>
            </a:r>
            <a:endParaRPr b="1" dirty="0"/>
          </a:p>
          <a:p>
            <a:pPr marL="0" lvl="0" indent="0" algn="l" rtl="0">
              <a:spcBef>
                <a:spcPts val="0"/>
              </a:spcBef>
              <a:buNone/>
            </a:pPr>
            <a:r>
              <a:rPr lang="en-US" sz="1200" dirty="0"/>
              <a:t>Dataset contains </a:t>
            </a:r>
            <a:r>
              <a:rPr lang="en-US" sz="1200" b="1" dirty="0"/>
              <a:t>11260 rows</a:t>
            </a:r>
            <a:r>
              <a:rPr lang="en-US" sz="1200" dirty="0"/>
              <a:t> and </a:t>
            </a:r>
            <a:r>
              <a:rPr lang="en-US" sz="1200" b="1" dirty="0"/>
              <a:t>19 columns</a:t>
            </a:r>
          </a:p>
          <a:p>
            <a:pPr marL="171450" lvl="0" indent="-171450" algn="l" rtl="0">
              <a:spcBef>
                <a:spcPts val="0"/>
              </a:spcBef>
              <a:buFontTx/>
              <a:buChar char="-"/>
            </a:pPr>
            <a:r>
              <a:rPr lang="en-US" sz="1200" dirty="0"/>
              <a:t>5 float</a:t>
            </a:r>
          </a:p>
          <a:p>
            <a:pPr marL="171450" lvl="0" indent="-171450" algn="l" rtl="0">
              <a:spcBef>
                <a:spcPts val="0"/>
              </a:spcBef>
              <a:buFontTx/>
              <a:buChar char="-"/>
            </a:pPr>
            <a:r>
              <a:rPr lang="en-US" sz="1200" dirty="0"/>
              <a:t>2 integer</a:t>
            </a:r>
          </a:p>
          <a:p>
            <a:pPr marL="171450" lvl="0" indent="-171450" algn="l" rtl="0">
              <a:spcBef>
                <a:spcPts val="0"/>
              </a:spcBef>
              <a:buFontTx/>
              <a:buChar char="-"/>
            </a:pPr>
            <a:r>
              <a:rPr lang="en-US" sz="1200" dirty="0"/>
              <a:t>12 object </a:t>
            </a:r>
          </a:p>
          <a:p>
            <a:pPr marL="0" lvl="0" indent="0" algn="l" rtl="0">
              <a:spcBef>
                <a:spcPts val="0"/>
              </a:spcBef>
              <a:buNone/>
            </a:pPr>
            <a:endParaRPr sz="1200" dirty="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Nulls</a:t>
            </a:r>
            <a:endParaRPr b="1" dirty="0"/>
          </a:p>
          <a:p>
            <a:pPr marL="0" lvl="0" indent="0" algn="l" rtl="0">
              <a:spcBef>
                <a:spcPts val="0"/>
              </a:spcBef>
              <a:buNone/>
            </a:pPr>
            <a:r>
              <a:rPr lang="en" sz="1200" dirty="0"/>
              <a:t>- 4361 total nulls in all predictor fields</a:t>
            </a:r>
          </a:p>
          <a:p>
            <a:pPr marL="0" lvl="0" indent="0" algn="l" rtl="0">
              <a:spcBef>
                <a:spcPts val="0"/>
              </a:spcBef>
              <a:buNone/>
            </a:pPr>
            <a:r>
              <a:rPr lang="en-US" sz="1200" dirty="0"/>
              <a:t>- </a:t>
            </a:r>
            <a:r>
              <a:rPr lang="en-US" sz="1200" b="1" dirty="0"/>
              <a:t>2.28%</a:t>
            </a:r>
            <a:r>
              <a:rPr lang="en-US" sz="1200" dirty="0"/>
              <a:t> of all predictor fields</a:t>
            </a:r>
            <a:endParaRPr sz="1200" dirty="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Duplicates</a:t>
            </a:r>
            <a:endParaRPr b="1" dirty="0"/>
          </a:p>
          <a:p>
            <a:pPr marL="0" lvl="0" indent="0" algn="l" rtl="0">
              <a:spcBef>
                <a:spcPts val="0"/>
              </a:spcBef>
              <a:spcAft>
                <a:spcPts val="0"/>
              </a:spcAft>
              <a:buNone/>
            </a:pPr>
            <a:r>
              <a:rPr lang="en-US" sz="1200" b="1" dirty="0"/>
              <a:t>0 duplicates</a:t>
            </a:r>
            <a:r>
              <a:rPr lang="en-US" sz="1200" dirty="0"/>
              <a:t> in the dataset</a:t>
            </a:r>
            <a:endParaRPr sz="1200" dirty="0"/>
          </a:p>
          <a:p>
            <a:pPr marL="0" lvl="0" indent="0" algn="l" rtl="0">
              <a:spcBef>
                <a:spcPts val="1000"/>
              </a:spcBef>
              <a:spcAft>
                <a:spcPts val="1000"/>
              </a:spcAft>
              <a:buNone/>
            </a:pPr>
            <a:endParaRPr sz="12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Outliers</a:t>
            </a:r>
            <a:endParaRPr b="1" dirty="0"/>
          </a:p>
          <a:p>
            <a:pPr marL="0" lvl="0" indent="0" algn="l" rtl="0">
              <a:spcBef>
                <a:spcPts val="0"/>
              </a:spcBef>
              <a:buNone/>
            </a:pPr>
            <a:r>
              <a:rPr lang="en" sz="1200" dirty="0"/>
              <a:t>- 2658 outliers in numeric continuous columns</a:t>
            </a:r>
          </a:p>
          <a:p>
            <a:pPr marL="0" lvl="0" indent="0" algn="l" rtl="0">
              <a:spcBef>
                <a:spcPts val="0"/>
              </a:spcBef>
              <a:buNone/>
            </a:pPr>
            <a:r>
              <a:rPr lang="en-US" sz="1200" dirty="0"/>
              <a:t>- Constitutes </a:t>
            </a:r>
            <a:r>
              <a:rPr lang="en-US" sz="1200" b="1" dirty="0"/>
              <a:t>1.4%</a:t>
            </a:r>
            <a:r>
              <a:rPr lang="en-US" sz="1200" dirty="0"/>
              <a:t> of all predictor fields</a:t>
            </a:r>
            <a:endParaRPr sz="1200" dirty="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Data clean up</a:t>
            </a:r>
            <a:endParaRPr b="1" dirty="0"/>
          </a:p>
          <a:p>
            <a:pPr marL="0" lvl="0" indent="0" algn="l" rtl="0">
              <a:spcBef>
                <a:spcPts val="0"/>
              </a:spcBef>
              <a:buNone/>
            </a:pPr>
            <a:r>
              <a:rPr lang="en" sz="1200" dirty="0"/>
              <a:t>-</a:t>
            </a:r>
            <a:r>
              <a:rPr lang="en-US" sz="1200" b="1" dirty="0"/>
              <a:t>10 attributes</a:t>
            </a:r>
            <a:r>
              <a:rPr lang="en-US" sz="1200" dirty="0"/>
              <a:t> required clean-up</a:t>
            </a:r>
          </a:p>
          <a:p>
            <a:pPr marL="0" lvl="0" indent="0" algn="l" rtl="0">
              <a:spcBef>
                <a:spcPts val="0"/>
              </a:spcBef>
              <a:buNone/>
            </a:pPr>
            <a:r>
              <a:rPr lang="en-US" sz="1200" dirty="0"/>
              <a:t>- Junk characters such as #, &amp;, +, $, @ present</a:t>
            </a:r>
          </a:p>
          <a:p>
            <a:pPr marL="0" lvl="0" indent="0" algn="l" rtl="0">
              <a:spcBef>
                <a:spcPts val="0"/>
              </a:spcBef>
              <a:buNone/>
            </a:pPr>
            <a:r>
              <a:rPr lang="en-US" sz="1200" dirty="0"/>
              <a:t>- Different representations of same category present. E.g., Male and M, Female and F</a:t>
            </a:r>
            <a:endParaRPr sz="1200" dirty="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Target variable</a:t>
            </a:r>
          </a:p>
          <a:p>
            <a:pPr marL="0" lvl="0" indent="0" algn="l" rtl="0">
              <a:spcBef>
                <a:spcPts val="0"/>
              </a:spcBef>
              <a:buNone/>
            </a:pPr>
            <a:r>
              <a:rPr lang="en-US" sz="1200" dirty="0"/>
              <a:t>-Churn = 1 (Churned customer)</a:t>
            </a:r>
          </a:p>
          <a:p>
            <a:pPr marL="0" lvl="0" indent="0" algn="l" rtl="0">
              <a:spcBef>
                <a:spcPts val="0"/>
              </a:spcBef>
              <a:buNone/>
            </a:pPr>
            <a:r>
              <a:rPr lang="en-US" sz="1200" dirty="0"/>
              <a:t>  Churn = 0 (Active customer)</a:t>
            </a:r>
          </a:p>
          <a:p>
            <a:pPr marL="0" lvl="0" indent="0" algn="l" rtl="0">
              <a:spcBef>
                <a:spcPts val="0"/>
              </a:spcBef>
              <a:buNone/>
            </a:pPr>
            <a:r>
              <a:rPr lang="en-US" sz="1200" dirty="0"/>
              <a:t>-</a:t>
            </a:r>
            <a:r>
              <a:rPr lang="en-US" sz="1200" b="1" dirty="0"/>
              <a:t>16.8% </a:t>
            </a:r>
            <a:r>
              <a:rPr lang="en-US" sz="1200" dirty="0"/>
              <a:t>churned customers in dataset</a:t>
            </a:r>
          </a:p>
          <a:p>
            <a:pPr marL="0" lvl="0" indent="0" algn="l" rtl="0">
              <a:spcBef>
                <a:spcPts val="0"/>
              </a:spcBef>
              <a:buNone/>
            </a:pPr>
            <a:r>
              <a:rPr lang="en-US" sz="1200" dirty="0"/>
              <a:t>- Class imbalance</a:t>
            </a:r>
          </a:p>
        </p:txBody>
      </p:sp>
      <p:grpSp>
        <p:nvGrpSpPr>
          <p:cNvPr id="18" name="Google Shape;927;p46">
            <a:extLst>
              <a:ext uri="{FF2B5EF4-FFF2-40B4-BE49-F238E27FC236}">
                <a16:creationId xmlns:a16="http://schemas.microsoft.com/office/drawing/2014/main" id="{00CC4303-CD4C-465F-9C44-7D18F1B7444A}"/>
              </a:ext>
            </a:extLst>
          </p:cNvPr>
          <p:cNvGrpSpPr/>
          <p:nvPr/>
        </p:nvGrpSpPr>
        <p:grpSpPr>
          <a:xfrm>
            <a:off x="296255" y="610549"/>
            <a:ext cx="330270" cy="330251"/>
            <a:chOff x="1923675" y="1633650"/>
            <a:chExt cx="436000" cy="435975"/>
          </a:xfrm>
        </p:grpSpPr>
        <p:sp>
          <p:nvSpPr>
            <p:cNvPr id="19" name="Google Shape;928;p46">
              <a:extLst>
                <a:ext uri="{FF2B5EF4-FFF2-40B4-BE49-F238E27FC236}">
                  <a16:creationId xmlns:a16="http://schemas.microsoft.com/office/drawing/2014/main" id="{F1A2174D-E89C-40E4-BB0A-F633266C85AD}"/>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9;p46">
              <a:extLst>
                <a:ext uri="{FF2B5EF4-FFF2-40B4-BE49-F238E27FC236}">
                  <a16:creationId xmlns:a16="http://schemas.microsoft.com/office/drawing/2014/main" id="{F15E5310-13CA-4DDE-9438-40861CE2C432}"/>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0;p46">
              <a:extLst>
                <a:ext uri="{FF2B5EF4-FFF2-40B4-BE49-F238E27FC236}">
                  <a16:creationId xmlns:a16="http://schemas.microsoft.com/office/drawing/2014/main" id="{A219D74E-729C-4292-A256-0B6205CBEA17}"/>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1;p46">
              <a:extLst>
                <a:ext uri="{FF2B5EF4-FFF2-40B4-BE49-F238E27FC236}">
                  <a16:creationId xmlns:a16="http://schemas.microsoft.com/office/drawing/2014/main" id="{23C05480-1E0C-4A43-9224-AA25184B423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2;p46">
              <a:extLst>
                <a:ext uri="{FF2B5EF4-FFF2-40B4-BE49-F238E27FC236}">
                  <a16:creationId xmlns:a16="http://schemas.microsoft.com/office/drawing/2014/main" id="{2C15C090-7C38-4C83-A7A8-0DAFF6AD99F7}"/>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3;p46">
              <a:extLst>
                <a:ext uri="{FF2B5EF4-FFF2-40B4-BE49-F238E27FC236}">
                  <a16:creationId xmlns:a16="http://schemas.microsoft.com/office/drawing/2014/main" id="{57F4277C-B61F-424A-8036-6F6BEB29856F}"/>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31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236;p16">
            <a:extLst>
              <a:ext uri="{FF2B5EF4-FFF2-40B4-BE49-F238E27FC236}">
                <a16:creationId xmlns:a16="http://schemas.microsoft.com/office/drawing/2014/main" id="{E00AE3ED-12AC-49B7-A5D6-521B0DEF28CA}"/>
              </a:ext>
            </a:extLst>
          </p:cNvPr>
          <p:cNvSpPr txBox="1">
            <a:spLocks/>
          </p:cNvSpPr>
          <p:nvPr/>
        </p:nvSpPr>
        <p:spPr>
          <a:xfrm>
            <a:off x="105436" y="197956"/>
            <a:ext cx="5492400"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bg1"/>
                </a:solidFill>
                <a:latin typeface="Roboto Condensed" panose="02000000000000000000" pitchFamily="2" charset="0"/>
                <a:ea typeface="Roboto Condensed" panose="02000000000000000000" pitchFamily="2" charset="0"/>
              </a:rPr>
              <a:t>M</a:t>
            </a:r>
            <a:r>
              <a:rPr lang="en-IN" sz="1600" b="1" dirty="0">
                <a:solidFill>
                  <a:schemeClr val="bg1"/>
                </a:solidFill>
                <a:latin typeface="Roboto Condensed" panose="02000000000000000000" pitchFamily="2" charset="0"/>
                <a:ea typeface="Roboto Condensed" panose="02000000000000000000" pitchFamily="2" charset="0"/>
              </a:rPr>
              <a:t>odelling Approach</a:t>
            </a:r>
          </a:p>
        </p:txBody>
      </p:sp>
      <p:grpSp>
        <p:nvGrpSpPr>
          <p:cNvPr id="15" name="Group 14">
            <a:extLst>
              <a:ext uri="{FF2B5EF4-FFF2-40B4-BE49-F238E27FC236}">
                <a16:creationId xmlns:a16="http://schemas.microsoft.com/office/drawing/2014/main" id="{F5A92024-9294-4F22-B835-B05934F8EE46}"/>
              </a:ext>
            </a:extLst>
          </p:cNvPr>
          <p:cNvGrpSpPr/>
          <p:nvPr/>
        </p:nvGrpSpPr>
        <p:grpSpPr>
          <a:xfrm>
            <a:off x="565180" y="536852"/>
            <a:ext cx="4340480" cy="4533111"/>
            <a:chOff x="2959669" y="158457"/>
            <a:chExt cx="4340480" cy="4533111"/>
          </a:xfrm>
        </p:grpSpPr>
        <p:grpSp>
          <p:nvGrpSpPr>
            <p:cNvPr id="3" name="Group 2">
              <a:extLst>
                <a:ext uri="{FF2B5EF4-FFF2-40B4-BE49-F238E27FC236}">
                  <a16:creationId xmlns:a16="http://schemas.microsoft.com/office/drawing/2014/main" id="{4E234230-82AE-4863-A41F-A4A41FD948FC}"/>
                </a:ext>
              </a:extLst>
            </p:cNvPr>
            <p:cNvGrpSpPr/>
            <p:nvPr/>
          </p:nvGrpSpPr>
          <p:grpSpPr>
            <a:xfrm>
              <a:off x="2959669" y="158457"/>
              <a:ext cx="4329633" cy="4533111"/>
              <a:chOff x="2961524" y="230626"/>
              <a:chExt cx="4329633" cy="4533111"/>
            </a:xfrm>
          </p:grpSpPr>
          <p:sp>
            <p:nvSpPr>
              <p:cNvPr id="4" name="Freeform: Shape 3">
                <a:extLst>
                  <a:ext uri="{FF2B5EF4-FFF2-40B4-BE49-F238E27FC236}">
                    <a16:creationId xmlns:a16="http://schemas.microsoft.com/office/drawing/2014/main" id="{9BF55BBE-439A-4EC4-AFF4-ED6CFA80FF49}"/>
                  </a:ext>
                </a:extLst>
              </p:cNvPr>
              <p:cNvSpPr/>
              <p:nvPr/>
            </p:nvSpPr>
            <p:spPr>
              <a:xfrm>
                <a:off x="2971685" y="233542"/>
                <a:ext cx="715156" cy="960427"/>
              </a:xfrm>
              <a:custGeom>
                <a:avLst/>
                <a:gdLst>
                  <a:gd name="connsiteX0" fmla="*/ 0 w 960426"/>
                  <a:gd name="connsiteY0" fmla="*/ 0 h 715155"/>
                  <a:gd name="connsiteX1" fmla="*/ 602849 w 960426"/>
                  <a:gd name="connsiteY1" fmla="*/ 0 h 715155"/>
                  <a:gd name="connsiteX2" fmla="*/ 960426 w 960426"/>
                  <a:gd name="connsiteY2" fmla="*/ 357578 h 715155"/>
                  <a:gd name="connsiteX3" fmla="*/ 602849 w 960426"/>
                  <a:gd name="connsiteY3" fmla="*/ 715155 h 715155"/>
                  <a:gd name="connsiteX4" fmla="*/ 0 w 960426"/>
                  <a:gd name="connsiteY4" fmla="*/ 715155 h 715155"/>
                  <a:gd name="connsiteX5" fmla="*/ 357578 w 960426"/>
                  <a:gd name="connsiteY5" fmla="*/ 357578 h 715155"/>
                  <a:gd name="connsiteX6" fmla="*/ 0 w 960426"/>
                  <a:gd name="connsiteY6" fmla="*/ 0 h 71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426" h="715155">
                    <a:moveTo>
                      <a:pt x="960425" y="0"/>
                    </a:moveTo>
                    <a:lnTo>
                      <a:pt x="960425" y="448895"/>
                    </a:lnTo>
                    <a:lnTo>
                      <a:pt x="480212" y="715155"/>
                    </a:lnTo>
                    <a:lnTo>
                      <a:pt x="1" y="448895"/>
                    </a:lnTo>
                    <a:lnTo>
                      <a:pt x="1" y="0"/>
                    </a:lnTo>
                    <a:lnTo>
                      <a:pt x="480212" y="266261"/>
                    </a:lnTo>
                    <a:lnTo>
                      <a:pt x="96042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1" tIns="365199" rIns="7620" bIns="365197" numCol="1" spcCol="1270" anchor="ctr" anchorCtr="0">
                <a:noAutofit/>
              </a:bodyPr>
              <a:lstStyle/>
              <a:p>
                <a:pPr marL="0" lvl="0" indent="0" algn="ctr" defTabSz="533400">
                  <a:lnSpc>
                    <a:spcPct val="90000"/>
                  </a:lnSpc>
                  <a:spcBef>
                    <a:spcPct val="0"/>
                  </a:spcBef>
                  <a:spcAft>
                    <a:spcPct val="35000"/>
                  </a:spcAft>
                  <a:buNone/>
                </a:pPr>
                <a:r>
                  <a:rPr lang="en-US" sz="1200" b="1" i="0" u="none" strike="noStrike" kern="1200" cap="none" dirty="0">
                    <a:solidFill>
                      <a:schemeClr val="accent5"/>
                    </a:solidFill>
                    <a:latin typeface="Roboto Condensed Light"/>
                    <a:ea typeface="Roboto Condensed Light"/>
                    <a:cs typeface="Roboto Condensed Light"/>
                    <a:sym typeface="Roboto Condensed Light"/>
                  </a:rPr>
                  <a:t>Visual inspection</a:t>
                </a:r>
                <a:endParaRPr lang="en-IN" sz="1200" b="1" i="0" u="none" strike="noStrike" kern="1200" cap="none" dirty="0">
                  <a:solidFill>
                    <a:schemeClr val="accent5"/>
                  </a:solidFill>
                  <a:latin typeface="Roboto Condensed Light"/>
                  <a:ea typeface="Roboto Condensed Light"/>
                  <a:cs typeface="Roboto Condensed Light"/>
                  <a:sym typeface="Roboto Condensed Light"/>
                </a:endParaRPr>
              </a:p>
            </p:txBody>
          </p:sp>
          <p:sp>
            <p:nvSpPr>
              <p:cNvPr id="5" name="Freeform: Shape 4">
                <a:extLst>
                  <a:ext uri="{FF2B5EF4-FFF2-40B4-BE49-F238E27FC236}">
                    <a16:creationId xmlns:a16="http://schemas.microsoft.com/office/drawing/2014/main" id="{F172E0FA-2807-458C-9868-D038B109164F}"/>
                  </a:ext>
                </a:extLst>
              </p:cNvPr>
              <p:cNvSpPr/>
              <p:nvPr/>
            </p:nvSpPr>
            <p:spPr>
              <a:xfrm>
                <a:off x="3684726" y="230626"/>
                <a:ext cx="3604576" cy="638467"/>
              </a:xfrm>
              <a:custGeom>
                <a:avLst/>
                <a:gdLst>
                  <a:gd name="connsiteX0" fmla="*/ 106413 w 638466"/>
                  <a:gd name="connsiteY0" fmla="*/ 0 h 3604575"/>
                  <a:gd name="connsiteX1" fmla="*/ 532053 w 638466"/>
                  <a:gd name="connsiteY1" fmla="*/ 0 h 3604575"/>
                  <a:gd name="connsiteX2" fmla="*/ 638466 w 638466"/>
                  <a:gd name="connsiteY2" fmla="*/ 106413 h 3604575"/>
                  <a:gd name="connsiteX3" fmla="*/ 638466 w 638466"/>
                  <a:gd name="connsiteY3" fmla="*/ 3604575 h 3604575"/>
                  <a:gd name="connsiteX4" fmla="*/ 638466 w 638466"/>
                  <a:gd name="connsiteY4" fmla="*/ 3604575 h 3604575"/>
                  <a:gd name="connsiteX5" fmla="*/ 0 w 638466"/>
                  <a:gd name="connsiteY5" fmla="*/ 3604575 h 3604575"/>
                  <a:gd name="connsiteX6" fmla="*/ 0 w 638466"/>
                  <a:gd name="connsiteY6" fmla="*/ 3604575 h 3604575"/>
                  <a:gd name="connsiteX7" fmla="*/ 0 w 638466"/>
                  <a:gd name="connsiteY7" fmla="*/ 106413 h 3604575"/>
                  <a:gd name="connsiteX8" fmla="*/ 106413 w 638466"/>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466" h="3604575">
                    <a:moveTo>
                      <a:pt x="638466" y="600776"/>
                    </a:moveTo>
                    <a:lnTo>
                      <a:pt x="638466" y="3003799"/>
                    </a:lnTo>
                    <a:cubicBezTo>
                      <a:pt x="638466" y="3335595"/>
                      <a:pt x="630027" y="3604572"/>
                      <a:pt x="619617" y="3604572"/>
                    </a:cubicBezTo>
                    <a:lnTo>
                      <a:pt x="0" y="3604572"/>
                    </a:lnTo>
                    <a:lnTo>
                      <a:pt x="0" y="3604572"/>
                    </a:lnTo>
                    <a:lnTo>
                      <a:pt x="0" y="3"/>
                    </a:lnTo>
                    <a:lnTo>
                      <a:pt x="0" y="3"/>
                    </a:lnTo>
                    <a:lnTo>
                      <a:pt x="619617" y="3"/>
                    </a:lnTo>
                    <a:cubicBezTo>
                      <a:pt x="630027" y="3"/>
                      <a:pt x="638466" y="268980"/>
                      <a:pt x="638466" y="60077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6882" rIns="36882" bIns="36883" numCol="1" spcCol="1270" anchor="ctr" anchorCtr="0">
                <a:noAutofit/>
              </a:bodyPr>
              <a:lstStyle/>
              <a:p>
                <a:pPr marL="57150" lvl="3"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Observe rows &amp; columns, understand attributes, datatypes, nulls </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Perform data cleaning</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Statistical description</a:t>
                </a:r>
                <a:endParaRPr lang="en-IN" sz="900" kern="1200" dirty="0">
                  <a:latin typeface="Roboto Condensed" panose="02000000000000000000" pitchFamily="2" charset="0"/>
                  <a:ea typeface="Roboto Condensed" panose="02000000000000000000" pitchFamily="2" charset="0"/>
                </a:endParaRPr>
              </a:p>
            </p:txBody>
          </p:sp>
          <p:sp>
            <p:nvSpPr>
              <p:cNvPr id="6" name="Freeform: Shape 5">
                <a:extLst>
                  <a:ext uri="{FF2B5EF4-FFF2-40B4-BE49-F238E27FC236}">
                    <a16:creationId xmlns:a16="http://schemas.microsoft.com/office/drawing/2014/main" id="{04317046-A8F0-4BDD-A643-C38E8B88D028}"/>
                  </a:ext>
                </a:extLst>
              </p:cNvPr>
              <p:cNvSpPr/>
              <p:nvPr/>
            </p:nvSpPr>
            <p:spPr>
              <a:xfrm>
                <a:off x="2971685" y="1121718"/>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EDA</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8" name="Freeform: Shape 7">
                <a:extLst>
                  <a:ext uri="{FF2B5EF4-FFF2-40B4-BE49-F238E27FC236}">
                    <a16:creationId xmlns:a16="http://schemas.microsoft.com/office/drawing/2014/main" id="{CF75E565-39F6-444F-8E9B-FAD7CE7CD774}"/>
                  </a:ext>
                </a:extLst>
              </p:cNvPr>
              <p:cNvSpPr/>
              <p:nvPr/>
            </p:nvSpPr>
            <p:spPr>
              <a:xfrm>
                <a:off x="3676164" y="1114532"/>
                <a:ext cx="3604576" cy="576509"/>
              </a:xfrm>
              <a:custGeom>
                <a:avLst/>
                <a:gdLst>
                  <a:gd name="connsiteX0" fmla="*/ 96087 w 576508"/>
                  <a:gd name="connsiteY0" fmla="*/ 0 h 3604575"/>
                  <a:gd name="connsiteX1" fmla="*/ 480421 w 576508"/>
                  <a:gd name="connsiteY1" fmla="*/ 0 h 3604575"/>
                  <a:gd name="connsiteX2" fmla="*/ 576508 w 576508"/>
                  <a:gd name="connsiteY2" fmla="*/ 96087 h 3604575"/>
                  <a:gd name="connsiteX3" fmla="*/ 576508 w 576508"/>
                  <a:gd name="connsiteY3" fmla="*/ 3604575 h 3604575"/>
                  <a:gd name="connsiteX4" fmla="*/ 576508 w 576508"/>
                  <a:gd name="connsiteY4" fmla="*/ 3604575 h 3604575"/>
                  <a:gd name="connsiteX5" fmla="*/ 0 w 576508"/>
                  <a:gd name="connsiteY5" fmla="*/ 3604575 h 3604575"/>
                  <a:gd name="connsiteX6" fmla="*/ 0 w 576508"/>
                  <a:gd name="connsiteY6" fmla="*/ 3604575 h 3604575"/>
                  <a:gd name="connsiteX7" fmla="*/ 0 w 576508"/>
                  <a:gd name="connsiteY7" fmla="*/ 96087 h 3604575"/>
                  <a:gd name="connsiteX8" fmla="*/ 96087 w 576508"/>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508" h="3604575">
                    <a:moveTo>
                      <a:pt x="576508" y="600779"/>
                    </a:moveTo>
                    <a:lnTo>
                      <a:pt x="576508" y="3003796"/>
                    </a:lnTo>
                    <a:cubicBezTo>
                      <a:pt x="576508" y="3335593"/>
                      <a:pt x="569627" y="3604572"/>
                      <a:pt x="561140" y="3604572"/>
                    </a:cubicBezTo>
                    <a:lnTo>
                      <a:pt x="0" y="3604572"/>
                    </a:lnTo>
                    <a:lnTo>
                      <a:pt x="0" y="3604572"/>
                    </a:lnTo>
                    <a:lnTo>
                      <a:pt x="0" y="3"/>
                    </a:lnTo>
                    <a:lnTo>
                      <a:pt x="0" y="3"/>
                    </a:lnTo>
                    <a:lnTo>
                      <a:pt x="561140" y="3"/>
                    </a:lnTo>
                    <a:cubicBezTo>
                      <a:pt x="569627" y="3"/>
                      <a:pt x="576508" y="268982"/>
                      <a:pt x="576508" y="60077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3858" rIns="33858" bIns="33859" numCol="1" spcCol="1270" anchor="ctr" anchorCtr="0">
                <a:noAutofit/>
              </a:bodyPr>
              <a:lstStyle/>
              <a:p>
                <a:pPr marL="171450" lvl="2" indent="-171450" defTabSz="400050">
                  <a:lnSpc>
                    <a:spcPct val="90000"/>
                  </a:lnSpc>
                  <a:spcBef>
                    <a:spcPct val="0"/>
                  </a:spcBef>
                  <a:spcAft>
                    <a:spcPct val="15000"/>
                  </a:spcAft>
                  <a:buFont typeface="Arial" panose="020B0604020202020204" pitchFamily="34" charset="0"/>
                  <a:buChar char="•"/>
                </a:pPr>
                <a:r>
                  <a:rPr lang="en-US" sz="900" kern="1200" dirty="0">
                    <a:latin typeface="Roboto Condensed" panose="02000000000000000000" pitchFamily="2" charset="0"/>
                    <a:ea typeface="Roboto Condensed" panose="02000000000000000000" pitchFamily="2" charset="0"/>
                  </a:rPr>
                  <a:t>  Perform univariate and bivariate analysis</a:t>
                </a:r>
              </a:p>
              <a:p>
                <a:pPr marL="171450" lvl="2" indent="-171450" defTabSz="400050">
                  <a:lnSpc>
                    <a:spcPct val="90000"/>
                  </a:lnSpc>
                  <a:spcBef>
                    <a:spcPct val="0"/>
                  </a:spcBef>
                  <a:spcAft>
                    <a:spcPct val="15000"/>
                  </a:spcAft>
                  <a:buFont typeface="Arial" panose="020B0604020202020204" pitchFamily="34" charset="0"/>
                  <a:buChar char="•"/>
                </a:pPr>
                <a:r>
                  <a:rPr lang="en-US" sz="900" kern="1200" dirty="0">
                    <a:latin typeface="Roboto Condensed" panose="02000000000000000000" pitchFamily="2" charset="0"/>
                    <a:ea typeface="Roboto Condensed" panose="02000000000000000000" pitchFamily="2" charset="0"/>
                  </a:rPr>
                  <a:t>   Bad Data correction</a:t>
                </a:r>
                <a:endParaRPr lang="en-IN" sz="900" kern="1200" dirty="0">
                  <a:latin typeface="Roboto Condensed" panose="02000000000000000000" pitchFamily="2" charset="0"/>
                  <a:ea typeface="Roboto Condensed" panose="02000000000000000000" pitchFamily="2" charset="0"/>
                </a:endParaRPr>
              </a:p>
              <a:p>
                <a:pPr marL="171450" lvl="2" indent="-171450" defTabSz="400050">
                  <a:lnSpc>
                    <a:spcPct val="90000"/>
                  </a:lnSpc>
                  <a:spcBef>
                    <a:spcPct val="0"/>
                  </a:spcBef>
                  <a:spcAft>
                    <a:spcPct val="15000"/>
                  </a:spcAft>
                  <a:buFont typeface="Arial" panose="020B0604020202020204" pitchFamily="34" charset="0"/>
                  <a:buChar char="•"/>
                </a:pPr>
                <a:r>
                  <a:rPr lang="en-US" sz="900" kern="1200" dirty="0">
                    <a:latin typeface="Roboto Condensed" panose="02000000000000000000" pitchFamily="2" charset="0"/>
                    <a:ea typeface="Roboto Condensed" panose="02000000000000000000" pitchFamily="2" charset="0"/>
                  </a:rPr>
                  <a:t>   Correlations between variables</a:t>
                </a:r>
              </a:p>
            </p:txBody>
          </p:sp>
          <p:sp>
            <p:nvSpPr>
              <p:cNvPr id="9" name="Freeform: Shape 8">
                <a:extLst>
                  <a:ext uri="{FF2B5EF4-FFF2-40B4-BE49-F238E27FC236}">
                    <a16:creationId xmlns:a16="http://schemas.microsoft.com/office/drawing/2014/main" id="{B7A66B32-2394-4E3F-AFD5-F294E305C1D8}"/>
                  </a:ext>
                </a:extLst>
              </p:cNvPr>
              <p:cNvSpPr/>
              <p:nvPr/>
            </p:nvSpPr>
            <p:spPr>
              <a:xfrm>
                <a:off x="2971685" y="1931938"/>
                <a:ext cx="704735" cy="1016835"/>
              </a:xfrm>
              <a:custGeom>
                <a:avLst/>
                <a:gdLst>
                  <a:gd name="connsiteX0" fmla="*/ 0 w 959785"/>
                  <a:gd name="connsiteY0" fmla="*/ 0 h 704734"/>
                  <a:gd name="connsiteX1" fmla="*/ 607418 w 959785"/>
                  <a:gd name="connsiteY1" fmla="*/ 0 h 704734"/>
                  <a:gd name="connsiteX2" fmla="*/ 959785 w 959785"/>
                  <a:gd name="connsiteY2" fmla="*/ 352367 h 704734"/>
                  <a:gd name="connsiteX3" fmla="*/ 607418 w 959785"/>
                  <a:gd name="connsiteY3" fmla="*/ 704734 h 704734"/>
                  <a:gd name="connsiteX4" fmla="*/ 0 w 959785"/>
                  <a:gd name="connsiteY4" fmla="*/ 704734 h 704734"/>
                  <a:gd name="connsiteX5" fmla="*/ 352367 w 959785"/>
                  <a:gd name="connsiteY5" fmla="*/ 352367 h 704734"/>
                  <a:gd name="connsiteX6" fmla="*/ 0 w 959785"/>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9785" h="704734">
                    <a:moveTo>
                      <a:pt x="959784" y="0"/>
                    </a:moveTo>
                    <a:lnTo>
                      <a:pt x="959784" y="446004"/>
                    </a:lnTo>
                    <a:lnTo>
                      <a:pt x="479893" y="704734"/>
                    </a:lnTo>
                    <a:lnTo>
                      <a:pt x="1" y="446004"/>
                    </a:lnTo>
                    <a:lnTo>
                      <a:pt x="1" y="0"/>
                    </a:lnTo>
                    <a:lnTo>
                      <a:pt x="479893" y="258730"/>
                    </a:lnTo>
                    <a:lnTo>
                      <a:pt x="959784"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Data Preparation</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0" name="Freeform: Shape 9">
                <a:extLst>
                  <a:ext uri="{FF2B5EF4-FFF2-40B4-BE49-F238E27FC236}">
                    <a16:creationId xmlns:a16="http://schemas.microsoft.com/office/drawing/2014/main" id="{DC0C5DF3-86A3-460C-9AB1-A162FF589B80}"/>
                  </a:ext>
                </a:extLst>
              </p:cNvPr>
              <p:cNvSpPr/>
              <p:nvPr/>
            </p:nvSpPr>
            <p:spPr>
              <a:xfrm>
                <a:off x="3686581" y="1958250"/>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Missing value treatment</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Outlier treatment</a:t>
                </a: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Variable transformation (Encoding)</a:t>
                </a:r>
                <a:endParaRPr lang="en-IN" sz="900" kern="1200" dirty="0">
                  <a:latin typeface="Roboto Condensed" panose="02000000000000000000" pitchFamily="2" charset="0"/>
                  <a:ea typeface="Roboto Condensed" panose="02000000000000000000" pitchFamily="2" charset="0"/>
                </a:endParaRPr>
              </a:p>
            </p:txBody>
          </p:sp>
          <p:sp>
            <p:nvSpPr>
              <p:cNvPr id="11" name="Freeform: Shape 10">
                <a:extLst>
                  <a:ext uri="{FF2B5EF4-FFF2-40B4-BE49-F238E27FC236}">
                    <a16:creationId xmlns:a16="http://schemas.microsoft.com/office/drawing/2014/main" id="{DECE75E7-F10D-49E5-8CA1-2C366F68EAFE}"/>
                  </a:ext>
                </a:extLst>
              </p:cNvPr>
              <p:cNvSpPr/>
              <p:nvPr/>
            </p:nvSpPr>
            <p:spPr>
              <a:xfrm>
                <a:off x="2961524" y="2887131"/>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Pre- processing</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3" name="Freeform: Shape 12">
                <a:extLst>
                  <a:ext uri="{FF2B5EF4-FFF2-40B4-BE49-F238E27FC236}">
                    <a16:creationId xmlns:a16="http://schemas.microsoft.com/office/drawing/2014/main" id="{C49C844E-456B-424D-8392-2B8B2F389576}"/>
                  </a:ext>
                </a:extLst>
              </p:cNvPr>
              <p:cNvSpPr/>
              <p:nvPr/>
            </p:nvSpPr>
            <p:spPr>
              <a:xfrm>
                <a:off x="2971685" y="3746903"/>
                <a:ext cx="704735" cy="1016834"/>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6" tIns="359352" rIns="6985" bIns="359353" numCol="1" spcCol="1270" anchor="ctr" anchorCtr="0">
                <a:noAutofit/>
              </a:bodyPr>
              <a:lstStyle/>
              <a:p>
                <a:pPr marL="0" lvl="0" indent="0" algn="ctr" defTabSz="488950">
                  <a:lnSpc>
                    <a:spcPct val="90000"/>
                  </a:lnSpc>
                  <a:spcBef>
                    <a:spcPct val="0"/>
                  </a:spcBef>
                  <a:spcAft>
                    <a:spcPct val="35000"/>
                  </a:spcAft>
                  <a:buNone/>
                </a:pPr>
                <a:r>
                  <a:rPr lang="en-US" sz="1200" b="1" kern="1200" dirty="0">
                    <a:solidFill>
                      <a:srgbClr val="FF9800"/>
                    </a:solidFill>
                    <a:latin typeface="Roboto Condensed Light"/>
                    <a:ea typeface="Roboto Condensed Light"/>
                  </a:rPr>
                  <a:t>Modelling</a:t>
                </a:r>
                <a:endParaRPr lang="en-IN" sz="1200" b="1" kern="1200" dirty="0">
                  <a:solidFill>
                    <a:srgbClr val="FF9800"/>
                  </a:solidFill>
                  <a:latin typeface="Roboto Condensed Light"/>
                  <a:ea typeface="Roboto Condensed Light"/>
                </a:endParaRPr>
              </a:p>
            </p:txBody>
          </p:sp>
        </p:grpSp>
        <p:sp>
          <p:nvSpPr>
            <p:cNvPr id="19" name="Freeform: Shape 18">
              <a:extLst>
                <a:ext uri="{FF2B5EF4-FFF2-40B4-BE49-F238E27FC236}">
                  <a16:creationId xmlns:a16="http://schemas.microsoft.com/office/drawing/2014/main" id="{DBF687D4-EEB5-4C0A-8089-48C62692BB45}"/>
                </a:ext>
              </a:extLst>
            </p:cNvPr>
            <p:cNvSpPr/>
            <p:nvPr/>
          </p:nvSpPr>
          <p:spPr>
            <a:xfrm>
              <a:off x="3684726" y="2807778"/>
              <a:ext cx="3604576" cy="559199"/>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Low VIF variables hence  no major issue of multicollinearity in the model.</a:t>
              </a:r>
              <a:endParaRPr lang="en-IN" sz="900" kern="1200" dirty="0">
                <a:highlight>
                  <a:srgbClr val="FFFF00"/>
                </a:highlight>
                <a:latin typeface="Roboto Condensed" panose="02000000000000000000" pitchFamily="2" charset="0"/>
                <a:ea typeface="Roboto Condensed" panose="02000000000000000000" pitchFamily="2" charset="0"/>
              </a:endParaRP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Train-test split in 70:30 ratio</a:t>
              </a: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Scaling</a:t>
              </a:r>
              <a:endParaRPr lang="en-IN" sz="900" kern="1200" dirty="0">
                <a:latin typeface="Roboto Condensed" panose="02000000000000000000" pitchFamily="2" charset="0"/>
                <a:ea typeface="Roboto Condensed" panose="02000000000000000000" pitchFamily="2" charset="0"/>
              </a:endParaRPr>
            </a:p>
          </p:txBody>
        </p:sp>
        <p:sp>
          <p:nvSpPr>
            <p:cNvPr id="20" name="Freeform: Shape 19">
              <a:extLst>
                <a:ext uri="{FF2B5EF4-FFF2-40B4-BE49-F238E27FC236}">
                  <a16:creationId xmlns:a16="http://schemas.microsoft.com/office/drawing/2014/main" id="{4302804E-4BE3-44C4-B869-A702754F70B5}"/>
                </a:ext>
              </a:extLst>
            </p:cNvPr>
            <p:cNvSpPr/>
            <p:nvPr/>
          </p:nvSpPr>
          <p:spPr>
            <a:xfrm>
              <a:off x="3695573" y="3683097"/>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Try out different algorithms (30) &amp; evaluate performance on train and test</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Benchmark base model performance</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Tune hyper parameters and change data</a:t>
              </a: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Select best model based on evaluation metrics </a:t>
              </a:r>
              <a:endParaRPr lang="en-IN" sz="900" kern="1200" dirty="0">
                <a:latin typeface="Roboto Condensed" panose="02000000000000000000" pitchFamily="2" charset="0"/>
                <a:ea typeface="Roboto Condensed" panose="02000000000000000000" pitchFamily="2" charset="0"/>
              </a:endParaRPr>
            </a:p>
          </p:txBody>
        </p:sp>
      </p:grpSp>
      <p:sp>
        <p:nvSpPr>
          <p:cNvPr id="21" name="TextBox 20">
            <a:extLst>
              <a:ext uri="{FF2B5EF4-FFF2-40B4-BE49-F238E27FC236}">
                <a16:creationId xmlns:a16="http://schemas.microsoft.com/office/drawing/2014/main" id="{BEE8DB5F-3F2A-49AD-9865-C9335B516775}"/>
              </a:ext>
            </a:extLst>
          </p:cNvPr>
          <p:cNvSpPr txBox="1"/>
          <p:nvPr/>
        </p:nvSpPr>
        <p:spPr>
          <a:xfrm>
            <a:off x="5672585" y="846750"/>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8 Algorithms selected</a:t>
            </a:r>
          </a:p>
          <a:p>
            <a:pPr algn="ctr"/>
            <a:r>
              <a:rPr lang="en-US" sz="1100" dirty="0">
                <a:latin typeface="Roboto Condensed" panose="02000000000000000000" pitchFamily="2" charset="0"/>
                <a:ea typeface="Roboto Condensed" panose="02000000000000000000" pitchFamily="2" charset="0"/>
              </a:rPr>
              <a:t>Classifier versions from </a:t>
            </a:r>
            <a:r>
              <a:rPr lang="en-US" sz="1100" dirty="0" err="1">
                <a:latin typeface="Roboto Condensed" panose="02000000000000000000" pitchFamily="2" charset="0"/>
                <a:ea typeface="Roboto Condensed" panose="02000000000000000000" pitchFamily="2" charset="0"/>
              </a:rPr>
              <a:t>SKLearn</a:t>
            </a:r>
            <a:r>
              <a:rPr lang="en-US" sz="1100" dirty="0">
                <a:latin typeface="Roboto Condensed" panose="02000000000000000000" pitchFamily="2" charset="0"/>
                <a:ea typeface="Roboto Condensed" panose="02000000000000000000" pitchFamily="2" charset="0"/>
              </a:rPr>
              <a:t> .</a:t>
            </a:r>
            <a:endParaRPr lang="en-IN" sz="1100" dirty="0">
              <a:latin typeface="Roboto Condensed" panose="02000000000000000000" pitchFamily="2" charset="0"/>
              <a:ea typeface="Roboto Condensed" panose="02000000000000000000" pitchFamily="2" charset="0"/>
            </a:endParaRPr>
          </a:p>
        </p:txBody>
      </p:sp>
      <p:sp>
        <p:nvSpPr>
          <p:cNvPr id="23" name="TextBox 22">
            <a:extLst>
              <a:ext uri="{FF2B5EF4-FFF2-40B4-BE49-F238E27FC236}">
                <a16:creationId xmlns:a16="http://schemas.microsoft.com/office/drawing/2014/main" id="{A5E198AA-C7B5-44C4-AE1C-0728966DDD88}"/>
              </a:ext>
            </a:extLst>
          </p:cNvPr>
          <p:cNvSpPr txBox="1"/>
          <p:nvPr/>
        </p:nvSpPr>
        <p:spPr>
          <a:xfrm>
            <a:off x="5672587" y="269072"/>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evaluation criteria – Good fit, Interpretable, F1score, Precision, Recall for 1s</a:t>
            </a:r>
            <a:endParaRPr lang="en-IN" sz="1100" dirty="0">
              <a:latin typeface="Roboto Condensed" panose="02000000000000000000" pitchFamily="2" charset="0"/>
              <a:ea typeface="Roboto Condensed" panose="02000000000000000000" pitchFamily="2" charset="0"/>
            </a:endParaRPr>
          </a:p>
        </p:txBody>
      </p:sp>
      <p:sp>
        <p:nvSpPr>
          <p:cNvPr id="24" name="TextBox 23">
            <a:extLst>
              <a:ext uri="{FF2B5EF4-FFF2-40B4-BE49-F238E27FC236}">
                <a16:creationId xmlns:a16="http://schemas.microsoft.com/office/drawing/2014/main" id="{53009CEF-60C1-4653-AC25-3344B5F5E97F}"/>
              </a:ext>
            </a:extLst>
          </p:cNvPr>
          <p:cNvSpPr txBox="1"/>
          <p:nvPr/>
        </p:nvSpPr>
        <p:spPr>
          <a:xfrm>
            <a:off x="5672584" y="139122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Base model with default hyperparameters</a:t>
            </a:r>
          </a:p>
          <a:p>
            <a:pPr algn="ctr"/>
            <a:r>
              <a:rPr lang="en-US" sz="1100" dirty="0">
                <a:latin typeface="Roboto Condensed" panose="02000000000000000000" pitchFamily="2" charset="0"/>
                <a:ea typeface="Roboto Condensed" panose="02000000000000000000" pitchFamily="2" charset="0"/>
              </a:rPr>
              <a:t>for benchmarking</a:t>
            </a:r>
            <a:endParaRPr lang="en-IN" sz="1100" dirty="0">
              <a:latin typeface="Roboto Condensed" panose="02000000000000000000" pitchFamily="2" charset="0"/>
              <a:ea typeface="Roboto Condensed" panose="02000000000000000000" pitchFamily="2" charset="0"/>
            </a:endParaRPr>
          </a:p>
        </p:txBody>
      </p:sp>
      <p:sp>
        <p:nvSpPr>
          <p:cNvPr id="25" name="TextBox 24">
            <a:extLst>
              <a:ext uri="{FF2B5EF4-FFF2-40B4-BE49-F238E27FC236}">
                <a16:creationId xmlns:a16="http://schemas.microsoft.com/office/drawing/2014/main" id="{92F9ABFF-7C8C-4775-9233-13615F658235}"/>
              </a:ext>
            </a:extLst>
          </p:cNvPr>
          <p:cNvSpPr txBox="1"/>
          <p:nvPr/>
        </p:nvSpPr>
        <p:spPr>
          <a:xfrm>
            <a:off x="5672584" y="1920818"/>
            <a:ext cx="2906233" cy="938719"/>
          </a:xfrm>
          <a:prstGeom prst="rect">
            <a:avLst/>
          </a:prstGeom>
          <a:noFill/>
          <a:ln w="22225">
            <a:solidFill>
              <a:schemeClr val="accent5"/>
            </a:solidFill>
          </a:ln>
        </p:spPr>
        <p:txBody>
          <a:bodyPr wrap="square" rtlCol="0">
            <a:spAutoFit/>
          </a:bodyPr>
          <a:lstStyle/>
          <a:p>
            <a:pPr algn="ctr"/>
            <a:r>
              <a:rPr lang="en-US" sz="1100" b="1" dirty="0">
                <a:latin typeface="Roboto Condensed" panose="02000000000000000000" pitchFamily="2" charset="0"/>
                <a:ea typeface="Roboto Condensed" panose="02000000000000000000" pitchFamily="2" charset="0"/>
              </a:rPr>
              <a:t>Performance improvement</a:t>
            </a:r>
          </a:p>
          <a:p>
            <a:pPr marL="228600" indent="-228600">
              <a:buAutoNum type="arabicPeriod"/>
            </a:pPr>
            <a:r>
              <a:rPr lang="en-US" sz="1100" dirty="0">
                <a:latin typeface="Roboto Condensed" panose="02000000000000000000" pitchFamily="2" charset="0"/>
                <a:ea typeface="Roboto Condensed" panose="02000000000000000000" pitchFamily="2" charset="0"/>
              </a:rPr>
              <a:t>Data changed for different trials</a:t>
            </a:r>
          </a:p>
          <a:p>
            <a:pPr marL="228600" indent="-228600">
              <a:buAutoNum type="arabicPeriod"/>
            </a:pPr>
            <a:r>
              <a:rPr lang="en-US" sz="1100" dirty="0">
                <a:latin typeface="Roboto Condensed" panose="02000000000000000000" pitchFamily="2" charset="0"/>
                <a:ea typeface="Roboto Condensed" panose="02000000000000000000" pitchFamily="2" charset="0"/>
              </a:rPr>
              <a:t>Hyperparameters tuned (Grid Search)</a:t>
            </a:r>
          </a:p>
          <a:p>
            <a:pPr marL="228600" indent="-228600">
              <a:buAutoNum type="arabicPeriod"/>
            </a:pPr>
            <a:r>
              <a:rPr lang="en-US" sz="1100" dirty="0">
                <a:latin typeface="Roboto Condensed" panose="02000000000000000000" pitchFamily="2" charset="0"/>
                <a:ea typeface="Roboto Condensed" panose="02000000000000000000" pitchFamily="2" charset="0"/>
              </a:rPr>
              <a:t>Regularization</a:t>
            </a:r>
          </a:p>
          <a:p>
            <a:pPr marL="228600" indent="-228600">
              <a:buAutoNum type="arabicPeriod"/>
            </a:pPr>
            <a:r>
              <a:rPr lang="en-US" sz="1100" dirty="0">
                <a:latin typeface="Roboto Condensed" panose="02000000000000000000" pitchFamily="2" charset="0"/>
                <a:ea typeface="Roboto Condensed" panose="02000000000000000000" pitchFamily="2" charset="0"/>
              </a:rPr>
              <a:t>Ensembles</a:t>
            </a:r>
            <a:endParaRPr lang="en-IN" sz="1100" dirty="0">
              <a:latin typeface="Roboto Condensed" panose="02000000000000000000" pitchFamily="2" charset="0"/>
              <a:ea typeface="Roboto Condensed" panose="02000000000000000000" pitchFamily="2" charset="0"/>
            </a:endParaRPr>
          </a:p>
        </p:txBody>
      </p:sp>
      <p:sp>
        <p:nvSpPr>
          <p:cNvPr id="28" name="TextBox 27">
            <a:extLst>
              <a:ext uri="{FF2B5EF4-FFF2-40B4-BE49-F238E27FC236}">
                <a16:creationId xmlns:a16="http://schemas.microsoft.com/office/drawing/2014/main" id="{C42EB95C-0A68-4EEA-B38C-BC71AA596EF1}"/>
              </a:ext>
            </a:extLst>
          </p:cNvPr>
          <p:cNvSpPr txBox="1"/>
          <p:nvPr/>
        </p:nvSpPr>
        <p:spPr>
          <a:xfrm>
            <a:off x="5672584" y="297451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Best model within each algorithm selected based on evaluation criteria</a:t>
            </a:r>
            <a:endParaRPr lang="en-IN" sz="1100" dirty="0">
              <a:latin typeface="Roboto Condensed" panose="02000000000000000000" pitchFamily="2" charset="0"/>
              <a:ea typeface="Roboto Condensed" panose="02000000000000000000" pitchFamily="2" charset="0"/>
            </a:endParaRPr>
          </a:p>
        </p:txBody>
      </p:sp>
      <p:sp>
        <p:nvSpPr>
          <p:cNvPr id="29" name="TextBox 28">
            <a:extLst>
              <a:ext uri="{FF2B5EF4-FFF2-40B4-BE49-F238E27FC236}">
                <a16:creationId xmlns:a16="http://schemas.microsoft.com/office/drawing/2014/main" id="{5552CEAF-D790-4BA7-B427-4132A47A6CA2}"/>
              </a:ext>
            </a:extLst>
          </p:cNvPr>
          <p:cNvSpPr txBox="1"/>
          <p:nvPr/>
        </p:nvSpPr>
        <p:spPr>
          <a:xfrm>
            <a:off x="5672584" y="3529928"/>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performance comparison across best models of all algorithms</a:t>
            </a:r>
            <a:endParaRPr lang="en-IN" sz="1100" dirty="0">
              <a:latin typeface="Roboto Condensed" panose="02000000000000000000" pitchFamily="2" charset="0"/>
              <a:ea typeface="Roboto Condensed" panose="02000000000000000000" pitchFamily="2" charset="0"/>
            </a:endParaRPr>
          </a:p>
        </p:txBody>
      </p:sp>
      <p:sp>
        <p:nvSpPr>
          <p:cNvPr id="31" name="TextBox 30">
            <a:extLst>
              <a:ext uri="{FF2B5EF4-FFF2-40B4-BE49-F238E27FC236}">
                <a16:creationId xmlns:a16="http://schemas.microsoft.com/office/drawing/2014/main" id="{13DE9330-4992-413A-ACEA-BC4038A6B4BB}"/>
              </a:ext>
            </a:extLst>
          </p:cNvPr>
          <p:cNvSpPr txBox="1"/>
          <p:nvPr/>
        </p:nvSpPr>
        <p:spPr>
          <a:xfrm>
            <a:off x="5672584" y="4110202"/>
            <a:ext cx="2906233" cy="261610"/>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Decide best model</a:t>
            </a:r>
            <a:endParaRPr lang="en-IN" sz="1100" dirty="0">
              <a:latin typeface="Roboto Condensed" panose="02000000000000000000" pitchFamily="2" charset="0"/>
              <a:ea typeface="Roboto Condensed" panose="02000000000000000000" pitchFamily="2" charset="0"/>
            </a:endParaRPr>
          </a:p>
        </p:txBody>
      </p:sp>
      <p:sp>
        <p:nvSpPr>
          <p:cNvPr id="32" name="Rectangle 31">
            <a:extLst>
              <a:ext uri="{FF2B5EF4-FFF2-40B4-BE49-F238E27FC236}">
                <a16:creationId xmlns:a16="http://schemas.microsoft.com/office/drawing/2014/main" id="{1923D255-6195-4BF7-9DFB-2C54875DD2E7}"/>
              </a:ext>
            </a:extLst>
          </p:cNvPr>
          <p:cNvSpPr/>
          <p:nvPr/>
        </p:nvSpPr>
        <p:spPr>
          <a:xfrm>
            <a:off x="5597836" y="168929"/>
            <a:ext cx="3081707" cy="4352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FB9EB9D5-9460-4F40-A822-F147B330353B}"/>
              </a:ext>
            </a:extLst>
          </p:cNvPr>
          <p:cNvCxnSpPr>
            <a:cxnSpLocks/>
            <a:stCxn id="20" idx="2"/>
          </p:cNvCxnSpPr>
          <p:nvPr/>
        </p:nvCxnSpPr>
        <p:spPr>
          <a:xfrm flipV="1">
            <a:off x="4905660" y="219730"/>
            <a:ext cx="666198" cy="38590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5828C9-E26B-4B4D-BC16-93D61ADFD5D0}"/>
              </a:ext>
            </a:extLst>
          </p:cNvPr>
          <p:cNvCxnSpPr>
            <a:cxnSpLocks/>
          </p:cNvCxnSpPr>
          <p:nvPr/>
        </p:nvCxnSpPr>
        <p:spPr>
          <a:xfrm flipV="1">
            <a:off x="4868286" y="4528512"/>
            <a:ext cx="703572" cy="10798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5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12748"/>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MODEL PERFORMANCE</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4" name="Google Shape;344;p23"/>
          <p:cNvGrpSpPr/>
          <p:nvPr/>
        </p:nvGrpSpPr>
        <p:grpSpPr>
          <a:xfrm>
            <a:off x="307844" y="568986"/>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5814EFE4-9F9D-40A7-B541-84976FF5961C}"/>
              </a:ext>
            </a:extLst>
          </p:cNvPr>
          <p:cNvSpPr/>
          <p:nvPr/>
        </p:nvSpPr>
        <p:spPr>
          <a:xfrm>
            <a:off x="38601" y="1757363"/>
            <a:ext cx="9066799" cy="3357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CF1058-4739-4CCE-9512-DFB3AB483B7D}"/>
              </a:ext>
            </a:extLst>
          </p:cNvPr>
          <p:cNvSpPr txBox="1"/>
          <p:nvPr/>
        </p:nvSpPr>
        <p:spPr>
          <a:xfrm>
            <a:off x="814275" y="4784651"/>
            <a:ext cx="5423492" cy="261610"/>
          </a:xfrm>
          <a:prstGeom prst="rect">
            <a:avLst/>
          </a:prstGeom>
          <a:noFill/>
        </p:spPr>
        <p:txBody>
          <a:bodyPr wrap="square" rtlCol="0">
            <a:spAutoFit/>
          </a:bodyPr>
          <a:lstStyle/>
          <a:p>
            <a:r>
              <a:rPr lang="en-US" sz="1050" dirty="0"/>
              <a:t>Detailed model performance of Gradient boost is given in </a:t>
            </a:r>
            <a:r>
              <a:rPr lang="en-US" sz="1050" dirty="0">
                <a:hlinkClick r:id="rId3" action="ppaction://hlinksldjump"/>
              </a:rPr>
              <a:t>Appendix</a:t>
            </a:r>
            <a:endParaRPr lang="en-IN" sz="1050" dirty="0"/>
          </a:p>
        </p:txBody>
      </p:sp>
      <p:pic>
        <p:nvPicPr>
          <p:cNvPr id="7" name="Picture 6">
            <a:extLst>
              <a:ext uri="{FF2B5EF4-FFF2-40B4-BE49-F238E27FC236}">
                <a16:creationId xmlns:a16="http://schemas.microsoft.com/office/drawing/2014/main" id="{4DB7379A-A8DA-D23C-FC36-8B57017CFB74}"/>
              </a:ext>
            </a:extLst>
          </p:cNvPr>
          <p:cNvPicPr>
            <a:picLocks noChangeAspect="1"/>
          </p:cNvPicPr>
          <p:nvPr/>
        </p:nvPicPr>
        <p:blipFill>
          <a:blip r:embed="rId4"/>
          <a:stretch>
            <a:fillRect/>
          </a:stretch>
        </p:blipFill>
        <p:spPr>
          <a:xfrm>
            <a:off x="38600" y="1175259"/>
            <a:ext cx="9066799" cy="3461241"/>
          </a:xfrm>
          <a:prstGeom prst="rect">
            <a:avLst/>
          </a:prstGeom>
        </p:spPr>
      </p:pic>
    </p:spTree>
    <p:extLst>
      <p:ext uri="{BB962C8B-B14F-4D97-AF65-F5344CB8AC3E}">
        <p14:creationId xmlns:p14="http://schemas.microsoft.com/office/powerpoint/2010/main" val="10984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4415770" y="2310461"/>
            <a:ext cx="4473049" cy="469359"/>
            <a:chOff x="-1535283" y="1287958"/>
            <a:chExt cx="11486583" cy="2067202"/>
          </a:xfrm>
        </p:grpSpPr>
        <p:sp>
          <p:nvSpPr>
            <p:cNvPr id="390" name="Google Shape;390;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4407833" y="3249769"/>
            <a:ext cx="4473049" cy="469359"/>
            <a:chOff x="-1535283" y="1287958"/>
            <a:chExt cx="11486583" cy="2067202"/>
          </a:xfrm>
        </p:grpSpPr>
        <p:sp>
          <p:nvSpPr>
            <p:cNvPr id="396" name="Google Shape;396;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4404710" y="1452756"/>
            <a:ext cx="4473049" cy="469359"/>
            <a:chOff x="-1535283" y="1287958"/>
            <a:chExt cx="11486583" cy="2067202"/>
          </a:xfrm>
        </p:grpSpPr>
        <p:sp>
          <p:nvSpPr>
            <p:cNvPr id="402" name="Google Shape;402;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4901022" y="1575668"/>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Good fit</a:t>
            </a:r>
            <a:endParaRPr sz="1800" dirty="0"/>
          </a:p>
        </p:txBody>
      </p:sp>
      <p:sp>
        <p:nvSpPr>
          <p:cNvPr id="408" name="Google Shape;408;p26"/>
          <p:cNvSpPr txBox="1">
            <a:spLocks noGrp="1"/>
          </p:cNvSpPr>
          <p:nvPr>
            <p:ph type="subTitle" idx="4294967295"/>
          </p:nvPr>
        </p:nvSpPr>
        <p:spPr>
          <a:xfrm>
            <a:off x="4887093" y="1882764"/>
            <a:ext cx="3473874" cy="239511"/>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chemeClr val="accent3">
                    <a:lumMod val="50000"/>
                  </a:schemeClr>
                </a:solidFill>
              </a:rPr>
              <a:t>Comparable train and test performances</a:t>
            </a:r>
            <a:endParaRPr sz="1600" dirty="0">
              <a:solidFill>
                <a:schemeClr val="accent3">
                  <a:lumMod val="50000"/>
                </a:schemeClr>
              </a:solidFill>
            </a:endParaRPr>
          </a:p>
        </p:txBody>
      </p:sp>
      <p:sp>
        <p:nvSpPr>
          <p:cNvPr id="409" name="Google Shape;409;p26"/>
          <p:cNvSpPr txBox="1">
            <a:spLocks noGrp="1"/>
          </p:cNvSpPr>
          <p:nvPr>
            <p:ph type="ctrTitle" idx="4294967295"/>
          </p:nvPr>
        </p:nvSpPr>
        <p:spPr>
          <a:xfrm>
            <a:off x="4904145" y="335040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Interpretable</a:t>
            </a:r>
            <a:endParaRPr sz="1800" dirty="0"/>
          </a:p>
        </p:txBody>
      </p:sp>
      <p:sp>
        <p:nvSpPr>
          <p:cNvPr id="410" name="Google Shape;410;p26"/>
          <p:cNvSpPr txBox="1">
            <a:spLocks noGrp="1"/>
          </p:cNvSpPr>
          <p:nvPr>
            <p:ph type="subTitle" idx="4294967295"/>
          </p:nvPr>
        </p:nvSpPr>
        <p:spPr>
          <a:xfrm>
            <a:off x="4924797" y="3640201"/>
            <a:ext cx="3473874" cy="483387"/>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Random forest Feature importances provided by Sklearn</a:t>
            </a:r>
            <a:endParaRPr sz="1600" dirty="0">
              <a:solidFill>
                <a:srgbClr val="3F5378"/>
              </a:solidFill>
            </a:endParaRPr>
          </a:p>
        </p:txBody>
      </p:sp>
      <p:sp>
        <p:nvSpPr>
          <p:cNvPr id="411" name="Google Shape;411;p26"/>
          <p:cNvSpPr txBox="1">
            <a:spLocks noGrp="1"/>
          </p:cNvSpPr>
          <p:nvPr>
            <p:ph type="ctrTitle" idx="4294967295"/>
          </p:nvPr>
        </p:nvSpPr>
        <p:spPr>
          <a:xfrm>
            <a:off x="4912082" y="241288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Precision, F1 score &amp; Accuracy</a:t>
            </a:r>
            <a:endParaRPr sz="1800" dirty="0"/>
          </a:p>
        </p:txBody>
      </p:sp>
      <p:sp>
        <p:nvSpPr>
          <p:cNvPr id="412" name="Google Shape;412;p26"/>
          <p:cNvSpPr txBox="1">
            <a:spLocks noGrp="1"/>
          </p:cNvSpPr>
          <p:nvPr>
            <p:ph type="subTitle" idx="4294967295"/>
          </p:nvPr>
        </p:nvSpPr>
        <p:spPr>
          <a:xfrm>
            <a:off x="4912082" y="2700893"/>
            <a:ext cx="3473874" cy="497767"/>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Precision, Recall, F1-Score, Accuracy and AUC are highest</a:t>
            </a:r>
            <a:endParaRPr sz="1600" dirty="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7" name="Google Shape;236;p16">
            <a:extLst>
              <a:ext uri="{FF2B5EF4-FFF2-40B4-BE49-F238E27FC236}">
                <a16:creationId xmlns:a16="http://schemas.microsoft.com/office/drawing/2014/main" id="{D2E5F6D0-775F-41F2-B232-6B9B619A2233}"/>
              </a:ext>
            </a:extLst>
          </p:cNvPr>
          <p:cNvSpPr txBox="1">
            <a:spLocks/>
          </p:cNvSpPr>
          <p:nvPr/>
        </p:nvSpPr>
        <p:spPr>
          <a:xfrm>
            <a:off x="-14622" y="225113"/>
            <a:ext cx="2020631"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bg1"/>
                </a:solidFill>
                <a:latin typeface="Roboto Condensed" panose="02000000000000000000" pitchFamily="2" charset="0"/>
                <a:ea typeface="Roboto Condensed" panose="02000000000000000000" pitchFamily="2" charset="0"/>
              </a:rPr>
              <a:t>Best model</a:t>
            </a:r>
            <a:endParaRPr lang="en-IN" sz="1800" b="1" dirty="0">
              <a:solidFill>
                <a:schemeClr val="bg1"/>
              </a:solidFill>
              <a:latin typeface="Roboto Condensed" panose="02000000000000000000" pitchFamily="2" charset="0"/>
              <a:ea typeface="Roboto Condensed" panose="02000000000000000000" pitchFamily="2" charset="0"/>
            </a:endParaRPr>
          </a:p>
        </p:txBody>
      </p:sp>
      <p:sp>
        <p:nvSpPr>
          <p:cNvPr id="2" name="TextBox 1">
            <a:extLst>
              <a:ext uri="{FF2B5EF4-FFF2-40B4-BE49-F238E27FC236}">
                <a16:creationId xmlns:a16="http://schemas.microsoft.com/office/drawing/2014/main" id="{E9D74A8B-2C4A-41EE-AF8B-336887709218}"/>
              </a:ext>
            </a:extLst>
          </p:cNvPr>
          <p:cNvSpPr txBox="1"/>
          <p:nvPr/>
        </p:nvSpPr>
        <p:spPr>
          <a:xfrm>
            <a:off x="177209" y="4522381"/>
            <a:ext cx="4238561" cy="553998"/>
          </a:xfrm>
          <a:prstGeom prst="rect">
            <a:avLst/>
          </a:prstGeom>
          <a:noFill/>
        </p:spPr>
        <p:txBody>
          <a:bodyPr wrap="square" rtlCol="0">
            <a:spAutoFit/>
          </a:bodyPr>
          <a:lstStyle/>
          <a:p>
            <a:r>
              <a:rPr lang="en-US" sz="1000" dirty="0">
                <a:latin typeface="Roboto Condensed" panose="02000000000000000000" pitchFamily="2" charset="0"/>
                <a:ea typeface="Roboto Condensed" panose="02000000000000000000" pitchFamily="2" charset="0"/>
              </a:rPr>
              <a:t>Where </a:t>
            </a:r>
          </a:p>
          <a:p>
            <a:r>
              <a:rPr lang="en-US" sz="1000" dirty="0">
                <a:latin typeface="Roboto Condensed" panose="02000000000000000000" pitchFamily="2" charset="0"/>
                <a:ea typeface="Roboto Condensed" panose="02000000000000000000" pitchFamily="2" charset="0"/>
              </a:rPr>
              <a:t>True positive rate/ Sensitivity/Recall   = TP/ TP+FN = TP/ Actual total positives</a:t>
            </a:r>
          </a:p>
          <a:p>
            <a:r>
              <a:rPr lang="en-IN" sz="1000" dirty="0">
                <a:latin typeface="Roboto Condensed" panose="02000000000000000000" pitchFamily="2" charset="0"/>
                <a:ea typeface="Roboto Condensed" panose="02000000000000000000" pitchFamily="2" charset="0"/>
              </a:rPr>
              <a:t>False positive rate/1-Specificity           = FP/FP+TN  = FP/ Actual total negatives</a:t>
            </a:r>
          </a:p>
        </p:txBody>
      </p:sp>
      <p:sp>
        <p:nvSpPr>
          <p:cNvPr id="4" name="TextBox 3">
            <a:extLst>
              <a:ext uri="{FF2B5EF4-FFF2-40B4-BE49-F238E27FC236}">
                <a16:creationId xmlns:a16="http://schemas.microsoft.com/office/drawing/2014/main" id="{DA278E8E-D19D-4923-A848-5DFDEB711DF9}"/>
              </a:ext>
            </a:extLst>
          </p:cNvPr>
          <p:cNvSpPr txBox="1"/>
          <p:nvPr/>
        </p:nvSpPr>
        <p:spPr>
          <a:xfrm>
            <a:off x="0" y="621715"/>
            <a:ext cx="4301165" cy="630942"/>
          </a:xfrm>
          <a:prstGeom prst="rect">
            <a:avLst/>
          </a:prstGeom>
          <a:noFill/>
        </p:spPr>
        <p:txBody>
          <a:bodyPr wrap="square" rtlCol="0">
            <a:spAutoFit/>
          </a:bodyPr>
          <a:lstStyle/>
          <a:p>
            <a:pPr algn="ctr"/>
            <a:r>
              <a:rPr lang="en-US" b="1" dirty="0">
                <a:solidFill>
                  <a:schemeClr val="accent1"/>
                </a:solidFill>
                <a:latin typeface="Roboto Condensed" panose="02000000000000000000" pitchFamily="2" charset="0"/>
                <a:ea typeface="Roboto Condensed" panose="02000000000000000000" pitchFamily="2" charset="0"/>
              </a:rPr>
              <a:t>ROC curve and AUC</a:t>
            </a:r>
          </a:p>
          <a:p>
            <a:pPr algn="ctr"/>
            <a:r>
              <a:rPr lang="en-US" sz="1050" dirty="0">
                <a:latin typeface="Roboto Condensed" panose="02000000000000000000" pitchFamily="2" charset="0"/>
                <a:ea typeface="Roboto Condensed" panose="02000000000000000000" pitchFamily="2" charset="0"/>
              </a:rPr>
              <a:t>ROC : Performance of classification model at all classification thresholds</a:t>
            </a:r>
          </a:p>
          <a:p>
            <a:pPr algn="ctr"/>
            <a:r>
              <a:rPr lang="en-US" sz="1050" dirty="0">
                <a:latin typeface="Roboto Condensed" panose="02000000000000000000" pitchFamily="2" charset="0"/>
                <a:ea typeface="Roboto Condensed" panose="02000000000000000000" pitchFamily="2" charset="0"/>
              </a:rPr>
              <a:t>AUC: Signifies ability of model to differentiate between 0s and 1s</a:t>
            </a:r>
            <a:endParaRPr lang="en-IN" sz="1050" dirty="0">
              <a:latin typeface="Roboto Condensed" panose="02000000000000000000" pitchFamily="2" charset="0"/>
              <a:ea typeface="Roboto Condensed" panose="02000000000000000000" pitchFamily="2" charset="0"/>
            </a:endParaRPr>
          </a:p>
        </p:txBody>
      </p:sp>
      <p:sp>
        <p:nvSpPr>
          <p:cNvPr id="5" name="TextBox 4">
            <a:extLst>
              <a:ext uri="{FF2B5EF4-FFF2-40B4-BE49-F238E27FC236}">
                <a16:creationId xmlns:a16="http://schemas.microsoft.com/office/drawing/2014/main" id="{D8FC2440-0073-4BC6-AA74-C8F37B0510CF}"/>
              </a:ext>
            </a:extLst>
          </p:cNvPr>
          <p:cNvSpPr txBox="1"/>
          <p:nvPr/>
        </p:nvSpPr>
        <p:spPr>
          <a:xfrm>
            <a:off x="2184411" y="182619"/>
            <a:ext cx="5216514" cy="369332"/>
          </a:xfrm>
          <a:prstGeom prst="rect">
            <a:avLst/>
          </a:prstGeom>
          <a:noFill/>
        </p:spPr>
        <p:txBody>
          <a:bodyPr wrap="square" rtlCol="0">
            <a:spAutoFit/>
          </a:bodyPr>
          <a:lstStyle/>
          <a:p>
            <a:r>
              <a:rPr lang="en-US" sz="1800" b="1" dirty="0">
                <a:solidFill>
                  <a:schemeClr val="accent1"/>
                </a:solidFill>
                <a:latin typeface="Roboto Condensed" panose="02000000000000000000" pitchFamily="2" charset="0"/>
                <a:ea typeface="Roboto Condensed" panose="02000000000000000000" pitchFamily="2" charset="0"/>
              </a:rPr>
              <a:t>Random Forest </a:t>
            </a:r>
            <a:r>
              <a:rPr lang="en-US" sz="1600" dirty="0">
                <a:solidFill>
                  <a:schemeClr val="accent1"/>
                </a:solidFill>
                <a:latin typeface="Pristina" panose="03060402040406080204" pitchFamily="66" charset="0"/>
                <a:ea typeface="Roboto Condensed" panose="02000000000000000000" pitchFamily="2" charset="0"/>
              </a:rPr>
              <a:t>(Bagging)</a:t>
            </a:r>
            <a:r>
              <a:rPr lang="en-US" sz="1800" b="1" dirty="0">
                <a:solidFill>
                  <a:schemeClr val="accent1"/>
                </a:solidFill>
                <a:latin typeface="Roboto Condensed" panose="02000000000000000000" pitchFamily="2" charset="0"/>
                <a:ea typeface="Roboto Condensed" panose="02000000000000000000" pitchFamily="2" charset="0"/>
              </a:rPr>
              <a:t> is the best model! Why?</a:t>
            </a:r>
            <a:endParaRPr lang="en-IN" sz="1800" b="1" dirty="0">
              <a:solidFill>
                <a:schemeClr val="accent1"/>
              </a:solidFill>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DEDC0027-A760-42DF-8F67-F3D142149DB6}"/>
              </a:ext>
            </a:extLst>
          </p:cNvPr>
          <p:cNvSpPr txBox="1"/>
          <p:nvPr/>
        </p:nvSpPr>
        <p:spPr>
          <a:xfrm>
            <a:off x="4641437" y="1115972"/>
            <a:ext cx="4012018" cy="369332"/>
          </a:xfrm>
          <a:prstGeom prst="rect">
            <a:avLst/>
          </a:prstGeom>
          <a:noFill/>
        </p:spPr>
        <p:txBody>
          <a:bodyPr wrap="square" rtlCol="0">
            <a:spAutoFit/>
          </a:bodyPr>
          <a:lstStyle/>
          <a:p>
            <a:pPr algn="ctr"/>
            <a:r>
              <a:rPr lang="en-US" sz="1800" b="1" dirty="0">
                <a:solidFill>
                  <a:schemeClr val="accent1"/>
                </a:solidFill>
                <a:latin typeface="Roboto Condensed" panose="02000000000000000000" pitchFamily="2" charset="0"/>
                <a:ea typeface="Roboto Condensed" panose="02000000000000000000" pitchFamily="2" charset="0"/>
              </a:rPr>
              <a:t>Why Random forest?</a:t>
            </a:r>
            <a:endParaRPr lang="en-IN" sz="1800" b="1" dirty="0">
              <a:solidFill>
                <a:schemeClr val="accent1"/>
              </a:solidFill>
              <a:latin typeface="Roboto Condensed" panose="02000000000000000000" pitchFamily="2" charset="0"/>
              <a:ea typeface="Roboto Condensed" panose="02000000000000000000" pitchFamily="2" charset="0"/>
            </a:endParaRPr>
          </a:p>
        </p:txBody>
      </p:sp>
      <p:pic>
        <p:nvPicPr>
          <p:cNvPr id="7" name="Picture 6">
            <a:extLst>
              <a:ext uri="{FF2B5EF4-FFF2-40B4-BE49-F238E27FC236}">
                <a16:creationId xmlns:a16="http://schemas.microsoft.com/office/drawing/2014/main" id="{47F6FEAC-FE5B-07FC-9328-4D66F450CE42}"/>
              </a:ext>
            </a:extLst>
          </p:cNvPr>
          <p:cNvPicPr>
            <a:picLocks noChangeAspect="1"/>
          </p:cNvPicPr>
          <p:nvPr/>
        </p:nvPicPr>
        <p:blipFill>
          <a:blip r:embed="rId3"/>
          <a:stretch>
            <a:fillRect/>
          </a:stretch>
        </p:blipFill>
        <p:spPr>
          <a:xfrm>
            <a:off x="20038" y="1270746"/>
            <a:ext cx="4360635" cy="3251039"/>
          </a:xfrm>
          <a:prstGeom prst="rect">
            <a:avLst/>
          </a:prstGeom>
        </p:spPr>
      </p:pic>
    </p:spTree>
    <p:extLst>
      <p:ext uri="{BB962C8B-B14F-4D97-AF65-F5344CB8AC3E}">
        <p14:creationId xmlns:p14="http://schemas.microsoft.com/office/powerpoint/2010/main" val="335800168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9137</TotalTime>
  <Words>2113</Words>
  <Application>Microsoft Office PowerPoint</Application>
  <PresentationFormat>On-screen Show (16:9)</PresentationFormat>
  <Paragraphs>307</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Condensed</vt:lpstr>
      <vt:lpstr>Wingdings</vt:lpstr>
      <vt:lpstr>Arial</vt:lpstr>
      <vt:lpstr>Rage Italic</vt:lpstr>
      <vt:lpstr>Pristina</vt:lpstr>
      <vt:lpstr>Roboto Condensed Light</vt:lpstr>
      <vt:lpstr>Arvo</vt:lpstr>
      <vt:lpstr>charter</vt:lpstr>
      <vt:lpstr>Salerio template</vt:lpstr>
      <vt:lpstr>Customer Churn Prediction Capstone Project  Vikash Kumar DSBA – Aug‘22</vt:lpstr>
      <vt:lpstr>Business Problem Understanding</vt:lpstr>
      <vt:lpstr>BUSINESS PROBLEM &amp; OBJECTIVE</vt:lpstr>
      <vt:lpstr>SCOPE AND CONSTRAINTS</vt:lpstr>
      <vt:lpstr>Data &amp; Modelling </vt:lpstr>
      <vt:lpstr>KEY INFORMATION ABOUT DATA</vt:lpstr>
      <vt:lpstr>PowerPoint Presentation</vt:lpstr>
      <vt:lpstr>COMPARISON OF MODEL PERFORMANCE</vt:lpstr>
      <vt:lpstr>Good fit</vt:lpstr>
      <vt:lpstr>Top 10 predictors for the best model</vt:lpstr>
      <vt:lpstr>Key Business Insights &amp; Recommendations</vt:lpstr>
      <vt:lpstr>High churn rate in low tenure customers</vt:lpstr>
      <vt:lpstr>Cashback &amp; Coupons</vt:lpstr>
      <vt:lpstr>Churn and Customer care service</vt:lpstr>
      <vt:lpstr>Customer care &amp; Service – Customer perspective</vt:lpstr>
      <vt:lpstr>Revenue per month</vt:lpstr>
      <vt:lpstr>THANKS!</vt:lpstr>
      <vt:lpstr>Data Insights</vt:lpstr>
      <vt:lpstr>EDA – CONTINUOUS ATTRIBUTES</vt:lpstr>
      <vt:lpstr>EDA – CATEGORICAL ATTRIBUTES</vt:lpstr>
      <vt:lpstr>Model performance – Random Forest (Bagging)</vt:lpstr>
      <vt:lpstr>DETAILED RECOMMENDATIONS</vt:lpstr>
      <vt:lpstr> ONBOARDING/ACTIVATION PROCESS</vt:lpstr>
      <vt:lpstr>COMPLAINT ANALYTICS AND MANAGEMENT</vt:lpstr>
      <vt:lpstr>REVIEW CUSTOMER CARE AND SERVICE PROCESS</vt:lpstr>
      <vt:lpstr>REVIEW CURRENT RETENTION SPENDS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Vikash Kumar  Aug 22</dc:title>
  <dc:creator>Vikash Kumar</dc:creator>
  <cp:lastModifiedBy>Vikash Kumar</cp:lastModifiedBy>
  <cp:revision>492</cp:revision>
  <cp:lastPrinted>2023-07-28T11:36:18Z</cp:lastPrinted>
  <dcterms:modified xsi:type="dcterms:W3CDTF">2023-07-29T11:33:46Z</dcterms:modified>
</cp:coreProperties>
</file>