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702" r:id="rId3"/>
    <p:sldId id="690" r:id="rId4"/>
    <p:sldId id="689" r:id="rId5"/>
    <p:sldId id="691" r:id="rId6"/>
    <p:sldId id="692" r:id="rId7"/>
    <p:sldId id="700" r:id="rId8"/>
    <p:sldId id="701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85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530E2-9440-DE48-9DFE-51F91809BC7E}" type="doc">
      <dgm:prSet loTypeId="urn:microsoft.com/office/officeart/2005/8/layout/hProcess9" loCatId="" qsTypeId="urn:microsoft.com/office/officeart/2005/8/quickstyle/simple4" qsCatId="simple" csTypeId="urn:microsoft.com/office/officeart/2005/8/colors/colorful3" csCatId="colorful" phldr="1"/>
      <dgm:spPr/>
    </dgm:pt>
    <dgm:pt modelId="{8AA57C33-5340-0B44-932F-40773F329FBC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Get reads</a:t>
          </a:r>
        </a:p>
      </dgm:t>
    </dgm:pt>
    <dgm:pt modelId="{6D92712A-844D-F242-932F-8BCFD52834CD}" type="parTrans" cxnId="{9F27F380-2F7C-D546-89E6-B233F9137AA9}">
      <dgm:prSet/>
      <dgm:spPr/>
      <dgm:t>
        <a:bodyPr/>
        <a:lstStyle/>
        <a:p>
          <a:endParaRPr lang="en-US"/>
        </a:p>
      </dgm:t>
    </dgm:pt>
    <dgm:pt modelId="{08F17D7E-2012-9247-B285-FA9185237690}" type="sibTrans" cxnId="{9F27F380-2F7C-D546-89E6-B233F9137AA9}">
      <dgm:prSet/>
      <dgm:spPr/>
      <dgm:t>
        <a:bodyPr/>
        <a:lstStyle/>
        <a:p>
          <a:endParaRPr lang="en-US"/>
        </a:p>
      </dgm:t>
    </dgm:pt>
    <dgm:pt modelId="{A4DCBB48-AEDB-274D-8A9C-3527D8C7C9E2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Sequence quality trimming</a:t>
          </a:r>
        </a:p>
      </dgm:t>
    </dgm:pt>
    <dgm:pt modelId="{58C80CFF-C0D3-4548-869F-D6AD73CC8337}" type="parTrans" cxnId="{33020850-0952-3B42-8B71-ADBE2988DA3B}">
      <dgm:prSet/>
      <dgm:spPr/>
      <dgm:t>
        <a:bodyPr/>
        <a:lstStyle/>
        <a:p>
          <a:endParaRPr lang="en-US"/>
        </a:p>
      </dgm:t>
    </dgm:pt>
    <dgm:pt modelId="{E36418A0-E97E-9A40-A728-09A790DF7BF6}" type="sibTrans" cxnId="{33020850-0952-3B42-8B71-ADBE2988DA3B}">
      <dgm:prSet/>
      <dgm:spPr/>
      <dgm:t>
        <a:bodyPr/>
        <a:lstStyle/>
        <a:p>
          <a:endParaRPr lang="en-US"/>
        </a:p>
      </dgm:t>
    </dgm:pt>
    <dgm:pt modelId="{3FAE8ADC-D578-D04C-AC30-ED7984C655AD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Genome assembly</a:t>
          </a:r>
        </a:p>
      </dgm:t>
    </dgm:pt>
    <dgm:pt modelId="{E8C6184F-AFF7-B846-A84F-6F9E387EF9A6}" type="parTrans" cxnId="{5C62F68F-3129-B040-B39C-B69167A9F499}">
      <dgm:prSet/>
      <dgm:spPr/>
      <dgm:t>
        <a:bodyPr/>
        <a:lstStyle/>
        <a:p>
          <a:endParaRPr lang="en-US"/>
        </a:p>
      </dgm:t>
    </dgm:pt>
    <dgm:pt modelId="{07549FED-00A7-7849-806B-30F7A0F5301E}" type="sibTrans" cxnId="{5C62F68F-3129-B040-B39C-B69167A9F499}">
      <dgm:prSet/>
      <dgm:spPr/>
      <dgm:t>
        <a:bodyPr/>
        <a:lstStyle/>
        <a:p>
          <a:endParaRPr lang="en-US"/>
        </a:p>
      </dgm:t>
    </dgm:pt>
    <dgm:pt modelId="{B66796B3-D434-1B4B-9956-886217125C6E}">
      <dgm:prSet phldrT="[Text]"/>
      <dgm:spPr/>
      <dgm:t>
        <a:bodyPr/>
        <a:lstStyle/>
        <a:p>
          <a:r>
            <a:rPr lang="en-US" dirty="0"/>
            <a:t>Genome annotation</a:t>
          </a:r>
        </a:p>
      </dgm:t>
    </dgm:pt>
    <dgm:pt modelId="{139DE17D-C22B-B64B-AC7B-DCA25E776333}" type="parTrans" cxnId="{62DFA732-A13B-EA4F-940B-269305938665}">
      <dgm:prSet/>
      <dgm:spPr/>
      <dgm:t>
        <a:bodyPr/>
        <a:lstStyle/>
        <a:p>
          <a:endParaRPr lang="en-US"/>
        </a:p>
      </dgm:t>
    </dgm:pt>
    <dgm:pt modelId="{F677AF93-E82B-CA43-8582-D4B76DE4F9A1}" type="sibTrans" cxnId="{62DFA732-A13B-EA4F-940B-269305938665}">
      <dgm:prSet/>
      <dgm:spPr/>
      <dgm:t>
        <a:bodyPr/>
        <a:lstStyle/>
        <a:p>
          <a:endParaRPr lang="en-US"/>
        </a:p>
      </dgm:t>
    </dgm:pt>
    <dgm:pt modelId="{C54726A6-2645-B142-AA2B-691B133466A4}">
      <dgm:prSet phldrT="[Text]"/>
      <dgm:spPr/>
      <dgm:t>
        <a:bodyPr/>
        <a:lstStyle/>
        <a:p>
          <a:r>
            <a:rPr lang="en-US" dirty="0"/>
            <a:t>Metabolic pathways</a:t>
          </a:r>
        </a:p>
      </dgm:t>
    </dgm:pt>
    <dgm:pt modelId="{4E64B0E9-22A9-D44A-A0E4-C2BD4131F2B2}" type="parTrans" cxnId="{7ED09151-6F20-254C-9AB6-3955B7D9808A}">
      <dgm:prSet/>
      <dgm:spPr/>
      <dgm:t>
        <a:bodyPr/>
        <a:lstStyle/>
        <a:p>
          <a:endParaRPr lang="en-US"/>
        </a:p>
      </dgm:t>
    </dgm:pt>
    <dgm:pt modelId="{54A0F34C-ED1C-6546-8A4E-88148709D480}" type="sibTrans" cxnId="{7ED09151-6F20-254C-9AB6-3955B7D9808A}">
      <dgm:prSet/>
      <dgm:spPr/>
      <dgm:t>
        <a:bodyPr/>
        <a:lstStyle/>
        <a:p>
          <a:endParaRPr lang="en-US"/>
        </a:p>
      </dgm:t>
    </dgm:pt>
    <dgm:pt modelId="{6B0C0C9E-96A6-2B4B-8468-F6CD4AED1572}" type="pres">
      <dgm:prSet presAssocID="{DC1530E2-9440-DE48-9DFE-51F91809BC7E}" presName="CompostProcess" presStyleCnt="0">
        <dgm:presLayoutVars>
          <dgm:dir/>
          <dgm:resizeHandles val="exact"/>
        </dgm:presLayoutVars>
      </dgm:prSet>
      <dgm:spPr/>
    </dgm:pt>
    <dgm:pt modelId="{62A2A835-54A3-B044-9D9B-0DAC65B305E4}" type="pres">
      <dgm:prSet presAssocID="{DC1530E2-9440-DE48-9DFE-51F91809BC7E}" presName="arrow" presStyleLbl="bgShp" presStyleIdx="0" presStyleCnt="1" custLinFactNeighborX="468" custLinFactNeighborY="9952"/>
      <dgm:spPr/>
    </dgm:pt>
    <dgm:pt modelId="{0B9C7131-0C65-3F4C-A491-FBA9CD16E60B}" type="pres">
      <dgm:prSet presAssocID="{DC1530E2-9440-DE48-9DFE-51F91809BC7E}" presName="linearProcess" presStyleCnt="0"/>
      <dgm:spPr/>
    </dgm:pt>
    <dgm:pt modelId="{E2D95609-946C-CB47-8210-2E9A789D075A}" type="pres">
      <dgm:prSet presAssocID="{8AA57C33-5340-0B44-932F-40773F329FBC}" presName="textNode" presStyleLbl="node1" presStyleIdx="0" presStyleCnt="5">
        <dgm:presLayoutVars>
          <dgm:bulletEnabled val="1"/>
        </dgm:presLayoutVars>
      </dgm:prSet>
      <dgm:spPr/>
    </dgm:pt>
    <dgm:pt modelId="{D69EAD2B-C096-864E-B477-E1C09FA23E7F}" type="pres">
      <dgm:prSet presAssocID="{08F17D7E-2012-9247-B285-FA9185237690}" presName="sibTrans" presStyleCnt="0"/>
      <dgm:spPr/>
    </dgm:pt>
    <dgm:pt modelId="{F4CD6E8E-8FEF-8546-8DAF-532C4E1EDCDF}" type="pres">
      <dgm:prSet presAssocID="{A4DCBB48-AEDB-274D-8A9C-3527D8C7C9E2}" presName="textNode" presStyleLbl="node1" presStyleIdx="1" presStyleCnt="5">
        <dgm:presLayoutVars>
          <dgm:bulletEnabled val="1"/>
        </dgm:presLayoutVars>
      </dgm:prSet>
      <dgm:spPr/>
    </dgm:pt>
    <dgm:pt modelId="{1A8947DF-84E3-A74C-B77A-F0FFCEBFB631}" type="pres">
      <dgm:prSet presAssocID="{E36418A0-E97E-9A40-A728-09A790DF7BF6}" presName="sibTrans" presStyleCnt="0"/>
      <dgm:spPr/>
    </dgm:pt>
    <dgm:pt modelId="{E00715CA-6C26-1F4B-A24E-F3BAE634C849}" type="pres">
      <dgm:prSet presAssocID="{3FAE8ADC-D578-D04C-AC30-ED7984C655AD}" presName="textNode" presStyleLbl="node1" presStyleIdx="2" presStyleCnt="5">
        <dgm:presLayoutVars>
          <dgm:bulletEnabled val="1"/>
        </dgm:presLayoutVars>
      </dgm:prSet>
      <dgm:spPr/>
    </dgm:pt>
    <dgm:pt modelId="{F0FCA00B-796E-8245-A364-908CD919AB73}" type="pres">
      <dgm:prSet presAssocID="{07549FED-00A7-7849-806B-30F7A0F5301E}" presName="sibTrans" presStyleCnt="0"/>
      <dgm:spPr/>
    </dgm:pt>
    <dgm:pt modelId="{7453D0A6-383E-0E44-A8F6-58B8DF016307}" type="pres">
      <dgm:prSet presAssocID="{B66796B3-D434-1B4B-9956-886217125C6E}" presName="textNode" presStyleLbl="node1" presStyleIdx="3" presStyleCnt="5">
        <dgm:presLayoutVars>
          <dgm:bulletEnabled val="1"/>
        </dgm:presLayoutVars>
      </dgm:prSet>
      <dgm:spPr/>
    </dgm:pt>
    <dgm:pt modelId="{6F5CACB5-0111-BE49-AB13-2184CAE911C6}" type="pres">
      <dgm:prSet presAssocID="{F677AF93-E82B-CA43-8582-D4B76DE4F9A1}" presName="sibTrans" presStyleCnt="0"/>
      <dgm:spPr/>
    </dgm:pt>
    <dgm:pt modelId="{88CDBD43-0C4B-7A47-801E-E1E303EB5CF9}" type="pres">
      <dgm:prSet presAssocID="{C54726A6-2645-B142-AA2B-691B133466A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F81F8622-1A57-F94F-BCD7-1F688FB97749}" type="presOf" srcId="{DC1530E2-9440-DE48-9DFE-51F91809BC7E}" destId="{6B0C0C9E-96A6-2B4B-8468-F6CD4AED1572}" srcOrd="0" destOrd="0" presId="urn:microsoft.com/office/officeart/2005/8/layout/hProcess9"/>
    <dgm:cxn modelId="{62DFA732-A13B-EA4F-940B-269305938665}" srcId="{DC1530E2-9440-DE48-9DFE-51F91809BC7E}" destId="{B66796B3-D434-1B4B-9956-886217125C6E}" srcOrd="3" destOrd="0" parTransId="{139DE17D-C22B-B64B-AC7B-DCA25E776333}" sibTransId="{F677AF93-E82B-CA43-8582-D4B76DE4F9A1}"/>
    <dgm:cxn modelId="{33020850-0952-3B42-8B71-ADBE2988DA3B}" srcId="{DC1530E2-9440-DE48-9DFE-51F91809BC7E}" destId="{A4DCBB48-AEDB-274D-8A9C-3527D8C7C9E2}" srcOrd="1" destOrd="0" parTransId="{58C80CFF-C0D3-4548-869F-D6AD73CC8337}" sibTransId="{E36418A0-E97E-9A40-A728-09A790DF7BF6}"/>
    <dgm:cxn modelId="{7ED09151-6F20-254C-9AB6-3955B7D9808A}" srcId="{DC1530E2-9440-DE48-9DFE-51F91809BC7E}" destId="{C54726A6-2645-B142-AA2B-691B133466A4}" srcOrd="4" destOrd="0" parTransId="{4E64B0E9-22A9-D44A-A0E4-C2BD4131F2B2}" sibTransId="{54A0F34C-ED1C-6546-8A4E-88148709D480}"/>
    <dgm:cxn modelId="{B6241479-E12A-7E40-BD8F-4A568A953745}" type="presOf" srcId="{B66796B3-D434-1B4B-9956-886217125C6E}" destId="{7453D0A6-383E-0E44-A8F6-58B8DF016307}" srcOrd="0" destOrd="0" presId="urn:microsoft.com/office/officeart/2005/8/layout/hProcess9"/>
    <dgm:cxn modelId="{9F27F380-2F7C-D546-89E6-B233F9137AA9}" srcId="{DC1530E2-9440-DE48-9DFE-51F91809BC7E}" destId="{8AA57C33-5340-0B44-932F-40773F329FBC}" srcOrd="0" destOrd="0" parTransId="{6D92712A-844D-F242-932F-8BCFD52834CD}" sibTransId="{08F17D7E-2012-9247-B285-FA9185237690}"/>
    <dgm:cxn modelId="{5C62F68F-3129-B040-B39C-B69167A9F499}" srcId="{DC1530E2-9440-DE48-9DFE-51F91809BC7E}" destId="{3FAE8ADC-D578-D04C-AC30-ED7984C655AD}" srcOrd="2" destOrd="0" parTransId="{E8C6184F-AFF7-B846-A84F-6F9E387EF9A6}" sibTransId="{07549FED-00A7-7849-806B-30F7A0F5301E}"/>
    <dgm:cxn modelId="{A09B1ACB-C22A-514D-96D9-6A097925FF93}" type="presOf" srcId="{A4DCBB48-AEDB-274D-8A9C-3527D8C7C9E2}" destId="{F4CD6E8E-8FEF-8546-8DAF-532C4E1EDCDF}" srcOrd="0" destOrd="0" presId="urn:microsoft.com/office/officeart/2005/8/layout/hProcess9"/>
    <dgm:cxn modelId="{D0E235D2-BD2F-1D40-AB52-EAD7F802452A}" type="presOf" srcId="{C54726A6-2645-B142-AA2B-691B133466A4}" destId="{88CDBD43-0C4B-7A47-801E-E1E303EB5CF9}" srcOrd="0" destOrd="0" presId="urn:microsoft.com/office/officeart/2005/8/layout/hProcess9"/>
    <dgm:cxn modelId="{5118F4D3-6C26-4240-A1E0-6197DB514ABD}" type="presOf" srcId="{3FAE8ADC-D578-D04C-AC30-ED7984C655AD}" destId="{E00715CA-6C26-1F4B-A24E-F3BAE634C849}" srcOrd="0" destOrd="0" presId="urn:microsoft.com/office/officeart/2005/8/layout/hProcess9"/>
    <dgm:cxn modelId="{0A0146FC-D8DA-A541-BAF9-4C309B333996}" type="presOf" srcId="{8AA57C33-5340-0B44-932F-40773F329FBC}" destId="{E2D95609-946C-CB47-8210-2E9A789D075A}" srcOrd="0" destOrd="0" presId="urn:microsoft.com/office/officeart/2005/8/layout/hProcess9"/>
    <dgm:cxn modelId="{04337F70-564C-2841-9E50-10A8881BF729}" type="presParOf" srcId="{6B0C0C9E-96A6-2B4B-8468-F6CD4AED1572}" destId="{62A2A835-54A3-B044-9D9B-0DAC65B305E4}" srcOrd="0" destOrd="0" presId="urn:microsoft.com/office/officeart/2005/8/layout/hProcess9"/>
    <dgm:cxn modelId="{6B19033D-6880-474B-BB66-842F6A7D2003}" type="presParOf" srcId="{6B0C0C9E-96A6-2B4B-8468-F6CD4AED1572}" destId="{0B9C7131-0C65-3F4C-A491-FBA9CD16E60B}" srcOrd="1" destOrd="0" presId="urn:microsoft.com/office/officeart/2005/8/layout/hProcess9"/>
    <dgm:cxn modelId="{32D13DED-D695-8848-8093-BCF906DFC419}" type="presParOf" srcId="{0B9C7131-0C65-3F4C-A491-FBA9CD16E60B}" destId="{E2D95609-946C-CB47-8210-2E9A789D075A}" srcOrd="0" destOrd="0" presId="urn:microsoft.com/office/officeart/2005/8/layout/hProcess9"/>
    <dgm:cxn modelId="{FE523CE1-C2CF-6B47-893E-778459AE413D}" type="presParOf" srcId="{0B9C7131-0C65-3F4C-A491-FBA9CD16E60B}" destId="{D69EAD2B-C096-864E-B477-E1C09FA23E7F}" srcOrd="1" destOrd="0" presId="urn:microsoft.com/office/officeart/2005/8/layout/hProcess9"/>
    <dgm:cxn modelId="{E49C7E81-43B4-E340-83CC-DAB278BE9342}" type="presParOf" srcId="{0B9C7131-0C65-3F4C-A491-FBA9CD16E60B}" destId="{F4CD6E8E-8FEF-8546-8DAF-532C4E1EDCDF}" srcOrd="2" destOrd="0" presId="urn:microsoft.com/office/officeart/2005/8/layout/hProcess9"/>
    <dgm:cxn modelId="{16E250BA-871E-DC48-99C4-476B8875E68B}" type="presParOf" srcId="{0B9C7131-0C65-3F4C-A491-FBA9CD16E60B}" destId="{1A8947DF-84E3-A74C-B77A-F0FFCEBFB631}" srcOrd="3" destOrd="0" presId="urn:microsoft.com/office/officeart/2005/8/layout/hProcess9"/>
    <dgm:cxn modelId="{3CE7E5EE-3C2F-5442-AA9C-86B68F2B5D4B}" type="presParOf" srcId="{0B9C7131-0C65-3F4C-A491-FBA9CD16E60B}" destId="{E00715CA-6C26-1F4B-A24E-F3BAE634C849}" srcOrd="4" destOrd="0" presId="urn:microsoft.com/office/officeart/2005/8/layout/hProcess9"/>
    <dgm:cxn modelId="{0B642294-8AE5-F64D-8A55-5CA84E098965}" type="presParOf" srcId="{0B9C7131-0C65-3F4C-A491-FBA9CD16E60B}" destId="{F0FCA00B-796E-8245-A364-908CD919AB73}" srcOrd="5" destOrd="0" presId="urn:microsoft.com/office/officeart/2005/8/layout/hProcess9"/>
    <dgm:cxn modelId="{EBE37B6E-763F-924F-93FB-A668B689F418}" type="presParOf" srcId="{0B9C7131-0C65-3F4C-A491-FBA9CD16E60B}" destId="{7453D0A6-383E-0E44-A8F6-58B8DF016307}" srcOrd="6" destOrd="0" presId="urn:microsoft.com/office/officeart/2005/8/layout/hProcess9"/>
    <dgm:cxn modelId="{310B6756-3D96-4C47-8B91-DDB5DE7F3901}" type="presParOf" srcId="{0B9C7131-0C65-3F4C-A491-FBA9CD16E60B}" destId="{6F5CACB5-0111-BE49-AB13-2184CAE911C6}" srcOrd="7" destOrd="0" presId="urn:microsoft.com/office/officeart/2005/8/layout/hProcess9"/>
    <dgm:cxn modelId="{9BC3FDF9-2488-024D-9269-77B745D5261C}" type="presParOf" srcId="{0B9C7131-0C65-3F4C-A491-FBA9CD16E60B}" destId="{88CDBD43-0C4B-7A47-801E-E1E303EB5C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A835-54A3-B044-9D9B-0DAC65B305E4}">
      <dsp:nvSpPr>
        <dsp:cNvPr id="0" name=""/>
        <dsp:cNvSpPr/>
      </dsp:nvSpPr>
      <dsp:spPr>
        <a:xfrm>
          <a:off x="606740" y="0"/>
          <a:ext cx="6530040" cy="2373557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D95609-946C-CB47-8210-2E9A789D075A}">
      <dsp:nvSpPr>
        <dsp:cNvPr id="0" name=""/>
        <dsp:cNvSpPr/>
      </dsp:nvSpPr>
      <dsp:spPr>
        <a:xfrm>
          <a:off x="312" y="712067"/>
          <a:ext cx="1464857" cy="94942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Get reads</a:t>
          </a:r>
        </a:p>
      </dsp:txBody>
      <dsp:txXfrm>
        <a:off x="46659" y="758414"/>
        <a:ext cx="1372163" cy="856729"/>
      </dsp:txXfrm>
    </dsp:sp>
    <dsp:sp modelId="{F4CD6E8E-8FEF-8546-8DAF-532C4E1EDCDF}">
      <dsp:nvSpPr>
        <dsp:cNvPr id="0" name=""/>
        <dsp:cNvSpPr/>
      </dsp:nvSpPr>
      <dsp:spPr>
        <a:xfrm>
          <a:off x="1554542" y="712067"/>
          <a:ext cx="1464857" cy="949423"/>
        </a:xfrm>
        <a:prstGeom prst="roundRect">
          <a:avLst/>
        </a:prstGeom>
        <a:gradFill rotWithShape="0">
          <a:gsLst>
            <a:gs pos="0">
              <a:schemeClr val="accent3">
                <a:hueOff val="-534146"/>
                <a:satOff val="-2500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534146"/>
                <a:satOff val="-2500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534146"/>
                <a:satOff val="-2500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Sequence quality trimming</a:t>
          </a:r>
        </a:p>
      </dsp:txBody>
      <dsp:txXfrm>
        <a:off x="1600889" y="758414"/>
        <a:ext cx="1372163" cy="856729"/>
      </dsp:txXfrm>
    </dsp:sp>
    <dsp:sp modelId="{E00715CA-6C26-1F4B-A24E-F3BAE634C849}">
      <dsp:nvSpPr>
        <dsp:cNvPr id="0" name=""/>
        <dsp:cNvSpPr/>
      </dsp:nvSpPr>
      <dsp:spPr>
        <a:xfrm>
          <a:off x="3108771" y="712067"/>
          <a:ext cx="1464857" cy="949423"/>
        </a:xfrm>
        <a:prstGeom prst="roundRect">
          <a:avLst/>
        </a:prstGeom>
        <a:gradFill rotWithShape="0">
          <a:gsLst>
            <a:gs pos="0">
              <a:schemeClr val="accent3">
                <a:hueOff val="-1068292"/>
                <a:satOff val="-50000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068292"/>
                <a:satOff val="-50000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068292"/>
                <a:satOff val="-50000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</a:rPr>
            <a:t>Genome assembly</a:t>
          </a:r>
        </a:p>
      </dsp:txBody>
      <dsp:txXfrm>
        <a:off x="3155118" y="758414"/>
        <a:ext cx="1372163" cy="856729"/>
      </dsp:txXfrm>
    </dsp:sp>
    <dsp:sp modelId="{7453D0A6-383E-0E44-A8F6-58B8DF016307}">
      <dsp:nvSpPr>
        <dsp:cNvPr id="0" name=""/>
        <dsp:cNvSpPr/>
      </dsp:nvSpPr>
      <dsp:spPr>
        <a:xfrm>
          <a:off x="4663000" y="712067"/>
          <a:ext cx="1464857" cy="949423"/>
        </a:xfrm>
        <a:prstGeom prst="roundRect">
          <a:avLst/>
        </a:prstGeom>
        <a:gradFill rotWithShape="0">
          <a:gsLst>
            <a:gs pos="0">
              <a:schemeClr val="accent3">
                <a:hueOff val="-1602438"/>
                <a:satOff val="-75000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602438"/>
                <a:satOff val="-75000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602438"/>
                <a:satOff val="-75000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Genome annotation</a:t>
          </a:r>
        </a:p>
      </dsp:txBody>
      <dsp:txXfrm>
        <a:off x="4709347" y="758414"/>
        <a:ext cx="1372163" cy="856729"/>
      </dsp:txXfrm>
    </dsp:sp>
    <dsp:sp modelId="{88CDBD43-0C4B-7A47-801E-E1E303EB5CF9}">
      <dsp:nvSpPr>
        <dsp:cNvPr id="0" name=""/>
        <dsp:cNvSpPr/>
      </dsp:nvSpPr>
      <dsp:spPr>
        <a:xfrm>
          <a:off x="6217229" y="712067"/>
          <a:ext cx="1464857" cy="949423"/>
        </a:xfrm>
        <a:prstGeom prst="roundRect">
          <a:avLst/>
        </a:prstGeom>
        <a:gradFill rotWithShape="0">
          <a:gsLst>
            <a:gs pos="0">
              <a:schemeClr val="accent3">
                <a:hueOff val="-2136584"/>
                <a:satOff val="-100000"/>
                <a:lumOff val="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136584"/>
                <a:satOff val="-100000"/>
                <a:lumOff val="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136584"/>
                <a:satOff val="-100000"/>
                <a:lumOff val="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Metabolic pathways</a:t>
          </a:r>
        </a:p>
      </dsp:txBody>
      <dsp:txXfrm>
        <a:off x="6263576" y="758414"/>
        <a:ext cx="1372163" cy="856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4E50-E62B-AA4A-8C98-131B09A6C3EB}" type="datetimeFigureOut">
              <a:rPr lang="en-FI" smtClean="0"/>
              <a:t>31.3.2021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BA64-BE40-954B-9FB1-BE423727B2D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68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B13-BFB3-D641-B463-6277C90F6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1979999"/>
            <a:ext cx="9360000" cy="1800000"/>
          </a:xfrm>
        </p:spPr>
        <p:txBody>
          <a:bodyPr lIns="0" tIns="0" rIns="0" bIns="0" anchor="ctr">
            <a:noAutofit/>
          </a:bodyPr>
          <a:lstStyle>
            <a:lvl1pPr algn="ctr">
              <a:defRPr sz="6000"/>
            </a:lvl1pPr>
          </a:lstStyle>
          <a:p>
            <a:r>
              <a:rPr lang="en-GB" dirty="0"/>
              <a:t>Environmental metagenomics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DEC76-3E84-1846-BEC5-E6BEE286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 lIns="0" tIns="0" rIns="0" bIns="0"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90E1-74C1-D04B-A16C-9878A538F5E3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C74576-EEE4-DB4D-9CB1-BEFBAF4A27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4B450-448B-D24C-8E6B-A0E369B676B4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1585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730A-5946-3746-A67A-77027B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0320-3085-724F-A1DB-6A2972C6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0C86-607B-074B-83EE-0A150C3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294C-E0BE-8047-BEA8-5EE237B8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2C88-0D60-EB49-917A-213D421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64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94-3688-C945-8374-200E01B5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91B64-C95B-9D47-A818-AB4EA3FF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060-049B-084E-A4BE-5E57E84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901B-B4EA-1D47-AE5D-E01AEB6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F3BA-CE7F-7741-8753-20D9CB0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30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8478-684B-164A-80C8-3F264BE2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30E-541E-7E43-9EE2-62E017F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DD6D-CC2E-B44A-8402-8221625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FC59AFD-CA80-9744-9172-B252E7612A2E}" type="slidenum">
              <a:rPr lang="en-FI" smtClean="0"/>
              <a:pPr/>
              <a:t>‹#›</a:t>
            </a:fld>
            <a:endParaRPr lang="en-FI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7B1F5F-00C3-A041-888C-813E503F733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292A0-F9E1-404B-988F-FCB1097580C3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9359-3AFD-3E49-991E-FDBB308C096C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9416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CE-917D-CD4B-9FEF-6B8E174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C593-FE9E-F546-805B-FCC09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7C37-F138-B947-90FF-9C41617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A22-0BA6-4B41-ABF0-3BA0E16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EA8E-5963-F84A-868D-337C148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62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43C-9A9E-264C-9B2D-2D510F5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61B-6E4C-FE45-BDC5-F2D58DC2B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95F4-71CC-1B4C-B51C-456278DA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C94C-4194-F44C-AC9F-9463F2A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3741-271B-0E46-9BB2-4807321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7EA-E453-FF41-8D0E-53B7048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77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FE3A-51B2-DD40-AD63-7CC5E3B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56EB-D3EE-7842-B0AC-23D08F83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0FEF-A8D7-8A4E-ACD3-30B4DC13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A970-8742-C44E-A572-C1BB8AB47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8C4-1407-DF48-B421-8D4B113F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519F9-FB70-9748-BC0F-55E5FAC2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BF19F-05D0-F844-8231-73711453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5CF6-71B8-7D45-AE64-1DCA5C4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28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5FE-80F5-E246-84C9-8C46FFBE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6D8ED-1499-F741-9FFA-8A53790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9E11-1D00-CC4E-A418-F2A18E1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C92D-55D3-FE4E-815B-D3012560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36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59D52-D18C-084B-9E48-DEEDF19C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93F6-5624-D641-802B-352BDE0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D83B-3762-D942-8508-F52E4324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13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B2D-4002-5146-8372-4353F65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1860-9353-7342-8C89-8F2C344B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C68F-926B-454D-9091-A631A8C7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2A5F-B709-B74D-A32B-92B48DB2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E393-9E5E-CA43-B077-0C2B25AD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8193-3FB9-1E44-AA21-7348F3B4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1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BB78-ACD1-8640-9C40-04E233E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0210-40C0-484D-8D38-2C5FBAD9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F935-E223-1542-9B67-3C93823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E747-68EF-7A4D-B75D-82171A2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92E1-CFF5-914D-B777-2072D1A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A958-616F-6E40-BC87-D02A8A74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80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BAAF-1EC5-6B4F-9769-28C854B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1F9E-8E16-4046-80E5-DF78CF8A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C9C6-C596-8E41-BDC5-72D0C0CD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50A-E3E1-F340-BB4B-E1815308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6C1C-1F5C-B445-A8B6-9ECA38F1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008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2688/f1000research.13598.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kman/physalia_metagenom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DCB-06FE-AD43-A529-F3652D7A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79999"/>
            <a:ext cx="9360000" cy="1800000"/>
          </a:xfrm>
        </p:spPr>
        <p:txBody>
          <a:bodyPr/>
          <a:lstStyle/>
          <a:p>
            <a:r>
              <a:rPr lang="en-FI" dirty="0"/>
              <a:t>Environmental metagenomics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CE2C-A58F-A34E-B2F8-A4C5FCA2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/>
          <a:lstStyle/>
          <a:p>
            <a:r>
              <a:rPr lang="en-FI" dirty="0"/>
              <a:t>Course outline and practical info</a:t>
            </a:r>
          </a:p>
        </p:txBody>
      </p:sp>
    </p:spTree>
    <p:extLst>
      <p:ext uri="{BB962C8B-B14F-4D97-AF65-F5344CB8AC3E}">
        <p14:creationId xmlns:p14="http://schemas.microsoft.com/office/powerpoint/2010/main" val="22153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2338-8712-0349-A206-F7E3C7F5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3EE6-CB4C-B949-BADE-BDEFBAD3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Instructors:</a:t>
            </a:r>
          </a:p>
          <a:p>
            <a:pPr lvl="1"/>
            <a:r>
              <a:rPr lang="en-FI" dirty="0"/>
              <a:t>Igor Pessi, University of Helsinki</a:t>
            </a:r>
          </a:p>
          <a:p>
            <a:pPr lvl="1"/>
            <a:r>
              <a:rPr lang="en-FI" dirty="0"/>
              <a:t>Antti Karkman, University of Helsinki</a:t>
            </a:r>
          </a:p>
          <a:p>
            <a:endParaRPr lang="en-FI" dirty="0"/>
          </a:p>
          <a:p>
            <a:r>
              <a:rPr lang="en-FI" dirty="0"/>
              <a:t>Participants:</a:t>
            </a:r>
          </a:p>
          <a:p>
            <a:pPr lvl="1"/>
            <a:r>
              <a:rPr lang="en-FI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6E3F0-EEF4-F344-B7DC-A75FD3FF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2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4346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/>
          <a:lstStyle/>
          <a:p>
            <a:r>
              <a:rPr lang="en-GB">
                <a:solidFill>
                  <a:schemeClr val="accent6"/>
                </a:solidFill>
              </a:rPr>
              <a:t>Course outline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</p:spPr>
        <p:txBody>
          <a:bodyPr/>
          <a:lstStyle/>
          <a:p>
            <a:r>
              <a:rPr lang="en-GB">
                <a:solidFill>
                  <a:schemeClr val="accent6"/>
                </a:solidFill>
              </a:rPr>
              <a:t>Day 1: Basics of UNIX and working with the command line</a:t>
            </a:r>
          </a:p>
          <a:p>
            <a:r>
              <a:rPr lang="en-GB">
                <a:solidFill>
                  <a:schemeClr val="accent6"/>
                </a:solidFill>
              </a:rPr>
              <a:t>Day 2: Handling of Illumina data</a:t>
            </a:r>
          </a:p>
          <a:p>
            <a:r>
              <a:rPr lang="en-GB">
                <a:solidFill>
                  <a:schemeClr val="accent6"/>
                </a:solidFill>
              </a:rPr>
              <a:t>Day 3: Genome assembly</a:t>
            </a:r>
          </a:p>
          <a:p>
            <a:r>
              <a:rPr lang="en-GB">
                <a:solidFill>
                  <a:schemeClr val="accent6"/>
                </a:solidFill>
              </a:rPr>
              <a:t>Day 4: Check-up and report</a:t>
            </a:r>
          </a:p>
          <a:p>
            <a:r>
              <a:rPr lang="en-GB">
                <a:solidFill>
                  <a:schemeClr val="accent6"/>
                </a:solidFill>
              </a:rPr>
              <a:t>Day 5: Genome annotation</a:t>
            </a:r>
          </a:p>
          <a:p>
            <a:r>
              <a:rPr lang="en-GB">
                <a:solidFill>
                  <a:schemeClr val="accent6"/>
                </a:solidFill>
              </a:rPr>
              <a:t>Day 6: Metabolic pathway analysis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B62D5-B810-8F46-A49E-CFF11F84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720" y="6408480"/>
            <a:ext cx="89768" cy="184666"/>
          </a:xfrm>
        </p:spPr>
        <p:txBody>
          <a:bodyPr/>
          <a:lstStyle/>
          <a:p>
            <a:fld id="{5FC59AFD-CA80-9744-9172-B252E7612A2E}" type="slidenum">
              <a:rPr lang="en-FI" smtClean="0">
                <a:solidFill>
                  <a:schemeClr val="accent6"/>
                </a:solidFill>
              </a:rPr>
              <a:pPr/>
              <a:t>3</a:t>
            </a:fld>
            <a:endParaRPr lang="en-FI">
              <a:solidFill>
                <a:schemeClr val="accent6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BA103FF-C590-1F47-8E3A-E36115152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301092"/>
              </p:ext>
            </p:extLst>
          </p:nvPr>
        </p:nvGraphicFramePr>
        <p:xfrm>
          <a:off x="2255520" y="3803405"/>
          <a:ext cx="7682400" cy="2373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15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AC87-5B45-FD41-B527-EB5427BA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377B9A-A10A-124B-843E-5B3D7D204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50" y="1825627"/>
            <a:ext cx="7570800" cy="495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9CB23-F2C6-9E4B-9F4B-F5EA552DCFE1}"/>
              </a:ext>
            </a:extLst>
          </p:cNvPr>
          <p:cNvSpPr txBox="1"/>
          <p:nvPr/>
        </p:nvSpPr>
        <p:spPr>
          <a:xfrm>
            <a:off x="8299201" y="72000"/>
            <a:ext cx="2359941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/>
              <a:t>Dominguez Del Angel et al. 2018</a:t>
            </a:r>
          </a:p>
          <a:p>
            <a:r>
              <a:rPr lang="en-GB" sz="1000" dirty="0"/>
              <a:t>F1000Reseach</a:t>
            </a:r>
          </a:p>
          <a:p>
            <a:r>
              <a:rPr lang="en-GB" sz="1000" dirty="0"/>
              <a:t>doi: </a:t>
            </a:r>
            <a:r>
              <a:rPr lang="en-GB" sz="1000" dirty="0">
                <a:hlinkClick r:id="rId3"/>
              </a:rPr>
              <a:t>10.12688/f1000research.13598.1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75835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C0EA-196B-0F42-A092-75170D6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Practical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8BE7-F6F1-2A42-9872-C293D288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course will take place in Zoom (link by e-mail) from </a:t>
            </a:r>
            <a:r>
              <a:rPr lang="en-GB" b="1" dirty="0"/>
              <a:t>9 AM to 4 PM (CET)</a:t>
            </a:r>
            <a:endParaRPr lang="en-GB" dirty="0"/>
          </a:p>
          <a:p>
            <a:r>
              <a:rPr lang="en-GB" dirty="0"/>
              <a:t>Something about Amazon Cloud?</a:t>
            </a:r>
          </a:p>
          <a:p>
            <a:pPr lvl="1"/>
            <a:r>
              <a:rPr lang="en-GB" dirty="0"/>
              <a:t>Everyone creates a folder</a:t>
            </a:r>
          </a:p>
          <a:p>
            <a:pPr lvl="1"/>
            <a:r>
              <a:rPr lang="en-GB" dirty="0"/>
              <a:t>Raw data is already there</a:t>
            </a:r>
          </a:p>
          <a:p>
            <a:pPr lvl="1"/>
            <a:r>
              <a:rPr lang="en-GB" dirty="0"/>
              <a:t>Everything is installed</a:t>
            </a:r>
          </a:p>
          <a:p>
            <a:r>
              <a:rPr lang="en-FI" dirty="0"/>
              <a:t>Folder with scripts, copy to your folder and launch with sbatch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4DC19-55ED-EC40-BD6B-71817E9B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5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38040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C7EE-E0EC-FE4A-9C7D-0CA2D535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D8BD-97C2-AD48-B7D9-286593588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31DC4-7914-BF47-91ED-C313370D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6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26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DEEC-66AC-FA40-B69E-8112348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practical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75F0-AE3B-314D-8AC8-834A2DCC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All exercises and presentations can be found in: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https://github.com/karkman/physalia_metagenomics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will start everyday at 9 AM (CET) with an introductory lecture</a:t>
            </a:r>
          </a:p>
          <a:p>
            <a:pPr marL="0" indent="0">
              <a:buNone/>
            </a:pPr>
            <a:r>
              <a:rPr lang="en-GB" dirty="0"/>
              <a:t>You can (and should) </a:t>
            </a:r>
            <a:r>
              <a:rPr lang="en-GB"/>
              <a:t>interrupt us </a:t>
            </a:r>
            <a:r>
              <a:rPr lang="en-GB" dirty="0"/>
              <a:t>any time</a:t>
            </a:r>
          </a:p>
          <a:p>
            <a:pPr marL="0" indent="0">
              <a:buNone/>
            </a:pPr>
            <a:r>
              <a:rPr lang="en-GB" dirty="0"/>
              <a:t>If possible, leave your camera on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9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327-3586-2949-97C1-ECA53BBB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455D-5900-9F41-A0F2-4EEE3E52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FI" dirty="0"/>
              <a:t>How to login</a:t>
            </a:r>
          </a:p>
          <a:p>
            <a:pPr lvl="1"/>
            <a:r>
              <a:rPr lang="en-FI" dirty="0"/>
              <a:t>Mac/Linux: terminal</a:t>
            </a:r>
          </a:p>
          <a:p>
            <a:pPr lvl="1"/>
            <a:r>
              <a:rPr lang="en-FI" dirty="0"/>
              <a:t>Windows: Putty</a:t>
            </a:r>
          </a:p>
          <a:p>
            <a:endParaRPr lang="en-FI" dirty="0"/>
          </a:p>
          <a:p>
            <a:r>
              <a:rPr lang="en-FI" dirty="0"/>
              <a:t>Screen?</a:t>
            </a:r>
          </a:p>
          <a:p>
            <a:endParaRPr lang="en-FI" dirty="0"/>
          </a:p>
          <a:p>
            <a:r>
              <a:rPr lang="en-FI" dirty="0"/>
              <a:t>Folder with scripts</a:t>
            </a:r>
          </a:p>
          <a:p>
            <a:endParaRPr lang="en-FI" dirty="0"/>
          </a:p>
          <a:p>
            <a:r>
              <a:rPr lang="en-FI" dirty="0"/>
              <a:t>Running jobs</a:t>
            </a:r>
          </a:p>
          <a:p>
            <a:pPr lvl="1"/>
            <a:r>
              <a:rPr lang="en-GB" dirty="0"/>
              <a:t>b</a:t>
            </a:r>
            <a:r>
              <a:rPr lang="en-FI" dirty="0"/>
              <a:t>ash SCRIPT.sh</a:t>
            </a:r>
          </a:p>
          <a:p>
            <a:pPr lvl="1"/>
            <a:endParaRPr lang="en-FI" dirty="0"/>
          </a:p>
          <a:p>
            <a:r>
              <a:rPr lang="en-FI" dirty="0"/>
              <a:t>FOR LOOPS?</a:t>
            </a:r>
          </a:p>
          <a:p>
            <a:pPr lvl="1"/>
            <a:endParaRPr lang="en-FI" dirty="0"/>
          </a:p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9AC8-05A6-664F-A095-958BDBC4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8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5069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236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Office Theme</vt:lpstr>
      <vt:lpstr>Environmental metagenomics</vt:lpstr>
      <vt:lpstr>Welcome!</vt:lpstr>
      <vt:lpstr>Course outline</vt:lpstr>
      <vt:lpstr>PowerPoint Presentation</vt:lpstr>
      <vt:lpstr>Practical info</vt:lpstr>
      <vt:lpstr>Samples</vt:lpstr>
      <vt:lpstr>Some practical things</vt:lpstr>
      <vt:lpstr>Cloud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metagenomics</dc:title>
  <dc:creator>Igor S Pessi</dc:creator>
  <cp:lastModifiedBy>Igor S Pessi</cp:lastModifiedBy>
  <cp:revision>17</cp:revision>
  <dcterms:created xsi:type="dcterms:W3CDTF">2021-03-31T05:45:46Z</dcterms:created>
  <dcterms:modified xsi:type="dcterms:W3CDTF">2021-03-31T11:56:37Z</dcterms:modified>
</cp:coreProperties>
</file>