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63" r:id="rId4"/>
    <p:sldId id="264" r:id="rId5"/>
    <p:sldId id="265" r:id="rId6"/>
    <p:sldId id="268" r:id="rId7"/>
    <p:sldId id="269" r:id="rId8"/>
    <p:sldId id="270" r:id="rId9"/>
    <p:sldId id="271" r:id="rId10"/>
    <p:sldId id="273" r:id="rId11"/>
    <p:sldId id="266" r:id="rId12"/>
    <p:sldId id="259" r:id="rId13"/>
    <p:sldId id="260" r:id="rId14"/>
    <p:sldId id="267" r:id="rId15"/>
    <p:sldId id="272" r:id="rId16"/>
    <p:sldId id="258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31"/>
    <p:restoredTop sz="94653"/>
  </p:normalViewPr>
  <p:slideViewPr>
    <p:cSldViewPr snapToGrid="0" snapToObjects="1">
      <p:cViewPr varScale="1">
        <p:scale>
          <a:sx n="165" d="100"/>
          <a:sy n="165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E4E50-E62B-AA4A-8C98-131B09A6C3EB}" type="datetimeFigureOut">
              <a:rPr lang="en-FI" smtClean="0"/>
              <a:t>31.3.2021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FBA64-BE40-954B-9FB1-BE423727B2D6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86821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3B13-BFB3-D641-B463-6277C90F63A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000" y="1979999"/>
            <a:ext cx="9360000" cy="1800000"/>
          </a:xfrm>
        </p:spPr>
        <p:txBody>
          <a:bodyPr lIns="0" tIns="0" rIns="0" bIns="0" anchor="ctr">
            <a:noAutofit/>
          </a:bodyPr>
          <a:lstStyle>
            <a:lvl1pPr algn="ctr">
              <a:defRPr sz="6000"/>
            </a:lvl1pPr>
          </a:lstStyle>
          <a:p>
            <a:r>
              <a:rPr lang="en-GB" dirty="0"/>
              <a:t>Environmental metagenomics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DEC76-3E84-1846-BEC5-E6BEE28684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 lIns="0" tIns="0" rIns="0" bIns="0"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FI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D90E1-74C1-D04B-A16C-9878A538F5E3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8C74576-EEE4-DB4D-9CB1-BEFBAF4A27A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A4B450-448B-D24C-8E6B-A0E369B676B4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</p:spTree>
    <p:extLst>
      <p:ext uri="{BB962C8B-B14F-4D97-AF65-F5344CB8AC3E}">
        <p14:creationId xmlns:p14="http://schemas.microsoft.com/office/powerpoint/2010/main" val="215859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730A-5946-3746-A67A-77027B85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A00320-3085-724F-A1DB-6A2972C68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0C86-607B-074B-83EE-0A150C35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9294C-E0BE-8047-BEA8-5EE237B8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2C88-0D60-EB49-917A-213D421C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644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B994-3688-C945-8374-200E01B56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91B64-C95B-9D47-A818-AB4EA3FF8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1060-049B-084E-A4BE-5E57E84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F901B-B4EA-1D47-AE5D-E01AEB61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F3BA-CE7F-7741-8753-20D9CB09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13045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8478-684B-164A-80C8-3F264BE2E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800000" cy="1080000"/>
          </a:xfrm>
        </p:spPr>
        <p:txBody>
          <a:bodyPr lIns="0" tIns="0" rIns="0" bIns="0"/>
          <a:lstStyle/>
          <a:p>
            <a:r>
              <a:rPr lang="en-GB" dirty="0"/>
              <a:t>Click to edit Master title style</a:t>
            </a:r>
            <a:endParaRPr lang="en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30E-541E-7E43-9EE2-62E017F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10800000" cy="4320000"/>
          </a:xfrm>
        </p:spPr>
        <p:txBody>
          <a:bodyPr lIns="0" tIns="0" rIns="0" bIns="0"/>
          <a:lstStyle>
            <a:lvl2pPr marL="685800" indent="-228600">
              <a:tabLst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I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9DD6D-CC2E-B44A-8402-8221625C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408000"/>
            <a:ext cx="360000" cy="184666"/>
          </a:xfrm>
        </p:spPr>
        <p:txBody>
          <a:bodyPr wrap="none" lIns="0" tIns="0" rIns="0" bIns="0">
            <a:spAutoFit/>
          </a:bodyPr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fld id="{5FC59AFD-CA80-9744-9172-B252E7612A2E}" type="slidenum">
              <a:rPr lang="en-FI" smtClean="0"/>
              <a:pPr/>
              <a:t>‹#›</a:t>
            </a:fld>
            <a:endParaRPr lang="en-FI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07B1F5F-00C3-A041-888C-813E503F733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2" t="6704" r="7959" b="5371"/>
          <a:stretch/>
        </p:blipFill>
        <p:spPr bwMode="auto">
          <a:xfrm>
            <a:off x="1" y="5773465"/>
            <a:ext cx="1690541" cy="108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292A0-F9E1-404B-988F-FCB1097580C3}"/>
              </a:ext>
            </a:extLst>
          </p:cNvPr>
          <p:cNvSpPr txBox="1"/>
          <p:nvPr userDrawn="1"/>
        </p:nvSpPr>
        <p:spPr>
          <a:xfrm>
            <a:off x="1224000" y="6408000"/>
            <a:ext cx="193110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FI" sz="1200" dirty="0"/>
              <a:t>Environmental metagenomics</a:t>
            </a:r>
          </a:p>
          <a:p>
            <a:r>
              <a:rPr lang="en-FI" sz="1200" b="0" dirty="0"/>
              <a:t>April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09359-3AFD-3E49-991E-FDBB308C096C}"/>
              </a:ext>
            </a:extLst>
          </p:cNvPr>
          <p:cNvSpPr txBox="1"/>
          <p:nvPr userDrawn="1"/>
        </p:nvSpPr>
        <p:spPr>
          <a:xfrm>
            <a:off x="4455217" y="6408000"/>
            <a:ext cx="3329566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FI" sz="1200" b="1" dirty="0"/>
              <a:t>Igor S. Pessi &amp; Antti Karkman, University of Helsinki</a:t>
            </a:r>
          </a:p>
        </p:txBody>
      </p:sp>
    </p:spTree>
    <p:extLst>
      <p:ext uri="{BB962C8B-B14F-4D97-AF65-F5344CB8AC3E}">
        <p14:creationId xmlns:p14="http://schemas.microsoft.com/office/powerpoint/2010/main" val="94161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6A2CE-917D-CD4B-9FEF-6B8E1740B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DC593-FE9E-F546-805B-FCC09765E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77C37-F138-B947-90FF-9C41617B7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67A22-0BA6-4B41-ABF0-3BA0E16A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EA8E-5963-F84A-868D-337C148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862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43C-9A9E-264C-9B2D-2D510F50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5061B-6E4C-FE45-BDC5-F2D58DC2BF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F95F4-71CC-1B4C-B51C-456278DA2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CC94C-4194-F44C-AC9F-9463F2A4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B3741-271B-0E46-9BB2-48073219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717EA-E453-FF41-8D0E-53B7048F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0771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FE3A-51B2-DD40-AD63-7CC5E3B16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156EB-D3EE-7842-B0AC-23D08F83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0FEF-A8D7-8A4E-ACD3-30B4DC138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7A970-8742-C44E-A572-C1BB8AB47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8C4-1407-DF48-B421-8D4B113FB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519F9-FB70-9748-BC0F-55E5FAC2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BF19F-05D0-F844-8231-73711453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45CF6-71B8-7D45-AE64-1DCA5C487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28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75FE-80F5-E246-84C9-8C46FFBE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6D8ED-1499-F741-9FFA-8A537902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89E11-1D00-CC4E-A418-F2A18E14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9C92D-55D3-FE4E-815B-D3012560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363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59D52-D18C-084B-9E48-DEEDF19C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F393F6-5624-D641-802B-352BDE0F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7D83B-3762-D942-8508-F52E43248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5137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57B2D-4002-5146-8372-4353F650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A1860-9353-7342-8C89-8F2C344B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3C68F-926B-454D-9091-A631A8C7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2A5F-B709-B74D-A32B-92B48DB21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1E393-9E5E-CA43-B077-0C2B25AD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E8193-3FB9-1E44-AA21-7348F3B4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8812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BB78-ACD1-8640-9C40-04E233E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60210-40C0-484D-8D38-2C5FBAD96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2F935-E223-1542-9B67-3C938231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E747-68EF-7A4D-B75D-82171A28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F92E1-CFF5-914D-B777-2072D1AF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7A958-616F-6E40-BC87-D02A8A74B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20802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0BAAF-1EC5-6B4F-9769-28C854BB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91F9E-8E16-4046-80E5-DF78CF8A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3C9C6-C596-8E41-BDC5-72D0C0CD3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D50A-E3E1-F340-BB4B-E18153088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Igor Pessi &amp; Antti Karkman University of Helsinki</a:t>
            </a:r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D6C1C-1F5C-B445-A8B6-9ECA38F1D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59AFD-CA80-9744-9172-B252E7612A2E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008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-ab.informatik.uni-tuebingen.de/download/megan6/welcome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B9780081022689000033" TargetMode="External"/><Relationship Id="rId2" Type="http://schemas.openxmlformats.org/officeDocument/2006/relationships/hyperlink" Target="https://www.nature.com/articles/nbt.393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FDCB-06FE-AD43-A529-F3652D7A0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000" y="1979999"/>
            <a:ext cx="9360000" cy="1800000"/>
          </a:xfrm>
        </p:spPr>
        <p:txBody>
          <a:bodyPr/>
          <a:lstStyle/>
          <a:p>
            <a:r>
              <a:rPr lang="en-FI" dirty="0"/>
              <a:t>Environmental metagenomics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2CE2C-A58F-A34E-B2F8-A4C5FCA26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000" y="3780000"/>
            <a:ext cx="9360000" cy="1615807"/>
          </a:xfrm>
        </p:spPr>
        <p:txBody>
          <a:bodyPr/>
          <a:lstStyle/>
          <a:p>
            <a:r>
              <a:rPr lang="en-FI" dirty="0"/>
              <a:t>Read-based analyses</a:t>
            </a:r>
          </a:p>
        </p:txBody>
      </p:sp>
    </p:spTree>
    <p:extLst>
      <p:ext uri="{BB962C8B-B14F-4D97-AF65-F5344CB8AC3E}">
        <p14:creationId xmlns:p14="http://schemas.microsoft.com/office/powerpoint/2010/main" val="221533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B2DD-75BF-7D41-96D5-A828CA1E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EA05-E1CB-D54C-BB53-DF1346A1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>
                <a:solidFill>
                  <a:schemeClr val="accent6"/>
                </a:solidFill>
              </a:rPr>
              <a:t>CONTINUE WITH SECTION 3.5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3B155-4379-D34E-A6DF-643D015C3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10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5058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496B-30A1-E041-A670-5164BE07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800000" cy="1080000"/>
          </a:xfrm>
        </p:spPr>
        <p:txBody>
          <a:bodyPr/>
          <a:lstStyle/>
          <a:p>
            <a:r>
              <a:rPr lang="en-FI" dirty="0"/>
              <a:t>Read- </a:t>
            </a:r>
            <a:r>
              <a:rPr lang="en-FI" i="1" dirty="0"/>
              <a:t>versus</a:t>
            </a:r>
            <a:r>
              <a:rPr lang="en-FI" dirty="0"/>
              <a:t> assembly-based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F5CD-7E4D-E448-92B7-58ACBF2B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11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DFAC4F-5A00-7D48-B58F-E64FDA9A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7236132" cy="4320000"/>
          </a:xfrm>
        </p:spPr>
        <p:txBody>
          <a:bodyPr/>
          <a:lstStyle/>
          <a:p>
            <a:pPr marL="0" indent="0">
              <a:buNone/>
            </a:pPr>
            <a:r>
              <a:rPr lang="en-FI" dirty="0"/>
              <a:t>Assembly-based analyses</a:t>
            </a:r>
          </a:p>
          <a:p>
            <a:pPr lvl="1"/>
            <a:r>
              <a:rPr lang="en-FI" dirty="0"/>
              <a:t>Slow</a:t>
            </a:r>
          </a:p>
          <a:p>
            <a:pPr lvl="1"/>
            <a:r>
              <a:rPr lang="en-FI" dirty="0"/>
              <a:t>Less quantitative</a:t>
            </a:r>
          </a:p>
          <a:p>
            <a:pPr marL="0" indent="0">
              <a:buNone/>
            </a:pPr>
            <a:r>
              <a:rPr lang="en-FI" dirty="0">
                <a:solidFill>
                  <a:schemeClr val="accent6"/>
                </a:solidFill>
              </a:rPr>
              <a:t> Read section 3.3 in Bengtsson-Palme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E3C17B6-1998-C14F-B670-DA34DD0E7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97"/>
          <a:stretch/>
        </p:blipFill>
        <p:spPr>
          <a:xfrm>
            <a:off x="7956132" y="1619250"/>
            <a:ext cx="3563868" cy="4321175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1C91CD-FCA8-5848-8685-2047551A820A}"/>
              </a:ext>
            </a:extLst>
          </p:cNvPr>
          <p:cNvSpPr txBox="1"/>
          <p:nvPr/>
        </p:nvSpPr>
        <p:spPr>
          <a:xfrm>
            <a:off x="9941619" y="5940000"/>
            <a:ext cx="1578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Quince</a:t>
            </a:r>
            <a:r>
              <a:rPr lang="fi-FI" sz="1400" dirty="0"/>
              <a:t> et al. 2017</a:t>
            </a:r>
            <a:endParaRPr lang="en-FI" sz="1400" dirty="0"/>
          </a:p>
        </p:txBody>
      </p:sp>
    </p:spTree>
    <p:extLst>
      <p:ext uri="{BB962C8B-B14F-4D97-AF65-F5344CB8AC3E}">
        <p14:creationId xmlns:p14="http://schemas.microsoft.com/office/powerpoint/2010/main" val="178437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B447-CE45-3C40-9F54-ECB29418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D2D3-C431-0F47-8071-5CDB439D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DO a walkthrough with one sample</a:t>
            </a:r>
          </a:p>
          <a:p>
            <a:r>
              <a:rPr lang="en-FI" dirty="0"/>
              <a:t>Then they will do the other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6CA03-ECEC-BC47-A332-3D9673FD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12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4563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A065D-4884-E04B-BB6B-B688D8B7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Other 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1E877-47F4-9649-89C0-3EEAA4E2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Humann</a:t>
            </a:r>
          </a:p>
          <a:p>
            <a:r>
              <a:rPr lang="en-FI" dirty="0"/>
              <a:t>Metaphlan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4EE68-7C1A-6E4E-943E-4509F0D0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13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60858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0D9C-AF16-6243-B1F3-EB3157E6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MEGAN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AE30-F4FD-BB4B-95CF-CCCAE647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Install MEGAN6 in your computer</a:t>
            </a:r>
          </a:p>
          <a:p>
            <a:pPr lvl="1"/>
            <a:r>
              <a:rPr lang="en-GB" dirty="0">
                <a:hlinkClick r:id="rId2"/>
              </a:rPr>
              <a:t>https://software-ab.informatik.uni-tuebingen.de/download/megan6/welcome.html</a:t>
            </a:r>
            <a:endParaRPr lang="en-GB" dirty="0"/>
          </a:p>
          <a:p>
            <a:r>
              <a:rPr lang="en-FI" dirty="0"/>
              <a:t>Preparing the data (launched yesterday):</a:t>
            </a:r>
          </a:p>
          <a:p>
            <a:pPr lvl="1"/>
            <a:r>
              <a:rPr lang="en-FI" dirty="0"/>
              <a:t>Subsample reads with SEQTK</a:t>
            </a:r>
          </a:p>
          <a:p>
            <a:pPr lvl="1"/>
            <a:r>
              <a:rPr lang="en-FI" dirty="0"/>
              <a:t>Sequence similarity against NCBI nr (DIAMOND blastx)</a:t>
            </a:r>
          </a:p>
          <a:p>
            <a:pPr lvl="1"/>
            <a:r>
              <a:rPr lang="en-FI" dirty="0"/>
              <a:t>Run MEGAN within the cluster to parse the DIAMOND results against taxonomic (NCBI and GTDB) and functional databases (EC, EGGNOG, INTERPRO2GO, SEED)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CE98-E8B2-254A-B374-660AF7C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14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83256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4B58-2D1A-2F45-881B-8942B997C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MEGAN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A1FE-C34B-BB44-808A-85DAD0D1E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Let’s do one sample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F34-8074-344C-BE2B-CDB6B26D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15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34427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A7C9-C689-AD44-94C5-F877F200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8DDA-13F1-C64B-8F00-08C16CF8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https://www.nature.com/articles/nbt.3935</a:t>
            </a:r>
            <a:endParaRPr lang="en-GB" dirty="0"/>
          </a:p>
          <a:p>
            <a:r>
              <a:rPr lang="en-GB" dirty="0">
                <a:hlinkClick r:id="rId3"/>
              </a:rPr>
              <a:t>https://www.sciencedirect.com/science/article/pii/B9780081022689000033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If you don’t have access to these, let me know</a:t>
            </a:r>
          </a:p>
          <a:p>
            <a:pPr lvl="1"/>
            <a:r>
              <a:rPr lang="en-GB" dirty="0" err="1"/>
              <a:t>SciHub</a:t>
            </a:r>
            <a:r>
              <a:rPr lang="en-GB" dirty="0"/>
              <a:t>, cough cough</a:t>
            </a:r>
            <a:endParaRPr lang="en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56FC-E1B8-8F49-8995-A2568B892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16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52474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496B-30A1-E041-A670-5164BE075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Read- </a:t>
            </a:r>
            <a:r>
              <a:rPr lang="en-FI" i="1" dirty="0"/>
              <a:t>versus</a:t>
            </a:r>
            <a:r>
              <a:rPr lang="en-FI" dirty="0"/>
              <a:t> assembly-based analyses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F5CD-7E4D-E448-92B7-58ACBF2B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2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DFAC4F-5A00-7D48-B58F-E64FDA9A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7224724" cy="4320000"/>
          </a:xfrm>
        </p:spPr>
        <p:txBody>
          <a:bodyPr/>
          <a:lstStyle/>
          <a:p>
            <a:pPr marL="0" indent="0">
              <a:buNone/>
            </a:pPr>
            <a:r>
              <a:rPr lang="en-FI" dirty="0"/>
              <a:t>Read-based profiling</a:t>
            </a:r>
          </a:p>
          <a:p>
            <a:pPr lvl="1"/>
            <a:r>
              <a:rPr lang="en-FI" dirty="0"/>
              <a:t>Fast</a:t>
            </a:r>
          </a:p>
          <a:p>
            <a:pPr lvl="1"/>
            <a:r>
              <a:rPr lang="en-FI" dirty="0"/>
              <a:t>Quantitative</a:t>
            </a:r>
          </a:p>
          <a:p>
            <a:pPr lvl="1"/>
            <a:r>
              <a:rPr lang="en-FI" dirty="0"/>
              <a:t>Limited</a:t>
            </a:r>
          </a:p>
          <a:p>
            <a:pPr lvl="1"/>
            <a:r>
              <a:rPr lang="en-FI" dirty="0"/>
              <a:t>Somewhat outdated (assembly-based are preferred)</a:t>
            </a:r>
          </a:p>
          <a:p>
            <a:pPr lvl="1"/>
            <a:r>
              <a:rPr lang="en-FI" dirty="0"/>
              <a:t>Can give interesting preliminary insights</a:t>
            </a:r>
          </a:p>
          <a:p>
            <a:pPr lvl="1"/>
            <a:r>
              <a:rPr lang="en-FI" dirty="0"/>
              <a:t>Usually done as a ”quick-and-dirty” estimate prior to assembly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DE3C17B6-1998-C14F-B670-DA34DD0E7D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40"/>
          <a:stretch/>
        </p:blipFill>
        <p:spPr>
          <a:xfrm>
            <a:off x="7944724" y="1619250"/>
            <a:ext cx="3575276" cy="4321175"/>
          </a:xfrm>
          <a:prstGeom prst="rect">
            <a:avLst/>
          </a:prstGeom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84667E-61AE-CC4C-A024-94D16791F4D2}"/>
              </a:ext>
            </a:extLst>
          </p:cNvPr>
          <p:cNvSpPr txBox="1"/>
          <p:nvPr/>
        </p:nvSpPr>
        <p:spPr>
          <a:xfrm>
            <a:off x="9941619" y="5940000"/>
            <a:ext cx="1578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 err="1"/>
              <a:t>Quince</a:t>
            </a:r>
            <a:r>
              <a:rPr lang="fi-FI" sz="1400" dirty="0"/>
              <a:t> et al. 2017</a:t>
            </a:r>
            <a:endParaRPr lang="en-FI" sz="1400" dirty="0"/>
          </a:p>
        </p:txBody>
      </p:sp>
    </p:spTree>
    <p:extLst>
      <p:ext uri="{BB962C8B-B14F-4D97-AF65-F5344CB8AC3E}">
        <p14:creationId xmlns:p14="http://schemas.microsoft.com/office/powerpoint/2010/main" val="105736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547-D190-4E40-B267-36FB5C5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4970441" cy="1080000"/>
          </a:xfrm>
        </p:spPr>
        <p:txBody>
          <a:bodyPr>
            <a:normAutofit fontScale="90000"/>
          </a:bodyPr>
          <a:lstStyle/>
          <a:p>
            <a:r>
              <a:rPr lang="en-FI" dirty="0"/>
              <a:t>Approaches to taxonomic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83CF-85F6-A841-9A80-4A484B3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3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5AA07-C220-D04E-8C74-1D5DEBF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4872198" cy="432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I" dirty="0"/>
              <a:t>Read mapping and compositional binning</a:t>
            </a:r>
          </a:p>
          <a:p>
            <a:pPr lvl="1"/>
            <a:r>
              <a:rPr lang="en-FI" dirty="0"/>
              <a:t>Analysis of all reads</a:t>
            </a:r>
          </a:p>
          <a:p>
            <a:pPr lvl="1"/>
            <a:r>
              <a:rPr lang="en-FI" dirty="0"/>
              <a:t>Reference database of sequenced genomes</a:t>
            </a:r>
          </a:p>
          <a:p>
            <a:pPr lvl="1"/>
            <a:r>
              <a:rPr lang="en-FI" u="sng" dirty="0"/>
              <a:t>Mapping</a:t>
            </a:r>
            <a:r>
              <a:rPr lang="en-FI" dirty="0"/>
              <a:t>: slow, requires lots of CPU and RAM</a:t>
            </a:r>
          </a:p>
          <a:p>
            <a:pPr lvl="1"/>
            <a:r>
              <a:rPr lang="en-FI" u="sng" dirty="0"/>
              <a:t>Compositional binning</a:t>
            </a:r>
            <a:r>
              <a:rPr lang="en-FI" dirty="0"/>
              <a:t>: faster but less accurate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7D6FA4C-DE28-A14F-B832-FBA9B3B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41" y="363034"/>
            <a:ext cx="5829560" cy="5577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77B43A-C5AF-5B47-8FFF-4C8B0BAF71E0}"/>
              </a:ext>
            </a:extLst>
          </p:cNvPr>
          <p:cNvSpPr txBox="1"/>
          <p:nvPr/>
        </p:nvSpPr>
        <p:spPr>
          <a:xfrm>
            <a:off x="10182476" y="0"/>
            <a:ext cx="200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r>
              <a:rPr lang="en-FI" sz="1400" dirty="0"/>
              <a:t>engtsson-Palme, 2018</a:t>
            </a:r>
          </a:p>
        </p:txBody>
      </p:sp>
    </p:spTree>
    <p:extLst>
      <p:ext uri="{BB962C8B-B14F-4D97-AF65-F5344CB8AC3E}">
        <p14:creationId xmlns:p14="http://schemas.microsoft.com/office/powerpoint/2010/main" val="1690798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547-D190-4E40-B267-36FB5C5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4970441" cy="1080000"/>
          </a:xfrm>
        </p:spPr>
        <p:txBody>
          <a:bodyPr>
            <a:normAutofit fontScale="90000"/>
          </a:bodyPr>
          <a:lstStyle/>
          <a:p>
            <a:r>
              <a:rPr lang="en-FI" dirty="0"/>
              <a:t>Approaches to taxonomic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83CF-85F6-A841-9A80-4A484B3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4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5AA07-C220-D04E-8C74-1D5DEBF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620000"/>
            <a:ext cx="4864641" cy="432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I" dirty="0"/>
              <a:t>Barcode sequence analysis</a:t>
            </a:r>
          </a:p>
          <a:p>
            <a:pPr lvl="1"/>
            <a:r>
              <a:rPr lang="en-FI" dirty="0"/>
              <a:t>Analysis of specific barcode genes (e.g. 16S rRNA)</a:t>
            </a:r>
          </a:p>
          <a:p>
            <a:pPr lvl="1"/>
            <a:r>
              <a:rPr lang="en-FI" dirty="0"/>
              <a:t>Curate database of barcode sequences (e.g. SILVA)</a:t>
            </a:r>
          </a:p>
          <a:p>
            <a:pPr lvl="1"/>
            <a:r>
              <a:rPr lang="en-FI" dirty="0"/>
              <a:t>Much faster than the other approaches, but provides lower resolution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07D6FA4C-DE28-A14F-B832-FBA9B3B15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441" y="363034"/>
            <a:ext cx="5829560" cy="5577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FF40A2-A36C-7E42-8E95-C9C68E5B99F0}"/>
              </a:ext>
            </a:extLst>
          </p:cNvPr>
          <p:cNvSpPr txBox="1"/>
          <p:nvPr/>
        </p:nvSpPr>
        <p:spPr>
          <a:xfrm>
            <a:off x="10182476" y="0"/>
            <a:ext cx="200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r>
              <a:rPr lang="en-FI" sz="1400" dirty="0"/>
              <a:t>engtsson-Palme, 2018</a:t>
            </a:r>
          </a:p>
        </p:txBody>
      </p:sp>
    </p:spTree>
    <p:extLst>
      <p:ext uri="{BB962C8B-B14F-4D97-AF65-F5344CB8AC3E}">
        <p14:creationId xmlns:p14="http://schemas.microsoft.com/office/powerpoint/2010/main" val="39548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547-D190-4E40-B267-36FB5C5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360363"/>
            <a:ext cx="10799763" cy="1079500"/>
          </a:xfrm>
        </p:spPr>
        <p:txBody>
          <a:bodyPr>
            <a:normAutofit fontScale="90000"/>
          </a:bodyPr>
          <a:lstStyle/>
          <a:p>
            <a:r>
              <a:rPr lang="en-FI" dirty="0"/>
              <a:t>Approaches to taxonomic profiling:</a:t>
            </a:r>
            <a:br>
              <a:rPr lang="en-FI" dirty="0"/>
            </a:br>
            <a:r>
              <a:rPr lang="en-FI" dirty="0"/>
              <a:t>how to choose?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5AA07-C220-D04E-8C74-1D5DEBF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6" y="1619250"/>
            <a:ext cx="4912324" cy="43211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I" dirty="0"/>
              <a:t>Analysis of </a:t>
            </a:r>
            <a:r>
              <a:rPr lang="en-FI" b="1" dirty="0">
                <a:solidFill>
                  <a:schemeClr val="accent6"/>
                </a:solidFill>
              </a:rPr>
              <a:t>all reads </a:t>
            </a:r>
            <a:r>
              <a:rPr lang="en-FI" dirty="0"/>
              <a:t>suffer from limited databases of reference genomes</a:t>
            </a:r>
          </a:p>
          <a:p>
            <a:pPr lvl="1"/>
            <a:r>
              <a:rPr lang="en-FI" dirty="0"/>
              <a:t>More suitable for environments that are better described (e.g. human gut)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83CF-85F6-A841-9A80-4A484B3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408000"/>
            <a:ext cx="360000" cy="184666"/>
          </a:xfrm>
        </p:spPr>
        <p:txBody>
          <a:bodyPr/>
          <a:lstStyle/>
          <a:p>
            <a:fld id="{5FC59AFD-CA80-9744-9172-B252E7612A2E}" type="slidenum">
              <a:rPr lang="en-FI" smtClean="0"/>
              <a:pPr/>
              <a:t>5</a:t>
            </a:fld>
            <a:endParaRPr lang="en-FI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430A951-A6E2-4B49-9ED3-4D73CD2AEE6B}"/>
              </a:ext>
            </a:extLst>
          </p:cNvPr>
          <p:cNvSpPr txBox="1">
            <a:spLocks/>
          </p:cNvSpPr>
          <p:nvPr/>
        </p:nvSpPr>
        <p:spPr>
          <a:xfrm>
            <a:off x="6608164" y="1619250"/>
            <a:ext cx="4912324" cy="4321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I" dirty="0"/>
              <a:t>Analysis of </a:t>
            </a:r>
            <a:r>
              <a:rPr lang="en-FI" b="1" dirty="0">
                <a:solidFill>
                  <a:schemeClr val="accent6"/>
                </a:solidFill>
              </a:rPr>
              <a:t>barcode genes </a:t>
            </a:r>
            <a:r>
              <a:rPr lang="en-FI" dirty="0"/>
              <a:t>suffer from lower resolution</a:t>
            </a:r>
          </a:p>
          <a:p>
            <a:pPr lvl="1"/>
            <a:r>
              <a:rPr lang="en-FI" dirty="0"/>
              <a:t>More suitable for environments with a high fraction of unknown microorganisms (e.g. soil) 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10873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547-D190-4E40-B267-36FB5C5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5056040" cy="1080000"/>
          </a:xfrm>
        </p:spPr>
        <p:txBody>
          <a:bodyPr>
            <a:normAutofit fontScale="90000"/>
          </a:bodyPr>
          <a:lstStyle/>
          <a:p>
            <a:r>
              <a:rPr lang="en-FI" dirty="0"/>
              <a:t>Approaches to functional profiling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83CF-85F6-A841-9A80-4A484B3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6</a:t>
            </a:fld>
            <a:endParaRPr lang="en-FI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5AA07-C220-D04E-8C74-1D5DEBF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9" y="1620000"/>
            <a:ext cx="5695961" cy="43200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I" dirty="0"/>
              <a:t>Broad </a:t>
            </a:r>
            <a:r>
              <a:rPr lang="en-FI" i="1" dirty="0"/>
              <a:t>versus</a:t>
            </a:r>
            <a:r>
              <a:rPr lang="en-FI" dirty="0"/>
              <a:t> specific profiling</a:t>
            </a:r>
          </a:p>
          <a:p>
            <a:r>
              <a:rPr lang="en-FI" dirty="0"/>
              <a:t>Broad DBs: entire functional universe (e.g. KEGG, PFAM)</a:t>
            </a:r>
          </a:p>
          <a:p>
            <a:r>
              <a:rPr lang="en-FI" dirty="0"/>
              <a:t>Specific DBs: focusing on one or few processes (e.g. CAZy, CARD)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7B43A-C5AF-5B47-8FFF-4C8B0BAF71E0}"/>
              </a:ext>
            </a:extLst>
          </p:cNvPr>
          <p:cNvSpPr txBox="1"/>
          <p:nvPr/>
        </p:nvSpPr>
        <p:spPr>
          <a:xfrm>
            <a:off x="10182476" y="0"/>
            <a:ext cx="200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B</a:t>
            </a:r>
            <a:r>
              <a:rPr lang="en-FI" sz="1400" dirty="0"/>
              <a:t>engtsson-Palme, 2018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F74C41-D3E5-914C-A815-C8D9F8FBB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61" y="360425"/>
            <a:ext cx="5104040" cy="55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5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E547-D190-4E40-B267-36FB5C58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360363"/>
            <a:ext cx="10799763" cy="1079500"/>
          </a:xfrm>
        </p:spPr>
        <p:txBody>
          <a:bodyPr>
            <a:normAutofit fontScale="90000"/>
          </a:bodyPr>
          <a:lstStyle/>
          <a:p>
            <a:r>
              <a:rPr lang="en-FI" dirty="0"/>
              <a:t>Approaches to functional profiling:</a:t>
            </a:r>
            <a:br>
              <a:rPr lang="en-FI" dirty="0"/>
            </a:br>
            <a:r>
              <a:rPr lang="en-FI" dirty="0"/>
              <a:t>how to choose?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95AA07-C220-D04E-8C74-1D5DEBFC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26" y="1619250"/>
            <a:ext cx="4912324" cy="432117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FI" b="1" dirty="0">
                <a:solidFill>
                  <a:schemeClr val="accent6"/>
                </a:solidFill>
              </a:rPr>
              <a:t>Broad databases </a:t>
            </a:r>
            <a:r>
              <a:rPr lang="en-FI" dirty="0"/>
              <a:t>give an overview of the functional potential of microbial communities</a:t>
            </a:r>
          </a:p>
          <a:p>
            <a:pPr lvl="1"/>
            <a:r>
              <a:rPr lang="en-FI" dirty="0"/>
              <a:t>Suitable for investigating major differences across environments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483CF-85F6-A841-9A80-4A484B39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0000" y="6408000"/>
            <a:ext cx="360000" cy="184666"/>
          </a:xfrm>
        </p:spPr>
        <p:txBody>
          <a:bodyPr/>
          <a:lstStyle/>
          <a:p>
            <a:fld id="{5FC59AFD-CA80-9744-9172-B252E7612A2E}" type="slidenum">
              <a:rPr lang="en-FI" smtClean="0"/>
              <a:pPr/>
              <a:t>7</a:t>
            </a:fld>
            <a:endParaRPr lang="en-FI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430A951-A6E2-4B49-9ED3-4D73CD2AEE6B}"/>
              </a:ext>
            </a:extLst>
          </p:cNvPr>
          <p:cNvSpPr txBox="1">
            <a:spLocks/>
          </p:cNvSpPr>
          <p:nvPr/>
        </p:nvSpPr>
        <p:spPr>
          <a:xfrm>
            <a:off x="6608164" y="1619250"/>
            <a:ext cx="4912324" cy="432117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FI" b="1" dirty="0">
                <a:solidFill>
                  <a:schemeClr val="accent6"/>
                </a:solidFill>
              </a:rPr>
              <a:t>Specific databases </a:t>
            </a:r>
            <a:r>
              <a:rPr lang="en-FI" dirty="0"/>
              <a:t>are often highly curated and can give substrate-level information</a:t>
            </a:r>
          </a:p>
          <a:p>
            <a:pPr lvl="1"/>
            <a:r>
              <a:rPr lang="en-FI" dirty="0"/>
              <a:t>Suitable for investigating e.g. gene variants across environments</a:t>
            </a:r>
          </a:p>
          <a:p>
            <a:pPr lvl="1"/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11404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2058-1722-C444-A580-B41401A9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Things to pay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880B-B69D-E049-89C8-D6579993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Curation level of the database</a:t>
            </a:r>
          </a:p>
          <a:p>
            <a:pPr lvl="1"/>
            <a:r>
              <a:rPr lang="en-FI" dirty="0"/>
              <a:t>Are sequences verified experimentally to perform the expected function?</a:t>
            </a:r>
          </a:p>
          <a:p>
            <a:r>
              <a:rPr lang="en-FI" dirty="0"/>
              <a:t>Comprehensiveness of the database</a:t>
            </a:r>
          </a:p>
          <a:p>
            <a:pPr lvl="1"/>
            <a:r>
              <a:rPr lang="en-FI" dirty="0"/>
              <a:t>Both taxonomic- and functionally</a:t>
            </a:r>
          </a:p>
          <a:p>
            <a:r>
              <a:rPr lang="en-FI" dirty="0"/>
              <a:t>Speed </a:t>
            </a:r>
            <a:r>
              <a:rPr lang="en-FI" i="1" dirty="0"/>
              <a:t>versus</a:t>
            </a:r>
            <a:r>
              <a:rPr lang="en-FI" dirty="0"/>
              <a:t> sensitivity tradeoff</a:t>
            </a:r>
          </a:p>
          <a:p>
            <a:pPr lvl="1"/>
            <a:r>
              <a:rPr lang="en-FI" dirty="0"/>
              <a:t>E.g. BLAST </a:t>
            </a:r>
            <a:r>
              <a:rPr lang="en-FI" i="1" dirty="0"/>
              <a:t>versus</a:t>
            </a:r>
            <a:r>
              <a:rPr lang="en-FI" dirty="0"/>
              <a:t> DIAMOND</a:t>
            </a:r>
          </a:p>
          <a:p>
            <a:r>
              <a:rPr lang="en-FI" dirty="0"/>
              <a:t>Choice of identity, bitscore/e-value and coverage cutoffs</a:t>
            </a:r>
          </a:p>
          <a:p>
            <a:pPr lvl="1"/>
            <a:r>
              <a:rPr lang="en-FI" dirty="0"/>
              <a:t>No way to generalise for all genes, things have to be checked more or less manually, e.g. by looking at the literature for the gene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4BA2C-562E-4249-AA36-41D33734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8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6277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EA39-78F6-ED4E-9BE7-7C2EE721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Always sanity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B79B-ADD1-8544-8F53-D757078FF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Especially for “bold” and unexpected findings:</a:t>
            </a:r>
          </a:p>
          <a:p>
            <a:pPr lvl="1"/>
            <a:r>
              <a:rPr lang="en-FI" dirty="0"/>
              <a:t>Redo with more strict thresholds</a:t>
            </a:r>
          </a:p>
          <a:p>
            <a:pPr lvl="1"/>
            <a:r>
              <a:rPr lang="en-FI" dirty="0"/>
              <a:t>Redo with a different tool (e.g. BLAST </a:t>
            </a:r>
            <a:r>
              <a:rPr lang="en-FI" i="1" dirty="0"/>
              <a:t>versus</a:t>
            </a:r>
            <a:r>
              <a:rPr lang="en-FI" dirty="0"/>
              <a:t> DIAMOND)</a:t>
            </a:r>
          </a:p>
          <a:p>
            <a:pPr lvl="1"/>
            <a:r>
              <a:rPr lang="en-FI" dirty="0"/>
              <a:t>Investigate other genes belonging to the same pathway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0CEF-42EC-CA4B-91B9-5242C2878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59AFD-CA80-9744-9172-B252E7612A2E}" type="slidenum">
              <a:rPr lang="en-FI" smtClean="0"/>
              <a:pPr/>
              <a:t>9</a:t>
            </a:fld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50758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585</Words>
  <Application>Microsoft Macintosh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Medium</vt:lpstr>
      <vt:lpstr>Office Theme</vt:lpstr>
      <vt:lpstr>Environmental metagenomics</vt:lpstr>
      <vt:lpstr>Read- versus assembly-based analyses</vt:lpstr>
      <vt:lpstr>Approaches to taxonomic profiling</vt:lpstr>
      <vt:lpstr>Approaches to taxonomic profiling</vt:lpstr>
      <vt:lpstr>Approaches to taxonomic profiling: how to choose?</vt:lpstr>
      <vt:lpstr>Approaches to functional profiling</vt:lpstr>
      <vt:lpstr>Approaches to functional profiling: how to choose?</vt:lpstr>
      <vt:lpstr>Things to pay attention</vt:lpstr>
      <vt:lpstr>Always sanity check</vt:lpstr>
      <vt:lpstr>PowerPoint Presentation</vt:lpstr>
      <vt:lpstr>Read- versus assembly-based analyses</vt:lpstr>
      <vt:lpstr>MEGAN</vt:lpstr>
      <vt:lpstr>Other alternatives</vt:lpstr>
      <vt:lpstr>MEGAN walkthrough</vt:lpstr>
      <vt:lpstr>MEGAN walkthrough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metagenomics</dc:title>
  <dc:creator>Igor S Pessi</dc:creator>
  <cp:lastModifiedBy>Igor S Pessi</cp:lastModifiedBy>
  <cp:revision>24</cp:revision>
  <dcterms:created xsi:type="dcterms:W3CDTF">2021-03-31T05:45:46Z</dcterms:created>
  <dcterms:modified xsi:type="dcterms:W3CDTF">2021-03-31T13:58:25Z</dcterms:modified>
</cp:coreProperties>
</file>