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6" r:id="rId11"/>
    <p:sldId id="264"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91682" y="1847461"/>
            <a:ext cx="10483058" cy="647983"/>
          </a:xfrm>
        </p:spPr>
        <p:txBody>
          <a:bodyPr>
            <a:normAutofit/>
          </a:bodyPr>
          <a:lstStyle/>
          <a:p>
            <a:r>
              <a:rPr lang="en-US" b="1" dirty="0">
                <a:solidFill>
                  <a:schemeClr val="accent1"/>
                </a:solidFill>
                <a:latin typeface="Arial" panose="020B0604020202020204" pitchFamily="34" charset="0"/>
                <a:cs typeface="Arial" panose="020B0604020202020204" pitchFamily="34" charset="0"/>
              </a:rPr>
              <a:t>EXPLORING COLLEGE PLACEMENT TRENDS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flipV="1">
            <a:off x="581194" y="2449725"/>
            <a:ext cx="45719" cy="45719"/>
          </a:xfrm>
        </p:spPr>
        <p:txBody>
          <a:bodyPr>
            <a:normAutofit fontScale="25000" lnSpcReduction="20000"/>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Milky way galaxy with stars and space dust in the universe">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a:off x="513185" y="2892490"/>
            <a:ext cx="11504644" cy="3499843"/>
          </a:xfrm>
          <a:prstGeom prst="rect">
            <a:avLst/>
          </a:prstGeom>
        </p:spPr>
      </p:pic>
      <p:sp>
        <p:nvSpPr>
          <p:cNvPr id="5" name="TextBox 4">
            <a:extLst>
              <a:ext uri="{FF2B5EF4-FFF2-40B4-BE49-F238E27FC236}">
                <a16:creationId xmlns:a16="http://schemas.microsoft.com/office/drawing/2014/main" id="{C9E81373-8899-FA1C-8442-29F669B149F8}"/>
              </a:ext>
            </a:extLst>
          </p:cNvPr>
          <p:cNvSpPr txBox="1"/>
          <p:nvPr/>
        </p:nvSpPr>
        <p:spPr>
          <a:xfrm>
            <a:off x="2423626" y="1005840"/>
            <a:ext cx="6813680" cy="523220"/>
          </a:xfrm>
          <a:prstGeom prst="rect">
            <a:avLst/>
          </a:prstGeom>
          <a:noFill/>
        </p:spPr>
        <p:txBody>
          <a:bodyPr wrap="square">
            <a:spAutoFit/>
          </a:bodyPr>
          <a:lstStyle/>
          <a:p>
            <a:pPr algn="ctr"/>
            <a:r>
              <a:rPr lang="en-US" sz="2800" b="1" dirty="0">
                <a:solidFill>
                  <a:schemeClr val="accent1">
                    <a:lumMod val="75000"/>
                  </a:schemeClr>
                </a:solidFill>
                <a:latin typeface="Arial"/>
                <a:cs typeface="Arial"/>
              </a:rPr>
              <a:t>CAPSTONE PROJECT</a:t>
            </a:r>
          </a:p>
        </p:txBody>
      </p:sp>
      <p:sp>
        <p:nvSpPr>
          <p:cNvPr id="8" name="TextBox 7">
            <a:extLst>
              <a:ext uri="{FF2B5EF4-FFF2-40B4-BE49-F238E27FC236}">
                <a16:creationId xmlns:a16="http://schemas.microsoft.com/office/drawing/2014/main" id="{A1A28763-E573-6BA1-1388-B19CC7ED1A6F}"/>
              </a:ext>
            </a:extLst>
          </p:cNvPr>
          <p:cNvSpPr txBox="1"/>
          <p:nvPr/>
        </p:nvSpPr>
        <p:spPr>
          <a:xfrm>
            <a:off x="917097" y="3091044"/>
            <a:ext cx="11436634" cy="1815882"/>
          </a:xfrm>
          <a:prstGeom prst="rect">
            <a:avLst/>
          </a:prstGeom>
          <a:noFill/>
        </p:spPr>
        <p:txBody>
          <a:bodyPr wrap="square">
            <a:spAutoFit/>
          </a:bodyPr>
          <a:lstStyle/>
          <a:p>
            <a:r>
              <a:rPr lang="en-US" sz="2800" b="1" dirty="0">
                <a:solidFill>
                  <a:schemeClr val="accent1">
                    <a:lumMod val="75000"/>
                  </a:schemeClr>
                </a:solidFill>
                <a:latin typeface="Arial" pitchFamily="34" charset="0"/>
                <a:cs typeface="Arial" pitchFamily="34" charset="0"/>
              </a:rPr>
              <a:t>Presented By:</a:t>
            </a:r>
          </a:p>
          <a:p>
            <a:pPr lvl="3"/>
            <a:r>
              <a:rPr lang="en-US" sz="2800" b="1" dirty="0">
                <a:solidFill>
                  <a:schemeClr val="accent1">
                    <a:lumMod val="75000"/>
                  </a:schemeClr>
                </a:solidFill>
                <a:latin typeface="Arial"/>
                <a:cs typeface="Arial"/>
              </a:rPr>
              <a:t>     Vikash Meena</a:t>
            </a:r>
          </a:p>
          <a:p>
            <a:pPr lvl="3"/>
            <a:r>
              <a:rPr lang="en-US" sz="2800" b="1" dirty="0">
                <a:solidFill>
                  <a:schemeClr val="accent1">
                    <a:lumMod val="75000"/>
                  </a:schemeClr>
                </a:solidFill>
                <a:latin typeface="Arial"/>
                <a:cs typeface="Arial"/>
              </a:rPr>
              <a:t>    Technocrats Institute of Technology</a:t>
            </a:r>
          </a:p>
          <a:p>
            <a:pPr lvl="3"/>
            <a:r>
              <a:rPr lang="en-US" sz="2800" b="1" dirty="0">
                <a:solidFill>
                  <a:schemeClr val="accent1">
                    <a:lumMod val="75000"/>
                  </a:schemeClr>
                </a:solidFill>
                <a:latin typeface="Arial"/>
                <a:cs typeface="Arial"/>
              </a:rPr>
              <a:t>     Department of CSE- Data Science </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3065-B21B-449D-8396-68825C418B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30DB32C-6333-FA93-80D3-8C1A8756A3F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06062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0283-B4D7-F466-113D-9436B6BFF1CE}"/>
              </a:ext>
            </a:extLst>
          </p:cNvPr>
          <p:cNvSpPr>
            <a:spLocks noGrp="1"/>
          </p:cNvSpPr>
          <p:nvPr>
            <p:ph type="title"/>
          </p:nvPr>
        </p:nvSpPr>
        <p:spPr/>
        <p:txBody>
          <a:bodyPr>
            <a:normAutofit/>
          </a:bodyPr>
          <a:lstStyle/>
          <a:p>
            <a:r>
              <a:rPr lang="en-IN" sz="4400" dirty="0"/>
              <a:t>Outline</a:t>
            </a:r>
          </a:p>
        </p:txBody>
      </p:sp>
      <p:sp>
        <p:nvSpPr>
          <p:cNvPr id="3" name="Content Placeholder 2">
            <a:extLst>
              <a:ext uri="{FF2B5EF4-FFF2-40B4-BE49-F238E27FC236}">
                <a16:creationId xmlns:a16="http://schemas.microsoft.com/office/drawing/2014/main" id="{5600514D-3716-95BF-2330-CADDC8D50975}"/>
              </a:ext>
            </a:extLst>
          </p:cNvPr>
          <p:cNvSpPr>
            <a:spLocks noGrp="1"/>
          </p:cNvSpPr>
          <p:nvPr>
            <p:ph idx="1"/>
          </p:nvPr>
        </p:nvSpPr>
        <p:spPr/>
        <p:txBody>
          <a:bodyPr/>
          <a:lstStyle/>
          <a:p>
            <a:pPr>
              <a:buFont typeface="Wingdings" panose="05000000000000000000" pitchFamily="2" charset="2"/>
              <a:buChar char="v"/>
            </a:pPr>
            <a:r>
              <a:rPr lang="en-US" sz="2400" b="1" dirty="0">
                <a:latin typeface="Arial"/>
                <a:ea typeface="+mn-lt"/>
                <a:cs typeface="Arial"/>
              </a:rPr>
              <a:t>Problem Statement </a:t>
            </a:r>
            <a:r>
              <a:rPr lang="en-US" sz="2400" dirty="0">
                <a:latin typeface="Arial"/>
                <a:ea typeface="+mn-lt"/>
                <a:cs typeface="Arial"/>
              </a:rPr>
              <a:t>(Should not include solution)</a:t>
            </a:r>
            <a:endParaRPr lang="en-US" sz="2400" dirty="0">
              <a:latin typeface="Arial"/>
              <a:ea typeface="+mn-lt"/>
              <a:cs typeface="+mn-lt"/>
            </a:endParaRPr>
          </a:p>
          <a:p>
            <a:pPr>
              <a:buFont typeface="Wingdings" panose="05000000000000000000" pitchFamily="2" charset="2"/>
              <a:buChar char="v"/>
            </a:pPr>
            <a:r>
              <a:rPr lang="en-US" sz="2400" b="1" dirty="0">
                <a:latin typeface="Arial"/>
                <a:ea typeface="+mn-lt"/>
                <a:cs typeface="+mn-lt"/>
              </a:rPr>
              <a:t>Algorithm</a:t>
            </a:r>
            <a:endParaRPr lang="en-US" sz="2400" dirty="0">
              <a:latin typeface="Arial"/>
              <a:cs typeface="Calibri"/>
            </a:endParaRPr>
          </a:p>
          <a:p>
            <a:pPr>
              <a:buFont typeface="Wingdings" panose="05000000000000000000" pitchFamily="2" charset="2"/>
              <a:buChar char="v"/>
            </a:pPr>
            <a:r>
              <a:rPr lang="en-US" sz="2400" b="1" dirty="0">
                <a:latin typeface="Arial"/>
                <a:ea typeface="+mn-lt"/>
                <a:cs typeface="Arial"/>
              </a:rPr>
              <a:t>Result</a:t>
            </a:r>
          </a:p>
          <a:p>
            <a:pPr>
              <a:buFont typeface="Wingdings" panose="05000000000000000000" pitchFamily="2" charset="2"/>
              <a:buChar char="v"/>
            </a:pPr>
            <a:r>
              <a:rPr lang="en-US" sz="2400" b="1" dirty="0">
                <a:latin typeface="Arial"/>
                <a:ea typeface="+mn-lt"/>
                <a:cs typeface="Arial"/>
              </a:rPr>
              <a:t>Conclusion</a:t>
            </a:r>
            <a:endParaRPr lang="en-US" sz="2400" dirty="0">
              <a:latin typeface="Arial"/>
              <a:cs typeface="Arial"/>
            </a:endParaRPr>
          </a:p>
          <a:p>
            <a:pPr>
              <a:buFont typeface="Wingdings" panose="05000000000000000000" pitchFamily="2" charset="2"/>
              <a:buChar char="v"/>
            </a:pPr>
            <a:r>
              <a:rPr lang="en-US" sz="2400" b="1" dirty="0">
                <a:latin typeface="Arial"/>
                <a:ea typeface="+mn-lt"/>
                <a:cs typeface="Arial"/>
              </a:rPr>
              <a:t>Future Scope(Optional)</a:t>
            </a:r>
          </a:p>
          <a:p>
            <a:pPr>
              <a:buFont typeface="Wingdings" panose="05000000000000000000" pitchFamily="2" charset="2"/>
              <a:buChar char="v"/>
            </a:pPr>
            <a:r>
              <a:rPr lang="en-US" sz="2400" b="1" dirty="0">
                <a:latin typeface="Arial"/>
                <a:ea typeface="+mn-lt"/>
                <a:cs typeface="Arial"/>
              </a:rPr>
              <a:t>References</a:t>
            </a:r>
            <a:endParaRPr lang="en-US" sz="2400" dirty="0">
              <a:latin typeface="Arial"/>
              <a:cs typeface="Arial"/>
            </a:endParaRPr>
          </a:p>
          <a:p>
            <a:endParaRPr lang="en-IN" dirty="0"/>
          </a:p>
        </p:txBody>
      </p:sp>
    </p:spTree>
    <p:extLst>
      <p:ext uri="{BB962C8B-B14F-4D97-AF65-F5344CB8AC3E}">
        <p14:creationId xmlns:p14="http://schemas.microsoft.com/office/powerpoint/2010/main" val="421621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03BE-C976-301E-A274-B0B5E5070B60}"/>
              </a:ext>
            </a:extLst>
          </p:cNvPr>
          <p:cNvSpPr>
            <a:spLocks noGrp="1"/>
          </p:cNvSpPr>
          <p:nvPr>
            <p:ph type="title"/>
          </p:nvPr>
        </p:nvSpPr>
        <p:spPr>
          <a:xfrm>
            <a:off x="438539" y="702156"/>
            <a:ext cx="6848669" cy="753420"/>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Problem Statement</a:t>
            </a:r>
            <a:endParaRPr lang="en-IN" sz="4000" dirty="0"/>
          </a:p>
        </p:txBody>
      </p:sp>
      <p:sp>
        <p:nvSpPr>
          <p:cNvPr id="3" name="Content Placeholder 2">
            <a:extLst>
              <a:ext uri="{FF2B5EF4-FFF2-40B4-BE49-F238E27FC236}">
                <a16:creationId xmlns:a16="http://schemas.microsoft.com/office/drawing/2014/main" id="{C22E50C6-92B8-DE79-3473-558DD9FB16A6}"/>
              </a:ext>
            </a:extLst>
          </p:cNvPr>
          <p:cNvSpPr>
            <a:spLocks noGrp="1"/>
          </p:cNvSpPr>
          <p:nvPr>
            <p:ph idx="1"/>
          </p:nvPr>
        </p:nvSpPr>
        <p:spPr>
          <a:xfrm>
            <a:off x="335902" y="1890876"/>
            <a:ext cx="11274905" cy="4084474"/>
          </a:xfrm>
        </p:spPr>
        <p:txBody>
          <a:bodyPr/>
          <a:lstStyle/>
          <a:p>
            <a:pPr marL="0" indent="0">
              <a:buNone/>
            </a:pPr>
            <a:r>
              <a:rPr lang="en-US" sz="3200" dirty="0">
                <a:solidFill>
                  <a:srgbClr val="0F0F0F"/>
                </a:solidFill>
                <a:ea typeface="+mn-lt"/>
                <a:cs typeface="+mn-lt"/>
              </a:rPr>
              <a:t>Analyzing College Placement Data: Given a dataset containing information about students, including their names, majors, and the companies they were placed in after college, the objective is to gain insights into the distribution of placements across different branches (majors) and companies.</a:t>
            </a:r>
          </a:p>
          <a:p>
            <a:pPr marL="0" indent="0">
              <a:buNone/>
            </a:pPr>
            <a:endParaRPr lang="en-US" sz="1800" dirty="0">
              <a:solidFill>
                <a:srgbClr val="0F0F0F"/>
              </a:solidFill>
              <a:ea typeface="+mn-lt"/>
              <a:cs typeface="+mn-lt"/>
            </a:endParaRPr>
          </a:p>
          <a:p>
            <a:pPr marL="0" indent="0">
              <a:buNone/>
            </a:pPr>
            <a:endParaRPr lang="en-IN" dirty="0"/>
          </a:p>
          <a:p>
            <a:endParaRPr lang="en-IN" dirty="0"/>
          </a:p>
        </p:txBody>
      </p:sp>
    </p:spTree>
    <p:extLst>
      <p:ext uri="{BB962C8B-B14F-4D97-AF65-F5344CB8AC3E}">
        <p14:creationId xmlns:p14="http://schemas.microsoft.com/office/powerpoint/2010/main" val="120633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4700-4280-EA41-61DC-0C5931D2E1BB}"/>
              </a:ext>
            </a:extLst>
          </p:cNvPr>
          <p:cNvSpPr>
            <a:spLocks noGrp="1"/>
          </p:cNvSpPr>
          <p:nvPr>
            <p:ph type="title"/>
          </p:nvPr>
        </p:nvSpPr>
        <p:spPr>
          <a:xfrm>
            <a:off x="466531" y="702156"/>
            <a:ext cx="11144277" cy="734758"/>
          </a:xfrm>
        </p:spPr>
        <p:txBody>
          <a:bodyPr>
            <a:norm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9B4A0D5D-8460-08CA-58B1-B246F95C15C8}"/>
              </a:ext>
            </a:extLst>
          </p:cNvPr>
          <p:cNvSpPr>
            <a:spLocks noGrp="1"/>
          </p:cNvSpPr>
          <p:nvPr>
            <p:ph idx="1"/>
          </p:nvPr>
        </p:nvSpPr>
        <p:spPr/>
        <p:txBody>
          <a:bodyPr/>
          <a:lstStyle/>
          <a:p>
            <a:pPr>
              <a:buFont typeface="Wingdings" panose="05000000000000000000" pitchFamily="2" charset="2"/>
              <a:buChar char="v"/>
            </a:pPr>
            <a:r>
              <a:rPr lang="en-US" sz="2800" dirty="0"/>
              <a:t>Dictionaries used:</a:t>
            </a:r>
          </a:p>
          <a:p>
            <a:pPr lvl="1">
              <a:buFont typeface="Wingdings" panose="05000000000000000000" pitchFamily="2" charset="2"/>
              <a:buChar char="v"/>
            </a:pPr>
            <a:r>
              <a:rPr lang="en-US" sz="2000" dirty="0" err="1"/>
              <a:t>numpy</a:t>
            </a:r>
            <a:endParaRPr lang="en-US" sz="2000" dirty="0"/>
          </a:p>
          <a:p>
            <a:pPr lvl="1">
              <a:buFont typeface="Wingdings" panose="05000000000000000000" pitchFamily="2" charset="2"/>
              <a:buChar char="v"/>
            </a:pPr>
            <a:r>
              <a:rPr lang="en-US" sz="2000" dirty="0"/>
              <a:t>Pandas</a:t>
            </a:r>
          </a:p>
          <a:p>
            <a:pPr>
              <a:buFont typeface="Wingdings" panose="05000000000000000000" pitchFamily="2" charset="2"/>
              <a:buChar char="v"/>
            </a:pPr>
            <a:r>
              <a:rPr lang="en-IN" sz="3100" dirty="0"/>
              <a:t>Attributes Used:</a:t>
            </a:r>
          </a:p>
          <a:p>
            <a:pPr lvl="1">
              <a:buFont typeface="Wingdings" panose="05000000000000000000" pitchFamily="2" charset="2"/>
              <a:buChar char="v"/>
            </a:pPr>
            <a:r>
              <a:rPr lang="en-IN" sz="2000" dirty="0" err="1"/>
              <a:t>Dataframe</a:t>
            </a:r>
            <a:endParaRPr lang="en-IN" sz="2000" dirty="0"/>
          </a:p>
          <a:p>
            <a:pPr lvl="1">
              <a:buFont typeface="Wingdings" panose="05000000000000000000" pitchFamily="2" charset="2"/>
              <a:buChar char="v"/>
            </a:pPr>
            <a:r>
              <a:rPr lang="en-IN" sz="2000" dirty="0"/>
              <a:t>Sorting</a:t>
            </a:r>
          </a:p>
          <a:p>
            <a:pPr lvl="1">
              <a:buFont typeface="Wingdings" panose="05000000000000000000" pitchFamily="2" charset="2"/>
              <a:buChar char="v"/>
            </a:pPr>
            <a:r>
              <a:rPr lang="en-IN" sz="2000" dirty="0"/>
              <a:t>Chart</a:t>
            </a:r>
            <a:endParaRPr lang="en-US" sz="2000" dirty="0"/>
          </a:p>
          <a:p>
            <a:endParaRPr lang="en-IN" dirty="0"/>
          </a:p>
        </p:txBody>
      </p:sp>
    </p:spTree>
    <p:extLst>
      <p:ext uri="{BB962C8B-B14F-4D97-AF65-F5344CB8AC3E}">
        <p14:creationId xmlns:p14="http://schemas.microsoft.com/office/powerpoint/2010/main" val="764666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7D55-5BC7-7678-76F1-A1508F100D74}"/>
              </a:ext>
            </a:extLst>
          </p:cNvPr>
          <p:cNvSpPr>
            <a:spLocks noGrp="1"/>
          </p:cNvSpPr>
          <p:nvPr>
            <p:ph type="title"/>
          </p:nvPr>
        </p:nvSpPr>
        <p:spPr>
          <a:xfrm>
            <a:off x="581192" y="702156"/>
            <a:ext cx="3253690" cy="800073"/>
          </a:xfrm>
        </p:spPr>
        <p:txBody>
          <a:bodyPr>
            <a:normAutofit fontScale="90000"/>
          </a:bodyPr>
          <a:lstStyle/>
          <a:p>
            <a:r>
              <a:rPr lang="en-US" sz="4800" b="1" dirty="0">
                <a:solidFill>
                  <a:schemeClr val="accent1"/>
                </a:solidFill>
                <a:latin typeface="Arial"/>
                <a:ea typeface="+mj-lt"/>
                <a:cs typeface="Arial"/>
              </a:rPr>
              <a:t>Result</a:t>
            </a:r>
            <a:endParaRPr lang="en-IN" sz="4800" dirty="0"/>
          </a:p>
        </p:txBody>
      </p:sp>
      <p:pic>
        <p:nvPicPr>
          <p:cNvPr id="4" name="Content Placeholder 3">
            <a:extLst>
              <a:ext uri="{FF2B5EF4-FFF2-40B4-BE49-F238E27FC236}">
                <a16:creationId xmlns:a16="http://schemas.microsoft.com/office/drawing/2014/main" id="{DAB535FA-9B72-F3DC-3136-F3013F80CF3F}"/>
              </a:ext>
            </a:extLst>
          </p:cNvPr>
          <p:cNvPicPr>
            <a:picLocks noGrp="1" noChangeAspect="1"/>
          </p:cNvPicPr>
          <p:nvPr>
            <p:ph idx="1"/>
          </p:nvPr>
        </p:nvPicPr>
        <p:blipFill rotWithShape="1">
          <a:blip r:embed="rId2"/>
          <a:srcRect l="24207" t="23651" r="15476"/>
          <a:stretch/>
        </p:blipFill>
        <p:spPr>
          <a:xfrm>
            <a:off x="699796" y="1614197"/>
            <a:ext cx="11112759" cy="4954554"/>
          </a:xfrm>
          <a:prstGeom prst="rect">
            <a:avLst/>
          </a:prstGeom>
        </p:spPr>
      </p:pic>
    </p:spTree>
    <p:extLst>
      <p:ext uri="{BB962C8B-B14F-4D97-AF65-F5344CB8AC3E}">
        <p14:creationId xmlns:p14="http://schemas.microsoft.com/office/powerpoint/2010/main" val="78199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4060-5791-67AE-2739-0710005B7C00}"/>
              </a:ext>
            </a:extLst>
          </p:cNvPr>
          <p:cNvSpPr>
            <a:spLocks noGrp="1"/>
          </p:cNvSpPr>
          <p:nvPr>
            <p:ph type="title"/>
          </p:nvPr>
        </p:nvSpPr>
        <p:spPr>
          <a:xfrm>
            <a:off x="429208" y="625152"/>
            <a:ext cx="3984172" cy="774440"/>
          </a:xfrm>
        </p:spPr>
        <p:txBody>
          <a:bodyPr>
            <a:normAutofit/>
          </a:bodyPr>
          <a:lstStyle/>
          <a:p>
            <a:r>
              <a:rPr lang="en-US" sz="4400" b="1" dirty="0">
                <a:solidFill>
                  <a:schemeClr val="accent1"/>
                </a:solidFill>
                <a:latin typeface="Arial"/>
                <a:ea typeface="+mj-lt"/>
                <a:cs typeface="Arial"/>
              </a:rPr>
              <a:t>Conclusion</a:t>
            </a:r>
            <a:endParaRPr lang="en-IN" sz="4400" dirty="0"/>
          </a:p>
        </p:txBody>
      </p:sp>
      <p:sp>
        <p:nvSpPr>
          <p:cNvPr id="3" name="Content Placeholder 2">
            <a:extLst>
              <a:ext uri="{FF2B5EF4-FFF2-40B4-BE49-F238E27FC236}">
                <a16:creationId xmlns:a16="http://schemas.microsoft.com/office/drawing/2014/main" id="{940015C7-6B0C-8B6D-E247-D24F8AEB3861}"/>
              </a:ext>
            </a:extLst>
          </p:cNvPr>
          <p:cNvSpPr>
            <a:spLocks noGrp="1"/>
          </p:cNvSpPr>
          <p:nvPr>
            <p:ph idx="1"/>
          </p:nvPr>
        </p:nvSpPr>
        <p:spPr>
          <a:xfrm>
            <a:off x="681135" y="1698171"/>
            <a:ext cx="10929672" cy="4889241"/>
          </a:xfrm>
        </p:spPr>
        <p:txBody>
          <a:bodyPr>
            <a:normAutofit/>
          </a:bodyPr>
          <a:lstStyle/>
          <a:p>
            <a:pPr>
              <a:buFont typeface="Wingdings" panose="05000000000000000000" pitchFamily="2" charset="2"/>
              <a:buChar char="v"/>
            </a:pPr>
            <a:r>
              <a:rPr lang="en-US" sz="3200" dirty="0">
                <a:solidFill>
                  <a:srgbClr val="0F0F0F"/>
                </a:solidFill>
                <a:ea typeface="+mn-lt"/>
                <a:cs typeface="+mn-lt"/>
              </a:rPr>
              <a:t>After analyzing the college placement dataset, several key insights have been uncovered:</a:t>
            </a:r>
          </a:p>
          <a:p>
            <a:pPr lvl="1">
              <a:buFont typeface="Wingdings" panose="05000000000000000000" pitchFamily="2" charset="2"/>
              <a:buChar char="v"/>
            </a:pPr>
            <a:r>
              <a:rPr lang="en-US" sz="3200" dirty="0">
                <a:solidFill>
                  <a:srgbClr val="0F0F0F"/>
                </a:solidFill>
                <a:ea typeface="+mn-lt"/>
                <a:cs typeface="+mn-lt"/>
              </a:rPr>
              <a:t>Distribution of placements</a:t>
            </a:r>
          </a:p>
          <a:p>
            <a:pPr lvl="1">
              <a:buFont typeface="Wingdings" panose="05000000000000000000" pitchFamily="2" charset="2"/>
              <a:buChar char="v"/>
            </a:pPr>
            <a:r>
              <a:rPr lang="en-US" sz="3200" dirty="0">
                <a:solidFill>
                  <a:srgbClr val="0F0F0F"/>
                </a:solidFill>
                <a:ea typeface="+mn-lt"/>
                <a:cs typeface="+mn-lt"/>
              </a:rPr>
              <a:t>Popular majors</a:t>
            </a:r>
          </a:p>
          <a:p>
            <a:pPr lvl="1">
              <a:buFont typeface="Wingdings" panose="05000000000000000000" pitchFamily="2" charset="2"/>
              <a:buChar char="v"/>
            </a:pPr>
            <a:r>
              <a:rPr lang="en-US" sz="3200" dirty="0">
                <a:solidFill>
                  <a:srgbClr val="0F0F0F"/>
                </a:solidFill>
                <a:ea typeface="+mn-lt"/>
                <a:cs typeface="+mn-lt"/>
              </a:rPr>
              <a:t>Top Employers</a:t>
            </a:r>
          </a:p>
          <a:p>
            <a:pPr lvl="1">
              <a:buFont typeface="Wingdings" panose="05000000000000000000" pitchFamily="2" charset="2"/>
              <a:buChar char="v"/>
            </a:pPr>
            <a:r>
              <a:rPr lang="en-US" sz="3200" dirty="0">
                <a:solidFill>
                  <a:srgbClr val="0F0F0F"/>
                </a:solidFill>
                <a:ea typeface="+mn-lt"/>
                <a:cs typeface="+mn-lt"/>
              </a:rPr>
              <a:t>Trends in job markets</a:t>
            </a:r>
          </a:p>
          <a:p>
            <a:endParaRPr lang="en-IN" dirty="0"/>
          </a:p>
        </p:txBody>
      </p:sp>
    </p:spTree>
    <p:extLst>
      <p:ext uri="{BB962C8B-B14F-4D97-AF65-F5344CB8AC3E}">
        <p14:creationId xmlns:p14="http://schemas.microsoft.com/office/powerpoint/2010/main" val="220150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B819-E78C-CB8B-1405-645E96901CCF}"/>
              </a:ext>
            </a:extLst>
          </p:cNvPr>
          <p:cNvSpPr>
            <a:spLocks noGrp="1"/>
          </p:cNvSpPr>
          <p:nvPr>
            <p:ph type="title"/>
          </p:nvPr>
        </p:nvSpPr>
        <p:spPr>
          <a:xfrm>
            <a:off x="581192" y="702156"/>
            <a:ext cx="11029616" cy="874717"/>
          </a:xfrm>
        </p:spPr>
        <p:txBody>
          <a:bodyPr>
            <a:normAutofit/>
          </a:bodyPr>
          <a:lstStyle/>
          <a:p>
            <a:r>
              <a:rPr lang="en-US" sz="4000" b="1" dirty="0">
                <a:solidFill>
                  <a:schemeClr val="accent1"/>
                </a:solidFill>
                <a:latin typeface="Arial"/>
                <a:ea typeface="+mj-lt"/>
                <a:cs typeface="Arial"/>
              </a:rPr>
              <a:t>References</a:t>
            </a:r>
            <a:endParaRPr lang="en-IN" sz="4000" dirty="0"/>
          </a:p>
        </p:txBody>
      </p:sp>
      <p:sp>
        <p:nvSpPr>
          <p:cNvPr id="3" name="Content Placeholder 2">
            <a:extLst>
              <a:ext uri="{FF2B5EF4-FFF2-40B4-BE49-F238E27FC236}">
                <a16:creationId xmlns:a16="http://schemas.microsoft.com/office/drawing/2014/main" id="{7BBE5255-3A2E-AF65-A643-5CE1B07067B3}"/>
              </a:ext>
            </a:extLst>
          </p:cNvPr>
          <p:cNvSpPr>
            <a:spLocks noGrp="1"/>
          </p:cNvSpPr>
          <p:nvPr>
            <p:ph idx="1"/>
          </p:nvPr>
        </p:nvSpPr>
        <p:spPr/>
        <p:txBody>
          <a:bodyPr/>
          <a:lstStyle/>
          <a:p>
            <a:pPr>
              <a:buFont typeface="Wingdings" panose="05000000000000000000" pitchFamily="2" charset="2"/>
              <a:buChar char="v"/>
            </a:pPr>
            <a:r>
              <a:rPr lang="en-IN" sz="2400" dirty="0"/>
              <a:t>Dataset:</a:t>
            </a:r>
          </a:p>
          <a:p>
            <a:pPr lvl="1">
              <a:buFont typeface="Wingdings" panose="05000000000000000000" pitchFamily="2" charset="2"/>
              <a:buChar char="v"/>
            </a:pPr>
            <a:r>
              <a:rPr lang="en-IN" sz="2100" dirty="0"/>
              <a:t>Kaggle website for dataset</a:t>
            </a:r>
          </a:p>
          <a:p>
            <a:pPr>
              <a:buFont typeface="Wingdings" panose="05000000000000000000" pitchFamily="2" charset="2"/>
              <a:buChar char="v"/>
            </a:pPr>
            <a:r>
              <a:rPr lang="en-IN" sz="2400" dirty="0"/>
              <a:t>Coding Platform:</a:t>
            </a:r>
          </a:p>
          <a:p>
            <a:pPr lvl="1">
              <a:buFont typeface="Wingdings" panose="05000000000000000000" pitchFamily="2" charset="2"/>
              <a:buChar char="v"/>
            </a:pPr>
            <a:r>
              <a:rPr lang="en-IN" sz="2100" dirty="0"/>
              <a:t>Google </a:t>
            </a:r>
            <a:r>
              <a:rPr lang="en-IN" sz="2100" dirty="0" err="1"/>
              <a:t>colab</a:t>
            </a:r>
            <a:endParaRPr lang="en-IN" sz="2100" dirty="0"/>
          </a:p>
          <a:p>
            <a:pPr lvl="1">
              <a:buFont typeface="Wingdings" panose="05000000000000000000" pitchFamily="2" charset="2"/>
              <a:buChar char="v"/>
            </a:pPr>
            <a:r>
              <a:rPr lang="en-IN" sz="2100" dirty="0"/>
              <a:t>Python app 3.12</a:t>
            </a:r>
          </a:p>
          <a:p>
            <a:pPr lvl="1">
              <a:buFont typeface="Wingdings" panose="05000000000000000000" pitchFamily="2" charset="2"/>
              <a:buChar char="v"/>
            </a:pPr>
            <a:endParaRPr lang="en-IN" sz="2100"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84814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EF3F-8C0A-0C35-15BC-8043732BFAD2}"/>
              </a:ext>
            </a:extLst>
          </p:cNvPr>
          <p:cNvSpPr>
            <a:spLocks noGrp="1"/>
          </p:cNvSpPr>
          <p:nvPr>
            <p:ph type="title"/>
          </p:nvPr>
        </p:nvSpPr>
        <p:spPr>
          <a:xfrm>
            <a:off x="581192" y="702157"/>
            <a:ext cx="4989184" cy="426848"/>
          </a:xfrm>
        </p:spPr>
        <p:txBody>
          <a:bodyPr>
            <a:noAutofit/>
          </a:bodyPr>
          <a:lstStyle/>
          <a:p>
            <a:r>
              <a:rPr lang="en-IN" b="1" dirty="0">
                <a:solidFill>
                  <a:srgbClr val="00B0F0"/>
                </a:solidFill>
                <a:latin typeface="Arial" pitchFamily="34" charset="0"/>
                <a:cs typeface="Arial" pitchFamily="34" charset="0"/>
              </a:rPr>
              <a:t> course certificate 1 </a:t>
            </a:r>
            <a:endParaRPr lang="en-IN" dirty="0"/>
          </a:p>
        </p:txBody>
      </p:sp>
      <p:pic>
        <p:nvPicPr>
          <p:cNvPr id="7" name="Content Placeholder 6">
            <a:extLst>
              <a:ext uri="{FF2B5EF4-FFF2-40B4-BE49-F238E27FC236}">
                <a16:creationId xmlns:a16="http://schemas.microsoft.com/office/drawing/2014/main" id="{337A45C8-7A07-4910-80A8-7AE6FA9C71FE}"/>
              </a:ext>
            </a:extLst>
          </p:cNvPr>
          <p:cNvPicPr>
            <a:picLocks noGrp="1" noChangeAspect="1"/>
          </p:cNvPicPr>
          <p:nvPr>
            <p:ph idx="1"/>
          </p:nvPr>
        </p:nvPicPr>
        <p:blipFill>
          <a:blip r:embed="rId2"/>
          <a:stretch>
            <a:fillRect/>
          </a:stretch>
        </p:blipFill>
        <p:spPr>
          <a:xfrm>
            <a:off x="581191" y="1129005"/>
            <a:ext cx="11239333" cy="5576595"/>
          </a:xfrm>
        </p:spPr>
      </p:pic>
    </p:spTree>
    <p:extLst>
      <p:ext uri="{BB962C8B-B14F-4D97-AF65-F5344CB8AC3E}">
        <p14:creationId xmlns:p14="http://schemas.microsoft.com/office/powerpoint/2010/main" val="276114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2B10-12DB-47AB-A0CF-2018659B50A8}"/>
              </a:ext>
            </a:extLst>
          </p:cNvPr>
          <p:cNvSpPr>
            <a:spLocks noGrp="1"/>
          </p:cNvSpPr>
          <p:nvPr>
            <p:ph type="title"/>
          </p:nvPr>
        </p:nvSpPr>
        <p:spPr>
          <a:xfrm>
            <a:off x="581192" y="702156"/>
            <a:ext cx="11029616" cy="507519"/>
          </a:xfrm>
        </p:spPr>
        <p:txBody>
          <a:bodyPr>
            <a:noAutofit/>
          </a:bodyPr>
          <a:lstStyle/>
          <a:p>
            <a:r>
              <a:rPr lang="en-IN" sz="3200" b="1" dirty="0">
                <a:solidFill>
                  <a:srgbClr val="00B0F0"/>
                </a:solidFill>
                <a:latin typeface="Arial" pitchFamily="34" charset="0"/>
                <a:cs typeface="Arial" pitchFamily="34" charset="0"/>
              </a:rPr>
              <a:t>course certificate 2</a:t>
            </a:r>
            <a:endParaRPr lang="en-IN" sz="3200" dirty="0"/>
          </a:p>
        </p:txBody>
      </p:sp>
      <p:pic>
        <p:nvPicPr>
          <p:cNvPr id="5" name="Content Placeholder 4">
            <a:extLst>
              <a:ext uri="{FF2B5EF4-FFF2-40B4-BE49-F238E27FC236}">
                <a16:creationId xmlns:a16="http://schemas.microsoft.com/office/drawing/2014/main" id="{D17AFA98-6B19-4CF5-AFAE-3FB9BE5E71AF}"/>
              </a:ext>
            </a:extLst>
          </p:cNvPr>
          <p:cNvPicPr>
            <a:picLocks noGrp="1" noChangeAspect="1"/>
          </p:cNvPicPr>
          <p:nvPr>
            <p:ph idx="1"/>
          </p:nvPr>
        </p:nvPicPr>
        <p:blipFill>
          <a:blip r:embed="rId2"/>
          <a:stretch>
            <a:fillRect/>
          </a:stretch>
        </p:blipFill>
        <p:spPr>
          <a:xfrm>
            <a:off x="600242" y="1457326"/>
            <a:ext cx="11105983" cy="5457824"/>
          </a:xfrm>
        </p:spPr>
      </p:pic>
    </p:spTree>
    <p:extLst>
      <p:ext uri="{BB962C8B-B14F-4D97-AF65-F5344CB8AC3E}">
        <p14:creationId xmlns:p14="http://schemas.microsoft.com/office/powerpoint/2010/main" val="33332419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76</TotalTime>
  <Words>155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Franklin Gothic Book</vt:lpstr>
      <vt:lpstr>Franklin Gothic Demi</vt:lpstr>
      <vt:lpstr>Wingdings</vt:lpstr>
      <vt:lpstr>Wingdings 2</vt:lpstr>
      <vt:lpstr>DividendVTI</vt:lpstr>
      <vt:lpstr>EXPLORING COLLEGE PLACEMENT TRENDS</vt:lpstr>
      <vt:lpstr>Outline</vt:lpstr>
      <vt:lpstr>Problem Statement</vt:lpstr>
      <vt:lpstr>Algorithm &amp; Deployment</vt:lpstr>
      <vt:lpstr>Result</vt:lpstr>
      <vt:lpstr>Conclusion</vt:lpstr>
      <vt:lpstr>References</vt:lpstr>
      <vt:lpstr> course certificate 1 </vt:lpstr>
      <vt:lpstr>course certificate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COLLEGE PLACEMENT TRENDS</dc:title>
  <dc:creator>Ajit kumar</dc:creator>
  <cp:lastModifiedBy>Vikash</cp:lastModifiedBy>
  <cp:revision>4</cp:revision>
  <dcterms:created xsi:type="dcterms:W3CDTF">2024-02-23T15:37:14Z</dcterms:created>
  <dcterms:modified xsi:type="dcterms:W3CDTF">2024-02-24T05:52:59Z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