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66" r:id="rId4"/>
    <p:sldId id="267" r:id="rId5"/>
    <p:sldId id="269" r:id="rId6"/>
    <p:sldId id="270" r:id="rId7"/>
    <p:sldId id="271" r:id="rId8"/>
    <p:sldId id="272" r:id="rId9"/>
    <p:sldId id="273" r:id="rId10"/>
    <p:sldId id="27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2051" autoAdjust="0"/>
  </p:normalViewPr>
  <p:slideViewPr>
    <p:cSldViewPr snapToGrid="0">
      <p:cViewPr varScale="1">
        <p:scale>
          <a:sx n="52" d="100"/>
          <a:sy n="52" d="100"/>
        </p:scale>
        <p:origin x="11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D17C6-0257-4649-884B-9F319DF398A3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D83D4-A90E-4E49-8A16-94B53153E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Step 3 – long term</a:t>
            </a:r>
            <a:br>
              <a:rPr lang="en-IN" dirty="0"/>
            </a:br>
            <a:r>
              <a:rPr lang="en-IN" dirty="0"/>
              <a:t>step 4 – short term</a:t>
            </a:r>
          </a:p>
          <a:p>
            <a:r>
              <a:rPr lang="en-IN" dirty="0"/>
              <a:t>Collect data from people [at least 10]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B3246-34DA-499D-837A-B9F7E2A9D14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71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Create an excel to understand the dependent variables</a:t>
            </a:r>
            <a:br>
              <a:rPr lang="en-IN" dirty="0"/>
            </a:br>
            <a:r>
              <a:rPr lang="en-IN" dirty="0"/>
              <a:t>f(x) of the high level variables as well</a:t>
            </a:r>
            <a:br>
              <a:rPr lang="en-IN" dirty="0"/>
            </a:br>
            <a:r>
              <a:rPr lang="en-IN" dirty="0"/>
              <a:t>what feature hasn’t been studied properly, and we can study based on the data that we have</a:t>
            </a:r>
            <a:br>
              <a:rPr lang="en-IN" dirty="0"/>
            </a:br>
            <a:r>
              <a:rPr lang="en-IN" dirty="0"/>
              <a:t>in depth study of </a:t>
            </a:r>
            <a:r>
              <a:rPr lang="en-IN" dirty="0" err="1"/>
              <a:t>feautes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D83D4-A90E-4E49-8A16-94B53153EE1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57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health.jmir.org/2021/7/e26540" TargetMode="External"/><Relationship Id="rId2" Type="http://schemas.openxmlformats.org/officeDocument/2006/relationships/hyperlink" Target="https://doi.org/10.1016/j.heliyon.2024.e35472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ntalhealth.bmj.com/content/23/4/161" TargetMode="External"/><Relationship Id="rId2" Type="http://schemas.openxmlformats.org/officeDocument/2006/relationships/hyperlink" Target="https://doi.org/10.1038/s41746-021-00548-8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512320-E3C9-AF46-1240-903D3717ADBE}"/>
              </a:ext>
            </a:extLst>
          </p:cNvPr>
          <p:cNvSpPr/>
          <p:nvPr/>
        </p:nvSpPr>
        <p:spPr>
          <a:xfrm>
            <a:off x="4724487" y="562479"/>
            <a:ext cx="2329543" cy="13280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Raw Data</a:t>
            </a:r>
            <a:br>
              <a:rPr lang="en-IN" sz="2400" dirty="0"/>
            </a:br>
            <a:r>
              <a:rPr lang="en-IN" dirty="0" err="1"/>
              <a:t>eg</a:t>
            </a:r>
            <a:r>
              <a:rPr lang="en-IN" dirty="0"/>
              <a:t> log files</a:t>
            </a:r>
            <a:endParaRPr lang="en-IN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5948CD-76CE-2DA7-DAF6-CA00C0481568}"/>
              </a:ext>
            </a:extLst>
          </p:cNvPr>
          <p:cNvSpPr/>
          <p:nvPr/>
        </p:nvSpPr>
        <p:spPr>
          <a:xfrm>
            <a:off x="4724486" y="3275108"/>
            <a:ext cx="2329543" cy="13280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Prediction</a:t>
            </a:r>
          </a:p>
          <a:p>
            <a:pPr algn="ctr"/>
            <a:r>
              <a:rPr lang="en-IN" dirty="0"/>
              <a:t>ML 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F56EDD-5E47-9287-CE85-E9B59CC693D8}"/>
              </a:ext>
            </a:extLst>
          </p:cNvPr>
          <p:cNvSpPr/>
          <p:nvPr/>
        </p:nvSpPr>
        <p:spPr>
          <a:xfrm>
            <a:off x="8304226" y="2906636"/>
            <a:ext cx="3720231" cy="20682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Indicators</a:t>
            </a:r>
          </a:p>
          <a:p>
            <a:pPr algn="ctr"/>
            <a:r>
              <a:rPr lang="en-IN" dirty="0"/>
              <a:t>(of depression/</a:t>
            </a:r>
          </a:p>
          <a:p>
            <a:pPr algn="ctr"/>
            <a:r>
              <a:rPr lang="en-IN" dirty="0"/>
              <a:t>stress)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62EA13-EAE8-F2B0-25FC-678F12B51125}"/>
              </a:ext>
            </a:extLst>
          </p:cNvPr>
          <p:cNvSpPr/>
          <p:nvPr/>
        </p:nvSpPr>
        <p:spPr>
          <a:xfrm>
            <a:off x="8996290" y="562479"/>
            <a:ext cx="2329543" cy="13280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Preprocessing</a:t>
            </a:r>
            <a:br>
              <a:rPr lang="en-IN" sz="2400" dirty="0"/>
            </a:br>
            <a:r>
              <a:rPr lang="en-IN" dirty="0"/>
              <a:t>App usage, screen time, consistency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1F66FB-1B28-0C68-3914-A0BC959AE53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054030" y="1226508"/>
            <a:ext cx="1942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DF6D9C-0699-E40C-A752-B107FEF9D5F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10161062" y="1890536"/>
            <a:ext cx="3280" cy="101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FD633E-68F4-279D-A003-DDC8A3904E0C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 flipV="1">
            <a:off x="7054029" y="3939137"/>
            <a:ext cx="1250197" cy="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653041-C892-84D5-773C-87693DE1260F}"/>
              </a:ext>
            </a:extLst>
          </p:cNvPr>
          <p:cNvSpPr txBox="1"/>
          <p:nvPr/>
        </p:nvSpPr>
        <p:spPr>
          <a:xfrm>
            <a:off x="5706354" y="19072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83AD7-DC26-1391-2C55-61BC1B34E1C0}"/>
              </a:ext>
            </a:extLst>
          </p:cNvPr>
          <p:cNvSpPr txBox="1"/>
          <p:nvPr/>
        </p:nvSpPr>
        <p:spPr>
          <a:xfrm>
            <a:off x="10083553" y="24173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1DE13-9C8A-E638-8484-CD51B4FA8465}"/>
              </a:ext>
            </a:extLst>
          </p:cNvPr>
          <p:cNvSpPr txBox="1"/>
          <p:nvPr/>
        </p:nvSpPr>
        <p:spPr>
          <a:xfrm>
            <a:off x="10042412" y="460316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53D46-8363-2CBD-1698-1055D689C5F2}"/>
              </a:ext>
            </a:extLst>
          </p:cNvPr>
          <p:cNvSpPr txBox="1"/>
          <p:nvPr/>
        </p:nvSpPr>
        <p:spPr>
          <a:xfrm>
            <a:off x="5706356" y="4513252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9A02499-229B-0B50-6370-2E737076E453}"/>
              </a:ext>
            </a:extLst>
          </p:cNvPr>
          <p:cNvSpPr/>
          <p:nvPr/>
        </p:nvSpPr>
        <p:spPr>
          <a:xfrm>
            <a:off x="2200107" y="1890536"/>
            <a:ext cx="1929009" cy="121964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More Data</a:t>
            </a:r>
          </a:p>
          <a:p>
            <a:pPr algn="ctr"/>
            <a:r>
              <a:rPr lang="en-IN" dirty="0" err="1"/>
              <a:t>eg.</a:t>
            </a:r>
            <a:r>
              <a:rPr lang="en-IN" dirty="0"/>
              <a:t> Location</a:t>
            </a:r>
            <a:endParaRPr lang="en-IN" sz="1600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50A7A8-8C3F-8F2E-C676-000E566B4B1D}"/>
              </a:ext>
            </a:extLst>
          </p:cNvPr>
          <p:cNvCxnSpPr>
            <a:stCxn id="31" idx="0"/>
            <a:endCxn id="4" idx="1"/>
          </p:cNvCxnSpPr>
          <p:nvPr/>
        </p:nvCxnSpPr>
        <p:spPr>
          <a:xfrm rot="5400000" flipH="1" flipV="1">
            <a:off x="3612535" y="778585"/>
            <a:ext cx="664028" cy="1559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1B6C4C0-9EA8-7B86-D5DB-198985E7ACE1}"/>
              </a:ext>
            </a:extLst>
          </p:cNvPr>
          <p:cNvSpPr/>
          <p:nvPr/>
        </p:nvSpPr>
        <p:spPr>
          <a:xfrm>
            <a:off x="4354585" y="5377913"/>
            <a:ext cx="3463682" cy="121964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More Predictions</a:t>
            </a:r>
            <a:endParaRPr lang="en-IN" dirty="0"/>
          </a:p>
          <a:p>
            <a:pPr algn="ctr"/>
            <a:r>
              <a:rPr lang="en-IN" dirty="0"/>
              <a:t>Maybe Like a personality chart</a:t>
            </a:r>
            <a:endParaRPr lang="en-IN" sz="2400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F78E2F9-E91A-08A2-A76B-2571DC35D455}"/>
              </a:ext>
            </a:extLst>
          </p:cNvPr>
          <p:cNvCxnSpPr>
            <a:cxnSpLocks/>
          </p:cNvCxnSpPr>
          <p:nvPr/>
        </p:nvCxnSpPr>
        <p:spPr>
          <a:xfrm rot="5400000">
            <a:off x="8537195" y="4272276"/>
            <a:ext cx="1015887" cy="2432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E8D554-1E5E-6D7C-D63F-D71016B95D20}"/>
              </a:ext>
            </a:extLst>
          </p:cNvPr>
          <p:cNvSpPr txBox="1"/>
          <p:nvPr/>
        </p:nvSpPr>
        <p:spPr>
          <a:xfrm>
            <a:off x="919172" y="263697"/>
            <a:ext cx="110272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Summary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30658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BDCB8-8A0B-1251-23C6-037B7530C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5B9777-E904-9BD7-7248-BA438BC0B406}"/>
              </a:ext>
            </a:extLst>
          </p:cNvPr>
          <p:cNvSpPr txBox="1"/>
          <p:nvPr/>
        </p:nvSpPr>
        <p:spPr>
          <a:xfrm>
            <a:off x="758816" y="59743"/>
            <a:ext cx="110272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Steps ahead : </a:t>
            </a:r>
          </a:p>
          <a:p>
            <a:endParaRPr lang="en-IN" sz="32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sz="2400" dirty="0">
                <a:sym typeface="Wingdings" panose="05000000000000000000" pitchFamily="2" charset="2"/>
              </a:rPr>
              <a:t>Read more papers ?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sz="2400" dirty="0">
                <a:sym typeface="Wingdings" panose="05000000000000000000" pitchFamily="2" charset="2"/>
              </a:rPr>
              <a:t>Check if these surveys are relevant for our audience. Find more relevant surveys and questionnaires.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sz="2400" dirty="0">
                <a:sym typeface="Wingdings" panose="05000000000000000000" pitchFamily="2" charset="2"/>
              </a:rPr>
              <a:t>Collect first hand data.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sz="2400" dirty="0">
                <a:sym typeface="Wingdings" panose="05000000000000000000" pitchFamily="2" charset="2"/>
              </a:rPr>
              <a:t>Check out what data we can get, and how can it lead to novel information and research.</a:t>
            </a:r>
          </a:p>
          <a:p>
            <a:r>
              <a:rPr lang="en-IN" sz="2400" dirty="0">
                <a:sym typeface="Wingdings" panose="05000000000000000000" pitchFamily="2" charset="2"/>
              </a:rPr>
              <a:t> Instabilities in routines are common in student lives. Find ways that can work for us.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961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B623DB-6990-45B1-B7A1-26A06061BA2B}"/>
              </a:ext>
            </a:extLst>
          </p:cNvPr>
          <p:cNvSpPr txBox="1"/>
          <p:nvPr/>
        </p:nvSpPr>
        <p:spPr>
          <a:xfrm>
            <a:off x="892628" y="293914"/>
            <a:ext cx="110272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Next Steps </a:t>
            </a:r>
          </a:p>
          <a:p>
            <a:endParaRPr lang="en-IN" sz="3200" dirty="0"/>
          </a:p>
          <a:p>
            <a:r>
              <a:rPr lang="en-IN" sz="2400" dirty="0">
                <a:sym typeface="Wingdings" panose="05000000000000000000" pitchFamily="2" charset="2"/>
              </a:rPr>
              <a:t> Track the variables and features that were studied in previous works.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Research about surveys that can be used to study people and their data better.</a:t>
            </a:r>
            <a:br>
              <a:rPr lang="en-US" sz="2400" dirty="0"/>
            </a:b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 Collect some data.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9225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1C7B82-7F83-0E68-0306-98671705BAD8}"/>
              </a:ext>
            </a:extLst>
          </p:cNvPr>
          <p:cNvSpPr txBox="1"/>
          <p:nvPr/>
        </p:nvSpPr>
        <p:spPr>
          <a:xfrm>
            <a:off x="892628" y="293914"/>
            <a:ext cx="11027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Features study</a:t>
            </a:r>
          </a:p>
          <a:p>
            <a:endParaRPr lang="en-IN" sz="3200" dirty="0"/>
          </a:p>
          <a:p>
            <a:r>
              <a:rPr lang="en-IN" sz="2400" dirty="0">
                <a:sym typeface="Wingdings" panose="05000000000000000000" pitchFamily="2" charset="2"/>
              </a:rPr>
              <a:t> Curated a data of variables studied in 4 research papers. 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74FE6F-8B11-3634-7674-1178588673F2}"/>
              </a:ext>
            </a:extLst>
          </p:cNvPr>
          <p:cNvSpPr txBox="1"/>
          <p:nvPr/>
        </p:nvSpPr>
        <p:spPr>
          <a:xfrm>
            <a:off x="827313" y="2329544"/>
            <a:ext cx="11134027" cy="3610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50"/>
              </a:lnSpc>
            </a:pPr>
            <a:r>
              <a:rPr lang="en-US" sz="1800" b="1" i="0" dirty="0">
                <a:solidFill>
                  <a:srgbClr val="1B1B1B"/>
                </a:solidFill>
                <a:effectLst/>
                <a:latin typeface="Source Sans Pro Web"/>
              </a:rPr>
              <a:t>Paper 1</a:t>
            </a:r>
            <a:r>
              <a:rPr lang="en-US" sz="1800" i="0" dirty="0">
                <a:solidFill>
                  <a:srgbClr val="1B1B1B"/>
                </a:solidFill>
                <a:effectLst/>
                <a:latin typeface="Source Sans Pro Web"/>
              </a:rPr>
              <a:t>: </a:t>
            </a:r>
            <a:r>
              <a:rPr lang="en-US" sz="1800" i="0" dirty="0" err="1">
                <a:solidFill>
                  <a:srgbClr val="1B1B1B"/>
                </a:solidFill>
                <a:effectLst/>
                <a:latin typeface="Source Sans Pro Web"/>
              </a:rPr>
              <a:t>Beames</a:t>
            </a:r>
            <a:r>
              <a:rPr lang="en-US" sz="1800" i="0" dirty="0">
                <a:solidFill>
                  <a:srgbClr val="1B1B1B"/>
                </a:solidFill>
                <a:effectLst/>
                <a:latin typeface="Source Sans Pro Web"/>
              </a:rPr>
              <a:t>, J. R., Han, J., </a:t>
            </a:r>
            <a:r>
              <a:rPr lang="en-US" sz="1800" i="0" dirty="0" err="1">
                <a:solidFill>
                  <a:srgbClr val="1B1B1B"/>
                </a:solidFill>
                <a:effectLst/>
                <a:latin typeface="Source Sans Pro Web"/>
              </a:rPr>
              <a:t>Shvetcov</a:t>
            </a:r>
            <a:r>
              <a:rPr lang="en-US" sz="1800" i="0" dirty="0">
                <a:solidFill>
                  <a:srgbClr val="1B1B1B"/>
                </a:solidFill>
                <a:effectLst/>
                <a:latin typeface="Source Sans Pro Web"/>
              </a:rPr>
              <a:t>, A., Zheng, W. Y., Slade, A., </a:t>
            </a:r>
            <a:r>
              <a:rPr lang="en-US" sz="1800" i="0" dirty="0" err="1">
                <a:solidFill>
                  <a:srgbClr val="1B1B1B"/>
                </a:solidFill>
                <a:effectLst/>
                <a:latin typeface="Source Sans Pro Web"/>
              </a:rPr>
              <a:t>Dabash</a:t>
            </a:r>
            <a:r>
              <a:rPr lang="en-US" sz="1800" i="0" dirty="0">
                <a:solidFill>
                  <a:srgbClr val="1B1B1B"/>
                </a:solidFill>
                <a:effectLst/>
                <a:latin typeface="Source Sans Pro Web"/>
              </a:rPr>
              <a:t>, O., Rosenberg, J., O'Dea, B., Kasturi, S., Hoon, L., Whitton, A. E., Christensen, H., &amp; Newby, J. M. (2024). Use of smartphone sensor data in detecting and predicting depression and anxiety in young people (12–25 years): A scoping review. </a:t>
            </a:r>
            <a:r>
              <a:rPr lang="en-US" sz="1800" i="0" dirty="0" err="1">
                <a:solidFill>
                  <a:srgbClr val="1B1B1B"/>
                </a:solidFill>
                <a:effectLst/>
                <a:latin typeface="Source Sans Pro Web"/>
              </a:rPr>
              <a:t>Heliyon</a:t>
            </a:r>
            <a:r>
              <a:rPr lang="en-US" sz="1800" i="0" dirty="0">
                <a:solidFill>
                  <a:srgbClr val="1B1B1B"/>
                </a:solidFill>
                <a:effectLst/>
                <a:latin typeface="Source Sans Pro Web"/>
              </a:rPr>
              <a:t>, 10(15), e35472. </a:t>
            </a:r>
            <a:r>
              <a:rPr lang="en-US" sz="1800" i="0" dirty="0">
                <a:solidFill>
                  <a:srgbClr val="1B1B1B"/>
                </a:solidFill>
                <a:effectLst/>
                <a:latin typeface="Source Sans Pro Web"/>
                <a:hlinkClick r:id="rId2"/>
              </a:rPr>
              <a:t>https://doi.org/10.1016/j.heliyon.2024.e35472</a:t>
            </a:r>
            <a:endParaRPr lang="en-US" sz="1800" i="0" dirty="0">
              <a:solidFill>
                <a:srgbClr val="1B1B1B"/>
              </a:solidFill>
              <a:effectLst/>
              <a:latin typeface="Source Sans Pro Web"/>
            </a:endParaRPr>
          </a:p>
          <a:p>
            <a:pPr>
              <a:lnSpc>
                <a:spcPts val="2250"/>
              </a:lnSpc>
            </a:pPr>
            <a:endParaRPr lang="en-US" sz="1800" i="0" dirty="0">
              <a:solidFill>
                <a:srgbClr val="1B1B1B"/>
              </a:solidFill>
              <a:effectLst/>
              <a:latin typeface="Source Sans Pro Web"/>
            </a:endParaRPr>
          </a:p>
          <a:p>
            <a:pPr>
              <a:lnSpc>
                <a:spcPts val="2250"/>
              </a:lnSpc>
            </a:pPr>
            <a:r>
              <a:rPr lang="en-US" b="1" dirty="0">
                <a:solidFill>
                  <a:srgbClr val="1B1B1B"/>
                </a:solidFill>
                <a:latin typeface="Source Sans Pro Web"/>
              </a:rPr>
              <a:t>Paper 2: </a:t>
            </a:r>
            <a:r>
              <a:rPr lang="en-US" dirty="0">
                <a:solidFill>
                  <a:srgbClr val="1B1B1B"/>
                </a:solidFill>
                <a:latin typeface="Source Sans Pro Web"/>
              </a:rPr>
              <a:t>Opoku Asare K, Terhorst Y, Vega J, </a:t>
            </a:r>
            <a:r>
              <a:rPr lang="en-US" dirty="0" err="1">
                <a:solidFill>
                  <a:srgbClr val="1B1B1B"/>
                </a:solidFill>
                <a:latin typeface="Source Sans Pro Web"/>
              </a:rPr>
              <a:t>Peltonen</a:t>
            </a:r>
            <a:r>
              <a:rPr lang="en-US" dirty="0">
                <a:solidFill>
                  <a:srgbClr val="1B1B1B"/>
                </a:solidFill>
                <a:latin typeface="Source Sans Pro Web"/>
              </a:rPr>
              <a:t> E, </a:t>
            </a:r>
            <a:r>
              <a:rPr lang="en-US" dirty="0" err="1">
                <a:solidFill>
                  <a:srgbClr val="1B1B1B"/>
                </a:solidFill>
                <a:latin typeface="Source Sans Pro Web"/>
              </a:rPr>
              <a:t>Lagerspetz</a:t>
            </a:r>
            <a:r>
              <a:rPr lang="en-US" dirty="0">
                <a:solidFill>
                  <a:srgbClr val="1B1B1B"/>
                </a:solidFill>
                <a:latin typeface="Source Sans Pro Web"/>
              </a:rPr>
              <a:t> E, Ferreira D</a:t>
            </a:r>
          </a:p>
          <a:p>
            <a:pPr>
              <a:lnSpc>
                <a:spcPts val="2250"/>
              </a:lnSpc>
            </a:pPr>
            <a:r>
              <a:rPr lang="en-US" dirty="0">
                <a:solidFill>
                  <a:srgbClr val="1B1B1B"/>
                </a:solidFill>
                <a:latin typeface="Source Sans Pro Web"/>
              </a:rPr>
              <a:t>Predicting Depression From Smartphone Behavioral Markers Using Machine Learning Methods, Hyperparameter Optimization, and Feature Importance Analysis: Exploratory Study</a:t>
            </a:r>
          </a:p>
          <a:p>
            <a:pPr>
              <a:lnSpc>
                <a:spcPts val="2250"/>
              </a:lnSpc>
            </a:pPr>
            <a:r>
              <a:rPr lang="en-US" dirty="0">
                <a:solidFill>
                  <a:srgbClr val="1B1B1B"/>
                </a:solidFill>
                <a:latin typeface="Source Sans Pro Web"/>
              </a:rPr>
              <a:t>JMIR </a:t>
            </a:r>
            <a:r>
              <a:rPr lang="en-US" dirty="0" err="1">
                <a:solidFill>
                  <a:srgbClr val="1B1B1B"/>
                </a:solidFill>
                <a:latin typeface="Source Sans Pro Web"/>
              </a:rPr>
              <a:t>Mhealth</a:t>
            </a:r>
            <a:r>
              <a:rPr lang="en-US" dirty="0">
                <a:solidFill>
                  <a:srgbClr val="1B1B1B"/>
                </a:solidFill>
                <a:latin typeface="Source Sans Pro Web"/>
              </a:rPr>
              <a:t> </a:t>
            </a:r>
            <a:r>
              <a:rPr lang="en-US" dirty="0" err="1">
                <a:solidFill>
                  <a:srgbClr val="1B1B1B"/>
                </a:solidFill>
                <a:latin typeface="Source Sans Pro Web"/>
              </a:rPr>
              <a:t>Uhealth</a:t>
            </a:r>
            <a:r>
              <a:rPr lang="en-US" dirty="0">
                <a:solidFill>
                  <a:srgbClr val="1B1B1B"/>
                </a:solidFill>
                <a:latin typeface="Source Sans Pro Web"/>
              </a:rPr>
              <a:t> 2021;9(7):e26540</a:t>
            </a:r>
          </a:p>
          <a:p>
            <a:pPr>
              <a:lnSpc>
                <a:spcPts val="2250"/>
              </a:lnSpc>
            </a:pPr>
            <a:r>
              <a:rPr lang="en-US" dirty="0">
                <a:solidFill>
                  <a:srgbClr val="1B1B1B"/>
                </a:solidFill>
                <a:latin typeface="Source Sans Pro Web"/>
              </a:rPr>
              <a:t>URL: </a:t>
            </a:r>
            <a:r>
              <a:rPr lang="en-US" dirty="0">
                <a:solidFill>
                  <a:srgbClr val="1B1B1B"/>
                </a:solidFill>
                <a:latin typeface="Source Sans Pro Web"/>
                <a:hlinkClick r:id="rId3"/>
              </a:rPr>
              <a:t>https://mhealth.jmir.org/2021/7/e26540</a:t>
            </a:r>
            <a:endParaRPr lang="en-US" dirty="0">
              <a:solidFill>
                <a:srgbClr val="1B1B1B"/>
              </a:solidFill>
              <a:latin typeface="Source Sans Pro Web"/>
            </a:endParaRPr>
          </a:p>
          <a:p>
            <a:pPr>
              <a:lnSpc>
                <a:spcPts val="2250"/>
              </a:lnSpc>
            </a:pPr>
            <a:r>
              <a:rPr lang="en-US" dirty="0">
                <a:solidFill>
                  <a:srgbClr val="1B1B1B"/>
                </a:solidFill>
                <a:latin typeface="Source Sans Pro Web"/>
              </a:rPr>
              <a:t>DOI: 10.2196/26540</a:t>
            </a:r>
          </a:p>
          <a:p>
            <a:pPr>
              <a:lnSpc>
                <a:spcPts val="2250"/>
              </a:lnSpc>
            </a:pPr>
            <a:endParaRPr lang="en-US" dirty="0">
              <a:solidFill>
                <a:srgbClr val="1B1B1B"/>
              </a:solidFill>
              <a:latin typeface="Source Sans Pro Web"/>
            </a:endParaRPr>
          </a:p>
        </p:txBody>
      </p:sp>
    </p:spTree>
    <p:extLst>
      <p:ext uri="{BB962C8B-B14F-4D97-AF65-F5344CB8AC3E}">
        <p14:creationId xmlns:p14="http://schemas.microsoft.com/office/powerpoint/2010/main" val="144754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46B5F-C91F-4406-82BD-06D841C9E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20A238-51A5-0CE4-B5F3-996696F7103D}"/>
              </a:ext>
            </a:extLst>
          </p:cNvPr>
          <p:cNvSpPr txBox="1"/>
          <p:nvPr/>
        </p:nvSpPr>
        <p:spPr>
          <a:xfrm>
            <a:off x="892628" y="293914"/>
            <a:ext cx="11027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Features study</a:t>
            </a:r>
          </a:p>
          <a:p>
            <a:endParaRPr lang="en-IN" sz="3200" dirty="0"/>
          </a:p>
          <a:p>
            <a:r>
              <a:rPr lang="en-IN" sz="2400" dirty="0">
                <a:sym typeface="Wingdings" panose="05000000000000000000" pitchFamily="2" charset="2"/>
              </a:rPr>
              <a:t> Curated a data of variables studied in 4 research papers. 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07438-F8D1-9B3E-2020-789F8A35966F}"/>
              </a:ext>
            </a:extLst>
          </p:cNvPr>
          <p:cNvSpPr txBox="1"/>
          <p:nvPr/>
        </p:nvSpPr>
        <p:spPr>
          <a:xfrm>
            <a:off x="785829" y="2050763"/>
            <a:ext cx="11134027" cy="461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50"/>
              </a:lnSpc>
            </a:pPr>
            <a:r>
              <a:rPr lang="en-US" sz="1800" b="1" i="0" dirty="0">
                <a:solidFill>
                  <a:srgbClr val="1B1B1B"/>
                </a:solidFill>
                <a:effectLst/>
                <a:latin typeface="Source Sans Pro Web"/>
              </a:rPr>
              <a:t>Paper 3</a:t>
            </a:r>
            <a:r>
              <a:rPr lang="en-US" sz="1800" i="0" dirty="0">
                <a:solidFill>
                  <a:srgbClr val="1B1B1B"/>
                </a:solidFill>
                <a:effectLst/>
                <a:latin typeface="Source Sans Pro Web"/>
              </a:rPr>
              <a:t>: De Angel, V., Lewis, S., White, K., </a:t>
            </a:r>
            <a:r>
              <a:rPr lang="en-US" sz="1800" i="0" dirty="0" err="1">
                <a:solidFill>
                  <a:srgbClr val="1B1B1B"/>
                </a:solidFill>
                <a:effectLst/>
                <a:latin typeface="Source Sans Pro Web"/>
              </a:rPr>
              <a:t>Oetzmann</a:t>
            </a:r>
            <a:r>
              <a:rPr lang="en-US" sz="1800" i="0" dirty="0">
                <a:solidFill>
                  <a:srgbClr val="1B1B1B"/>
                </a:solidFill>
                <a:effectLst/>
                <a:latin typeface="Source Sans Pro Web"/>
              </a:rPr>
              <a:t>, C., </a:t>
            </a:r>
            <a:r>
              <a:rPr lang="en-US" sz="1800" i="0" dirty="0" err="1">
                <a:solidFill>
                  <a:srgbClr val="1B1B1B"/>
                </a:solidFill>
                <a:effectLst/>
                <a:latin typeface="Source Sans Pro Web"/>
              </a:rPr>
              <a:t>Leightley</a:t>
            </a:r>
            <a:r>
              <a:rPr lang="en-US" sz="1800" i="0" dirty="0">
                <a:solidFill>
                  <a:srgbClr val="1B1B1B"/>
                </a:solidFill>
                <a:effectLst/>
                <a:latin typeface="Source Sans Pro Web"/>
              </a:rPr>
              <a:t>, D., Oprea, E., Lavelle, G., </a:t>
            </a:r>
            <a:r>
              <a:rPr lang="en-US" sz="1800" i="0" dirty="0" err="1">
                <a:solidFill>
                  <a:srgbClr val="1B1B1B"/>
                </a:solidFill>
                <a:effectLst/>
                <a:latin typeface="Source Sans Pro Web"/>
              </a:rPr>
              <a:t>Matcham</a:t>
            </a:r>
            <a:r>
              <a:rPr lang="en-US" sz="1800" i="0" dirty="0">
                <a:solidFill>
                  <a:srgbClr val="1B1B1B"/>
                </a:solidFill>
                <a:effectLst/>
                <a:latin typeface="Source Sans Pro Web"/>
              </a:rPr>
              <a:t>, F., Pace, A., Mohr, D. C., Dobson, R., &amp; </a:t>
            </a:r>
            <a:r>
              <a:rPr lang="en-US" sz="1800" i="0" dirty="0" err="1">
                <a:solidFill>
                  <a:srgbClr val="1B1B1B"/>
                </a:solidFill>
                <a:effectLst/>
                <a:latin typeface="Source Sans Pro Web"/>
              </a:rPr>
              <a:t>Hotopf</a:t>
            </a:r>
            <a:r>
              <a:rPr lang="en-US" sz="1800" i="0" dirty="0">
                <a:solidFill>
                  <a:srgbClr val="1B1B1B"/>
                </a:solidFill>
                <a:effectLst/>
                <a:latin typeface="Source Sans Pro Web"/>
              </a:rPr>
              <a:t>, M. (2022). Digital health tools for the passive monitoring of depression: A systematic review of methods. </a:t>
            </a:r>
            <a:r>
              <a:rPr lang="en-US" sz="1800" i="0" dirty="0" err="1">
                <a:solidFill>
                  <a:srgbClr val="1B1B1B"/>
                </a:solidFill>
                <a:effectLst/>
                <a:latin typeface="Source Sans Pro Web"/>
              </a:rPr>
              <a:t>Npj</a:t>
            </a:r>
            <a:r>
              <a:rPr lang="en-US" sz="1800" i="0" dirty="0">
                <a:solidFill>
                  <a:srgbClr val="1B1B1B"/>
                </a:solidFill>
                <a:effectLst/>
                <a:latin typeface="Source Sans Pro Web"/>
              </a:rPr>
              <a:t> Digital Medicine, 5(1), 1-14. </a:t>
            </a:r>
            <a:r>
              <a:rPr lang="en-US" sz="1800" i="0" dirty="0">
                <a:solidFill>
                  <a:srgbClr val="1B1B1B"/>
                </a:solidFill>
                <a:effectLst/>
                <a:latin typeface="Source Sans Pro Web"/>
                <a:hlinkClick r:id="rId2"/>
              </a:rPr>
              <a:t>https://doi.org/10.1038/s41746-021-00548-8</a:t>
            </a:r>
            <a:endParaRPr lang="en-US" sz="1800" i="0" dirty="0">
              <a:solidFill>
                <a:srgbClr val="1B1B1B"/>
              </a:solidFill>
              <a:effectLst/>
              <a:latin typeface="Source Sans Pro Web"/>
            </a:endParaRPr>
          </a:p>
          <a:p>
            <a:pPr>
              <a:lnSpc>
                <a:spcPts val="2250"/>
              </a:lnSpc>
            </a:pPr>
            <a:endParaRPr lang="en-US" sz="1800" i="0" dirty="0">
              <a:solidFill>
                <a:srgbClr val="1B1B1B"/>
              </a:solidFill>
              <a:effectLst/>
              <a:latin typeface="Source Sans Pro Web"/>
            </a:endParaRPr>
          </a:p>
          <a:p>
            <a:pPr algn="l"/>
            <a:r>
              <a:rPr lang="en-US" b="1" dirty="0">
                <a:solidFill>
                  <a:srgbClr val="1B1B1B"/>
                </a:solidFill>
                <a:latin typeface="Source Sans Pro Web"/>
              </a:rPr>
              <a:t>Paper 4: </a:t>
            </a:r>
            <a:r>
              <a:rPr lang="en-US" dirty="0">
                <a:solidFill>
                  <a:srgbClr val="1B1B1B"/>
                </a:solidFill>
                <a:latin typeface="Source Sans Pro Web"/>
              </a:rPr>
              <a:t>Melcher J, Hays R, </a:t>
            </a:r>
            <a:r>
              <a:rPr lang="en-US" dirty="0" err="1">
                <a:solidFill>
                  <a:srgbClr val="1B1B1B"/>
                </a:solidFill>
                <a:latin typeface="Source Sans Pro Web"/>
              </a:rPr>
              <a:t>Torous</a:t>
            </a:r>
            <a:r>
              <a:rPr lang="en-US" dirty="0">
                <a:solidFill>
                  <a:srgbClr val="1B1B1B"/>
                </a:solidFill>
                <a:latin typeface="Source Sans Pro Web"/>
              </a:rPr>
              <a:t> J</a:t>
            </a:r>
          </a:p>
          <a:p>
            <a:pPr algn="l"/>
            <a:r>
              <a:rPr lang="en-US" dirty="0">
                <a:solidFill>
                  <a:srgbClr val="1B1B1B"/>
                </a:solidFill>
                <a:latin typeface="Source Sans Pro Web"/>
              </a:rPr>
              <a:t>Digital phenotyping for mental health of college students: a clinical review</a:t>
            </a:r>
          </a:p>
          <a:p>
            <a:pPr algn="l"/>
            <a:r>
              <a:rPr lang="en-US" dirty="0">
                <a:solidFill>
                  <a:srgbClr val="1B1B1B"/>
                </a:solidFill>
                <a:latin typeface="Source Sans Pro Web"/>
              </a:rPr>
              <a:t>BMJ </a:t>
            </a:r>
            <a:r>
              <a:rPr lang="en-US" dirty="0" err="1">
                <a:solidFill>
                  <a:srgbClr val="1B1B1B"/>
                </a:solidFill>
                <a:latin typeface="Source Sans Pro Web"/>
              </a:rPr>
              <a:t>Ment</a:t>
            </a:r>
            <a:r>
              <a:rPr lang="en-US" dirty="0">
                <a:solidFill>
                  <a:srgbClr val="1B1B1B"/>
                </a:solidFill>
                <a:latin typeface="Source Sans Pro Web"/>
              </a:rPr>
              <a:t> Health 2020;23:161-166.</a:t>
            </a:r>
          </a:p>
          <a:p>
            <a:pPr algn="l"/>
            <a:r>
              <a:rPr lang="en-US" dirty="0">
                <a:solidFill>
                  <a:srgbClr val="1B1B1B"/>
                </a:solidFill>
                <a:latin typeface="Source Sans Pro Web"/>
                <a:hlinkClick r:id="rId3"/>
              </a:rPr>
              <a:t>https://mentalhealth.bmj.com/content/23/4/161</a:t>
            </a:r>
            <a:endParaRPr lang="en-US" dirty="0">
              <a:solidFill>
                <a:srgbClr val="1B1B1B"/>
              </a:solidFill>
              <a:latin typeface="Source Sans Pro Web"/>
            </a:endParaRPr>
          </a:p>
          <a:p>
            <a:pPr algn="l"/>
            <a:endParaRPr lang="en-US" dirty="0">
              <a:solidFill>
                <a:srgbClr val="1B1B1B"/>
              </a:solidFill>
              <a:latin typeface="Source Sans Pro Web"/>
            </a:endParaRPr>
          </a:p>
          <a:p>
            <a:pPr rtl="0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 Points to remember : </a:t>
            </a:r>
            <a:endParaRPr lang="en-US" b="0" dirty="0">
              <a:effectLst/>
            </a:endParaRPr>
          </a:p>
          <a:p>
            <a:pPr marL="800100" lvl="1" indent="-34290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 of these studies are quite old, and the behavioral patterns of people have shifted in general from then, so directly picking up observations and conclusions might not be appropriate.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Largely focused on data of the US and other western countries.</a:t>
            </a:r>
          </a:p>
          <a:p>
            <a:br>
              <a:rPr lang="en-US" b="0" dirty="0">
                <a:effectLst/>
              </a:rPr>
            </a:br>
            <a:endParaRPr lang="en-US" dirty="0">
              <a:solidFill>
                <a:srgbClr val="1B1B1B"/>
              </a:solidFill>
              <a:latin typeface="Source Sans Pro Web"/>
            </a:endParaRPr>
          </a:p>
        </p:txBody>
      </p:sp>
    </p:spTree>
    <p:extLst>
      <p:ext uri="{BB962C8B-B14F-4D97-AF65-F5344CB8AC3E}">
        <p14:creationId xmlns:p14="http://schemas.microsoft.com/office/powerpoint/2010/main" val="122638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4F1BF-8EAC-C0D8-82D4-5553F682E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373D02-66D7-9C69-F81B-4177950DB1EF}"/>
              </a:ext>
            </a:extLst>
          </p:cNvPr>
          <p:cNvSpPr txBox="1"/>
          <p:nvPr/>
        </p:nvSpPr>
        <p:spPr>
          <a:xfrm>
            <a:off x="892628" y="293914"/>
            <a:ext cx="11027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Features study</a:t>
            </a:r>
          </a:p>
          <a:p>
            <a:endParaRPr lang="en-IN" sz="32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sz="2400" dirty="0">
                <a:sym typeface="Wingdings" panose="05000000000000000000" pitchFamily="2" charset="2"/>
              </a:rPr>
              <a:t>Curated a data of variables and features studied in 4 research papers.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sz="2400" dirty="0">
                <a:sym typeface="Wingdings" panose="05000000000000000000" pitchFamily="2" charset="2"/>
              </a:rPr>
              <a:t>In general, several low level and high level variables were studied. 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24EC4-5CFF-0B3D-5B6E-A04D628A3BAF}"/>
              </a:ext>
            </a:extLst>
          </p:cNvPr>
          <p:cNvSpPr txBox="1"/>
          <p:nvPr/>
        </p:nvSpPr>
        <p:spPr>
          <a:xfrm>
            <a:off x="827313" y="2329544"/>
            <a:ext cx="11134027" cy="13869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ts val="2250"/>
              </a:lnSpc>
            </a:pPr>
            <a:r>
              <a:rPr lang="en-US" b="1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level features </a:t>
            </a:r>
            <a:r>
              <a:rPr lang="en-US" dirty="0">
                <a:solidFill>
                  <a:srgbClr val="1B1B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 to raw data from mobile phones and wearable devices, and the most common features and their categorization are: </a:t>
            </a:r>
          </a:p>
          <a:p>
            <a:pPr rtl="0" fontAlgn="base">
              <a:spcAft>
                <a:spcPts val="120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lnSpc>
                <a:spcPts val="2250"/>
              </a:lnSpc>
              <a:buFont typeface="Wingdings" panose="05000000000000000000" pitchFamily="2" charset="2"/>
              <a:buChar char="à"/>
            </a:pPr>
            <a:endParaRPr lang="en-US" dirty="0">
              <a:solidFill>
                <a:srgbClr val="1B1B1B"/>
              </a:solidFill>
              <a:latin typeface="Source Sans Pro Web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250A2-96CC-08A3-E5A6-81315EC42E38}"/>
              </a:ext>
            </a:extLst>
          </p:cNvPr>
          <p:cNvSpPr txBox="1"/>
          <p:nvPr/>
        </p:nvSpPr>
        <p:spPr>
          <a:xfrm>
            <a:off x="839228" y="3183675"/>
            <a:ext cx="11134027" cy="42441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Location (GPS, Wi-Fi association)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Accelerometer (steps, moving speed)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Screen Activity (screen lock/unlock, screen time, regularity)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Call/text/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social media activity (call logs, SMS logs, Social media apps usage and frequency)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Internet Connectivity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 Usage (Types of apps, time spent and frequency)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Others (microphone, Bluetooth)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lnSpc>
                <a:spcPts val="2250"/>
              </a:lnSpc>
              <a:buFont typeface="Wingdings" panose="05000000000000000000" pitchFamily="2" charset="2"/>
              <a:buChar char="à"/>
            </a:pPr>
            <a:endParaRPr lang="en-US" dirty="0">
              <a:solidFill>
                <a:srgbClr val="1B1B1B"/>
              </a:solidFill>
              <a:latin typeface="Source Sans Pro Web"/>
            </a:endParaRPr>
          </a:p>
        </p:txBody>
      </p:sp>
    </p:spTree>
    <p:extLst>
      <p:ext uri="{BB962C8B-B14F-4D97-AF65-F5344CB8AC3E}">
        <p14:creationId xmlns:p14="http://schemas.microsoft.com/office/powerpoint/2010/main" val="185826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87677-1711-C9BD-063E-0695ED090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0E762-B229-0727-B7C5-DC9AF6B68C8D}"/>
              </a:ext>
            </a:extLst>
          </p:cNvPr>
          <p:cNvSpPr txBox="1"/>
          <p:nvPr/>
        </p:nvSpPr>
        <p:spPr>
          <a:xfrm>
            <a:off x="892628" y="293914"/>
            <a:ext cx="110272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Features study</a:t>
            </a:r>
          </a:p>
          <a:p>
            <a:endParaRPr lang="en-IN" sz="32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sz="2400" dirty="0">
                <a:sym typeface="Wingdings" panose="05000000000000000000" pitchFamily="2" charset="2"/>
              </a:rPr>
              <a:t>Curated a data of variables and features studied in 4 research papers.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sz="2400" dirty="0">
                <a:sym typeface="Wingdings" panose="05000000000000000000" pitchFamily="2" charset="2"/>
              </a:rPr>
              <a:t>In general, several low level and high level variables were studied. 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0A0BDD-9620-AFCE-6DD3-9939D074D444}"/>
              </a:ext>
            </a:extLst>
          </p:cNvPr>
          <p:cNvSpPr txBox="1"/>
          <p:nvPr/>
        </p:nvSpPr>
        <p:spPr>
          <a:xfrm>
            <a:off x="827313" y="2329544"/>
            <a:ext cx="11134027" cy="10919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ts val="2250"/>
              </a:lnSpc>
            </a:pPr>
            <a:r>
              <a:rPr lang="en-US" b="1" dirty="0">
                <a:solidFill>
                  <a:srgbClr val="1B1B1B"/>
                </a:solidFill>
                <a:latin typeface="Source Sans Pro Web"/>
              </a:rPr>
              <a:t>High level features </a:t>
            </a:r>
            <a:r>
              <a:rPr lang="en-US" dirty="0">
                <a:solidFill>
                  <a:srgbClr val="1B1B1B"/>
                </a:solidFill>
                <a:latin typeface="Source Sans Pro Web"/>
              </a:rPr>
              <a:t>refer to behavioral markers which are derived by studying the low-level features : </a:t>
            </a:r>
          </a:p>
          <a:p>
            <a:pPr rtl="0" fontAlgn="base">
              <a:spcAft>
                <a:spcPts val="120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lnSpc>
                <a:spcPts val="2250"/>
              </a:lnSpc>
              <a:buFont typeface="Wingdings" panose="05000000000000000000" pitchFamily="2" charset="2"/>
              <a:buChar char="à"/>
            </a:pPr>
            <a:endParaRPr lang="en-US" dirty="0">
              <a:solidFill>
                <a:srgbClr val="1B1B1B"/>
              </a:solidFill>
              <a:latin typeface="Source Sans Pro Web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844A1-EBAE-8A59-041F-2EF98C81BC11}"/>
              </a:ext>
            </a:extLst>
          </p:cNvPr>
          <p:cNvSpPr txBox="1"/>
          <p:nvPr/>
        </p:nvSpPr>
        <p:spPr>
          <a:xfrm>
            <a:off x="839228" y="2875527"/>
            <a:ext cx="11134027" cy="42441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Sleep (duration, regularity, quality)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Activity levels (physical activities, steps)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Circadian Rhythm (daily routine)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Sociability (frequency and duration of call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 and messages, social media apps usage)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Location/mobility (unique locations visited, distance covered)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Phone Usage (screen time, app usage, phone checks per day)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Mood status (anxiety severity and frequency, depression symptoms)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Combination of features is very commonly used and turns out to be quite effective.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lnSpc>
                <a:spcPts val="2250"/>
              </a:lnSpc>
              <a:buFont typeface="Wingdings" panose="05000000000000000000" pitchFamily="2" charset="2"/>
              <a:buChar char="à"/>
            </a:pPr>
            <a:endParaRPr lang="en-US" dirty="0">
              <a:solidFill>
                <a:srgbClr val="1B1B1B"/>
              </a:solidFill>
              <a:latin typeface="Source Sans Pro Web"/>
            </a:endParaRPr>
          </a:p>
        </p:txBody>
      </p:sp>
    </p:spTree>
    <p:extLst>
      <p:ext uri="{BB962C8B-B14F-4D97-AF65-F5344CB8AC3E}">
        <p14:creationId xmlns:p14="http://schemas.microsoft.com/office/powerpoint/2010/main" val="149468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096E7-049B-1F0D-4FAC-EFDA77270157}"/>
              </a:ext>
            </a:extLst>
          </p:cNvPr>
          <p:cNvSpPr txBox="1"/>
          <p:nvPr/>
        </p:nvSpPr>
        <p:spPr>
          <a:xfrm>
            <a:off x="758816" y="59743"/>
            <a:ext cx="11027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Mental health assessment surveys</a:t>
            </a:r>
          </a:p>
          <a:p>
            <a:endParaRPr lang="en-IN" sz="32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sz="2400" dirty="0">
                <a:sym typeface="Wingdings" panose="05000000000000000000" pitchFamily="2" charset="2"/>
              </a:rPr>
              <a:t>PHQ-8 is the most reliable survey for depressive symptoms.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06D42C-0564-79EA-1FF1-7C5C4827C8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1" b="3576"/>
          <a:stretch/>
        </p:blipFill>
        <p:spPr>
          <a:xfrm>
            <a:off x="1938730" y="1506293"/>
            <a:ext cx="9076701" cy="535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9AD75-8650-845B-EBBE-C6D6551E1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C85FA-C37F-CD7B-511E-9FF608C29186}"/>
              </a:ext>
            </a:extLst>
          </p:cNvPr>
          <p:cNvSpPr txBox="1"/>
          <p:nvPr/>
        </p:nvSpPr>
        <p:spPr>
          <a:xfrm>
            <a:off x="758816" y="59743"/>
            <a:ext cx="11027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Mental health assessment surveys</a:t>
            </a:r>
          </a:p>
          <a:p>
            <a:endParaRPr lang="en-IN" sz="32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sz="2400" dirty="0">
                <a:sym typeface="Wingdings" panose="05000000000000000000" pitchFamily="2" charset="2"/>
              </a:rPr>
              <a:t>GAD-7 is the most reliable survey for anxiety symptoms.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277A1-0B3E-E335-7FB1-4154F2927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1851244"/>
            <a:ext cx="84486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98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2A838-FEA3-9F56-A349-4209F1669390}"/>
              </a:ext>
            </a:extLst>
          </p:cNvPr>
          <p:cNvSpPr txBox="1"/>
          <p:nvPr/>
        </p:nvSpPr>
        <p:spPr>
          <a:xfrm>
            <a:off x="758816" y="59743"/>
            <a:ext cx="1102722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Predictions &amp; Finding correlations</a:t>
            </a:r>
          </a:p>
          <a:p>
            <a:endParaRPr lang="en-IN" sz="32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sz="2400" dirty="0">
                <a:sym typeface="Wingdings" panose="05000000000000000000" pitchFamily="2" charset="2"/>
              </a:rPr>
              <a:t>The aim to analyse how can behavioural markers correlate with the scores on the surveys, indicating patterns in behaviour that can indicate depression or anxiety symptoms.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47772-BD8F-652A-3C92-A84F78F81C98}"/>
              </a:ext>
            </a:extLst>
          </p:cNvPr>
          <p:cNvSpPr txBox="1"/>
          <p:nvPr/>
        </p:nvSpPr>
        <p:spPr>
          <a:xfrm>
            <a:off x="839228" y="2518684"/>
            <a:ext cx="11134027" cy="40902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rtl="0" fontAlgn="base"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Some results from the studied papers are: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Sleep: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Lower sleep efficiency or quality (including increased sleep fragmentation) is associated with higher depression scores.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Physical Activity: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Lower levels of physical activity are associated with higher depression.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Location: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Increased time spent at home is associated with higher depression scores.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Sociability: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Fewer calls/texts in public places are associated with increased anxiety.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Phone Use: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Averaged number of screen unlocks is negatively associated with depression 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Combination of features often turn out better indicators of depression and/or anxiety symptoms.</a:t>
            </a:r>
          </a:p>
          <a:p>
            <a:pPr rtl="0" fontAlgn="base">
              <a:spcAft>
                <a:spcPts val="120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>
              <a:lnSpc>
                <a:spcPts val="2250"/>
              </a:lnSpc>
              <a:buFont typeface="Wingdings" panose="05000000000000000000" pitchFamily="2" charset="2"/>
              <a:buChar char="à"/>
            </a:pPr>
            <a:endParaRPr lang="en-US" dirty="0">
              <a:solidFill>
                <a:srgbClr val="1B1B1B"/>
              </a:solidFill>
              <a:latin typeface="Source Sans Pro Web"/>
            </a:endParaRPr>
          </a:p>
        </p:txBody>
      </p:sp>
    </p:spTree>
    <p:extLst>
      <p:ext uri="{BB962C8B-B14F-4D97-AF65-F5344CB8AC3E}">
        <p14:creationId xmlns:p14="http://schemas.microsoft.com/office/powerpoint/2010/main" val="24921251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{555619B1-723A-4A31-9D3D-24DDB6986366}tf10001105</Template>
  <TotalTime>1367</TotalTime>
  <Words>1008</Words>
  <Application>Microsoft Office PowerPoint</Application>
  <PresentationFormat>Widescreen</PresentationFormat>
  <Paragraphs>98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Source Sans Pro Web</vt:lpstr>
      <vt:lpstr>Wingdings</vt:lpstr>
      <vt:lpstr>Crop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UJJWAL Mathur</dc:creator>
  <cp:lastModifiedBy>UJJWAL Mathur</cp:lastModifiedBy>
  <cp:revision>4</cp:revision>
  <dcterms:created xsi:type="dcterms:W3CDTF">2024-12-26T14:54:03Z</dcterms:created>
  <dcterms:modified xsi:type="dcterms:W3CDTF">2025-01-08T16:27:58Z</dcterms:modified>
</cp:coreProperties>
</file>